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3"/>
  </p:notesMasterIdLst>
  <p:sldIdLst>
    <p:sldId id="256" r:id="rId2"/>
    <p:sldId id="350" r:id="rId3"/>
    <p:sldId id="349" r:id="rId4"/>
    <p:sldId id="351" r:id="rId5"/>
    <p:sldId id="355" r:id="rId6"/>
    <p:sldId id="352" r:id="rId7"/>
    <p:sldId id="316" r:id="rId8"/>
    <p:sldId id="317" r:id="rId9"/>
    <p:sldId id="318" r:id="rId10"/>
    <p:sldId id="319" r:id="rId11"/>
    <p:sldId id="353" r:id="rId12"/>
    <p:sldId id="320" r:id="rId13"/>
    <p:sldId id="321" r:id="rId14"/>
    <p:sldId id="325" r:id="rId15"/>
    <p:sldId id="326" r:id="rId16"/>
    <p:sldId id="328" r:id="rId17"/>
    <p:sldId id="330" r:id="rId18"/>
    <p:sldId id="331" r:id="rId19"/>
    <p:sldId id="332" r:id="rId20"/>
    <p:sldId id="333" r:id="rId21"/>
    <p:sldId id="343" r:id="rId22"/>
    <p:sldId id="344" r:id="rId23"/>
    <p:sldId id="345" r:id="rId24"/>
    <p:sldId id="346" r:id="rId25"/>
    <p:sldId id="354" r:id="rId26"/>
    <p:sldId id="335" r:id="rId27"/>
    <p:sldId id="336" r:id="rId28"/>
    <p:sldId id="323" r:id="rId29"/>
    <p:sldId id="340" r:id="rId30"/>
    <p:sldId id="324" r:id="rId31"/>
    <p:sldId id="322" r:id="rId3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05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4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32B30-E2D5-B347-BE59-F0931CFD5062}" type="datetimeFigureOut">
              <a:rPr lang="it-IT" smtClean="0"/>
              <a:t>09/06/26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97515-7704-994F-81C5-E1C6D8431B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4094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9FBADE-08AC-EC98-281E-3139BEC2A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B1D8B32-AF01-7E49-87BA-A6E32FD704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6B8A79D-D2B0-03D8-303F-AC2849DEB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64AE8-0D44-CF48-9FFB-9694694C5313}" type="datetime1">
              <a:rPr lang="it-IT" smtClean="0"/>
              <a:t>09/06/26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D8EE90-E6EE-B165-0CDC-C001763E2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618B6F-C285-A2D1-9512-422A9A336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19B3-518D-4D66-9673-9C17F1E657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456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604CC6-84D2-F638-16D8-D4749CF91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6080F83-A759-D69C-E338-33109F9C8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23FED0-F17B-E8F4-0A77-0086137D9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8B97-830B-7547-8F4B-9B9B3A955542}" type="datetime1">
              <a:rPr lang="it-IT" smtClean="0"/>
              <a:t>09/06/26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D15BCE-E456-0CF4-C160-55C553FE8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303EEB-2D05-9EF3-14F9-F915E045D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19B3-518D-4D66-9673-9C17F1E657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85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788BA24-7434-E4AB-4F3F-BF8100C887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685ED7D-1FFD-B88C-1EDE-423661A11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DCE2266-D2C8-F75A-FCE3-E4C1A6FA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3FF7-0F69-1A41-8428-7E9AD92152A7}" type="datetime1">
              <a:rPr lang="it-IT" smtClean="0"/>
              <a:t>09/06/26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A7C9DBA-270B-D5A6-9FFB-BD0AD2C9A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1AB7A1-FB9D-A26D-0368-9343AA765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19B3-518D-4D66-9673-9C17F1E657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067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F87AC4-B75F-6EF9-B5DC-51A8A2EAB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A1C640-2221-30DD-0613-F54CCEA99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565B5C-740B-5E85-0B08-3D52EEE9C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8709-14E7-EB43-8B5A-111C2423C6B6}" type="datetime1">
              <a:rPr lang="it-IT" smtClean="0"/>
              <a:t>09/06/26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081B4B1-B3F4-38B6-55D2-0A5A0274C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C72EC6-3AF5-15FD-CD10-AF88983AC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19B3-518D-4D66-9673-9C17F1E657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4036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B44933-B0E1-9640-7150-C33629564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FA87F96-1AC5-CA9B-9F28-EFAEE4C62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78F0F78-D33C-BB84-D791-A257972EE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91CB-14B5-C541-B214-E3A2C0D83DAE}" type="datetime1">
              <a:rPr lang="it-IT" smtClean="0"/>
              <a:t>09/06/26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BBA61B-E5C8-467F-3ED5-835D7B67E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FDA2B4-5E32-C67E-FB0B-3D2898A96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19B3-518D-4D66-9673-9C17F1E657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984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4A36EA-9AEE-A45A-D1F7-8A2ED5828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F8A7FD-2303-AAE1-BA53-CC7DB468B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EFB79E3-63AB-5194-CEB3-C98E82BF5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D8CCAF7-013F-6F4F-6C9B-A70C1D5B3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C3800-7F01-E040-85DB-027DDCFEA0AC}" type="datetime1">
              <a:rPr lang="it-IT" smtClean="0"/>
              <a:t>09/06/26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8B09912-D00E-8736-C6D8-48534B763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13170BF-5CB6-4115-70D8-01365BBD5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19B3-518D-4D66-9673-9C17F1E657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185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EB9E39-7B71-EF9C-816F-BDA067356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39F1440-0734-7166-69C2-2AC497130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D42B0E8-311B-369B-B67A-FB93F36670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70BFDE1-7D74-60A1-EAB3-ED242CC199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24FB874-7083-8EBB-7B91-41A82A4B10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B1164F6-4CB4-7514-DCA2-028F72835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38E7-36CB-E946-BBD7-499B6ED24F9B}" type="datetime1">
              <a:rPr lang="it-IT" smtClean="0"/>
              <a:t>09/06/26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0FEDD25-B18D-9556-D55A-4F1F922BB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95B6BD4-DFC4-A0CC-7B74-5EC15D8CD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19B3-518D-4D66-9673-9C17F1E657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3267780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2000A5-14D6-DC1B-964B-D04016BF7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96DCA74-654E-54C2-F3BB-E2EA3665E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416F6-CB32-304F-8D9F-45D8BE853AD3}" type="datetime1">
              <a:rPr lang="it-IT" smtClean="0"/>
              <a:t>09/06/26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A469A75-D6B0-C97C-C63A-71EE48FD1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8BD49BE-CA9D-1869-401E-F5D357D62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19B3-518D-4D66-9673-9C17F1E657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201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40E66BE-84DD-340B-A514-2A9225CD1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A39B6-9566-8248-B5FE-DA96F9D72A20}" type="datetime1">
              <a:rPr lang="it-IT" smtClean="0"/>
              <a:t>09/06/26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DAD5DD3-A41F-F627-A9DF-42680FABE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5818BE1-5461-1756-DDC2-68C978C7E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19B3-518D-4D66-9673-9C17F1E657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2851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E71A25-1635-D2C0-D6EA-39C4ED3BC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D84E96-AF68-6286-A60D-9AE629E67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AE11920-A13F-7F7A-99D5-9CBC5CECE1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AA66A05-753D-BC75-545B-1993B80B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DAE68-5A20-C84B-BFD8-897DA981C7EC}" type="datetime1">
              <a:rPr lang="it-IT" smtClean="0"/>
              <a:t>09/06/26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C73FEEA-2BE4-9683-F371-94D5BC156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0360F27-CC6A-C043-5A37-F39943B3A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19B3-518D-4D66-9673-9C17F1E657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4385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28F8F1-6CA7-BC01-C3C7-066E1D044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A531B7F-42CB-C77F-9213-F6D8D00AA0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98B3D04-844D-4B0B-2F71-F9678A769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4890FDE-FA19-CCEF-CDFC-6560864F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53251-2B66-6D45-8324-E0C2816BECF2}" type="datetime1">
              <a:rPr lang="it-IT" smtClean="0"/>
              <a:t>09/06/26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0A6BC3B-385F-DFCA-3D32-4BB0F8431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E33CCDB-9348-A9B4-3590-F530F864F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F19B3-518D-4D66-9673-9C17F1E657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762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A96BEB9-AA61-10F9-BEAE-50E3C83E6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40B022B-004A-B608-CA0B-9FC8AABF7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F8E7867-3E7C-2838-3D67-AD4D8DB287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2638E7-36CB-E946-BBD7-499B6ED24F9B}" type="datetime1">
              <a:rPr lang="it-IT" smtClean="0"/>
              <a:t>09/06/26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04137F-29CA-CE61-C40D-B0105E4F9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A64E5B-4681-E5CF-0A3B-4717C84500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1F19B3-518D-4D66-9673-9C17F1E657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413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EN/TXT/?uri=LEGISSUM:4438420" TargetMode="External"/><Relationship Id="rId2" Type="http://schemas.openxmlformats.org/officeDocument/2006/relationships/hyperlink" Target="https://eur-lex.europa.eu/legal-content/EN/TXT/?uri=CELEX:32022D059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1C4FDBE2-32F7-4AC4-A40C-C51C65B1D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1FD9CB0-76B7-B0F5-0B1E-4CFA41360E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1853" y="3779820"/>
            <a:ext cx="7394573" cy="2136403"/>
          </a:xfrm>
        </p:spPr>
        <p:txBody>
          <a:bodyPr>
            <a:normAutofit fontScale="90000"/>
          </a:bodyPr>
          <a:lstStyle/>
          <a:p>
            <a:br>
              <a:rPr lang="en-US" sz="1500" b="1" dirty="0">
                <a:solidFill>
                  <a:srgbClr val="FFFFFE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</a:rPr>
            </a:br>
            <a:br>
              <a:rPr lang="en-US" sz="1500" b="1" dirty="0">
                <a:solidFill>
                  <a:srgbClr val="FFFFFE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</a:rPr>
            </a:br>
            <a:br>
              <a:rPr lang="en-US" sz="1500" b="1" dirty="0">
                <a:solidFill>
                  <a:srgbClr val="FFFFFE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</a:rPr>
            </a:br>
            <a:br>
              <a:rPr lang="en-US" sz="1500" b="1" dirty="0">
                <a:solidFill>
                  <a:srgbClr val="FFFFFE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</a:rPr>
            </a:br>
            <a:br>
              <a:rPr lang="en-US" sz="1500" b="1" dirty="0">
                <a:solidFill>
                  <a:srgbClr val="FFFFFE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</a:rPr>
            </a:br>
            <a:br>
              <a:rPr lang="en-US" sz="1500" b="1" dirty="0">
                <a:solidFill>
                  <a:srgbClr val="FFFFFE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</a:rPr>
            </a:br>
            <a:br>
              <a:rPr lang="en-US" sz="3100" b="1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</a:rPr>
            </a:br>
            <a:br>
              <a:rPr lang="en-US" sz="3100" b="1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</a:rPr>
            </a:br>
            <a:br>
              <a:rPr lang="it-IT" sz="1500" b="1" i="1" dirty="0">
                <a:solidFill>
                  <a:srgbClr val="FFFF00"/>
                </a:solidFill>
              </a:rPr>
            </a:br>
            <a:br>
              <a:rPr lang="it-IT" sz="1500" b="1" i="1" dirty="0">
                <a:solidFill>
                  <a:srgbClr val="FFFF00"/>
                </a:solidFill>
              </a:rPr>
            </a:br>
            <a:r>
              <a:rPr lang="en-US" sz="27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lgerian" panose="04020705040A02060702" pitchFamily="82" charset="0"/>
                <a:ea typeface="Calibri" panose="020F0502020204030204" pitchFamily="34" charset="0"/>
              </a:rPr>
              <a:t>TEChnical</a:t>
            </a:r>
            <a:r>
              <a:rPr lang="en-US" sz="27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lgerian" panose="04020705040A02060702" pitchFamily="82" charset="0"/>
                <a:ea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lgerian" panose="04020705040A02060702" pitchFamily="82" charset="0"/>
                <a:ea typeface="Calibri" panose="020F0502020204030204" pitchFamily="34" charset="0"/>
              </a:rPr>
              <a:t>GREen</a:t>
            </a:r>
            <a:r>
              <a:rPr lang="en-US" sz="27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lgerian" panose="04020705040A02060702" pitchFamily="82" charset="0"/>
                <a:ea typeface="Calibri" panose="020F0502020204030204" pitchFamily="34" charset="0"/>
              </a:rPr>
              <a:t> Engineering skills </a:t>
            </a:r>
            <a:br>
              <a:rPr lang="en-US" sz="27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lgerian" panose="04020705040A02060702" pitchFamily="82" charset="0"/>
                <a:ea typeface="Calibri" panose="020F0502020204030204" pitchFamily="34" charset="0"/>
              </a:rPr>
            </a:br>
            <a:r>
              <a:rPr lang="en-US" sz="27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lgerian" panose="04020705040A02060702" pitchFamily="82" charset="0"/>
                <a:ea typeface="Calibri" panose="020F0502020204030204" pitchFamily="34" charset="0"/>
              </a:rPr>
              <a:t>for </a:t>
            </a:r>
            <a:r>
              <a:rPr lang="en-US" sz="27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lgerian" panose="04020705040A02060702" pitchFamily="82" charset="0"/>
                <a:ea typeface="Calibri" panose="020F0502020204030204" pitchFamily="34" charset="0"/>
              </a:rPr>
              <a:t>MEDiterranean</a:t>
            </a:r>
            <a:r>
              <a:rPr lang="en-US" sz="27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lgerian" panose="04020705040A02060702" pitchFamily="82" charset="0"/>
                <a:ea typeface="Calibri" panose="020F0502020204030204" pitchFamily="34" charset="0"/>
              </a:rPr>
              <a:t> Region - TECGREMED</a:t>
            </a:r>
            <a:br>
              <a:rPr lang="it-IT" sz="1500" b="1" i="1" dirty="0">
                <a:solidFill>
                  <a:srgbClr val="FFFF00"/>
                </a:solidFill>
              </a:rPr>
            </a:br>
            <a:br>
              <a:rPr lang="it-IT" sz="1500" b="1" i="1" dirty="0">
                <a:solidFill>
                  <a:srgbClr val="FFFF00"/>
                </a:solidFill>
              </a:rPr>
            </a:br>
            <a:r>
              <a:rPr lang="it-IT" sz="2200" b="1" i="1" dirty="0">
                <a:solidFill>
                  <a:srgbClr val="FFFF00"/>
                </a:solidFill>
              </a:rPr>
              <a:t>FES Morocco -12 June 2026</a:t>
            </a:r>
            <a:br>
              <a:rPr lang="it-IT" sz="1500" b="1" i="1" dirty="0">
                <a:solidFill>
                  <a:srgbClr val="FFFF00"/>
                </a:solidFill>
              </a:rPr>
            </a:br>
            <a:br>
              <a:rPr lang="it-IT" sz="1500" b="1" i="1" dirty="0">
                <a:solidFill>
                  <a:srgbClr val="FFFF00"/>
                </a:solidFill>
              </a:rPr>
            </a:br>
            <a:r>
              <a:rPr lang="en-US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  <a:ea typeface="Calibri" panose="020F0502020204030204" pitchFamily="34" charset="0"/>
              </a:rPr>
              <a:t>“GREEN, EU policy and MORE”</a:t>
            </a:r>
            <a:br>
              <a:rPr lang="en-US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  <a:ea typeface="Calibri" panose="020F0502020204030204" pitchFamily="34" charset="0"/>
              </a:rPr>
            </a:br>
            <a:br>
              <a:rPr lang="it-IT" sz="1500" b="1" i="1" dirty="0">
                <a:solidFill>
                  <a:srgbClr val="FFFF00"/>
                </a:solidFill>
              </a:rPr>
            </a:br>
            <a:endParaRPr lang="it-IT" sz="1500" b="1" i="1" dirty="0">
              <a:solidFill>
                <a:srgbClr val="FFFF00"/>
              </a:solidFill>
            </a:endParaRPr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EBF4792E-DF83-4D24-9924-01EC30A32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8512"/>
            <a:ext cx="3952259" cy="5932172"/>
          </a:xfrm>
          <a:custGeom>
            <a:avLst/>
            <a:gdLst>
              <a:gd name="connsiteX0" fmla="*/ 986173 w 3952259"/>
              <a:gd name="connsiteY0" fmla="*/ 0 h 5932172"/>
              <a:gd name="connsiteX1" fmla="*/ 3952259 w 3952259"/>
              <a:gd name="connsiteY1" fmla="*/ 2966086 h 5932172"/>
              <a:gd name="connsiteX2" fmla="*/ 986173 w 3952259"/>
              <a:gd name="connsiteY2" fmla="*/ 5932172 h 5932172"/>
              <a:gd name="connsiteX3" fmla="*/ 104150 w 3952259"/>
              <a:gd name="connsiteY3" fmla="*/ 5798823 h 5932172"/>
              <a:gd name="connsiteX4" fmla="*/ 0 w 3952259"/>
              <a:gd name="connsiteY4" fmla="*/ 5760704 h 5932172"/>
              <a:gd name="connsiteX5" fmla="*/ 0 w 3952259"/>
              <a:gd name="connsiteY5" fmla="*/ 171469 h 5932172"/>
              <a:gd name="connsiteX6" fmla="*/ 104150 w 3952259"/>
              <a:gd name="connsiteY6" fmla="*/ 133350 h 5932172"/>
              <a:gd name="connsiteX7" fmla="*/ 986173 w 3952259"/>
              <a:gd name="connsiteY7" fmla="*/ 0 h 593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2259" h="5932172">
                <a:moveTo>
                  <a:pt x="986173" y="0"/>
                </a:moveTo>
                <a:cubicBezTo>
                  <a:pt x="2624297" y="0"/>
                  <a:pt x="3952259" y="1327962"/>
                  <a:pt x="3952259" y="2966086"/>
                </a:cubicBezTo>
                <a:cubicBezTo>
                  <a:pt x="3952259" y="4604210"/>
                  <a:pt x="2624297" y="5932172"/>
                  <a:pt x="986173" y="5932172"/>
                </a:cubicBezTo>
                <a:cubicBezTo>
                  <a:pt x="679025" y="5932172"/>
                  <a:pt x="382781" y="5885486"/>
                  <a:pt x="104150" y="5798823"/>
                </a:cubicBezTo>
                <a:lnTo>
                  <a:pt x="0" y="5760704"/>
                </a:lnTo>
                <a:lnTo>
                  <a:pt x="0" y="171469"/>
                </a:lnTo>
                <a:lnTo>
                  <a:pt x="104150" y="133350"/>
                </a:lnTo>
                <a:cubicBezTo>
                  <a:pt x="382781" y="46686"/>
                  <a:pt x="679025" y="0"/>
                  <a:pt x="9861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15837328-A57C-47AA-B520-C83F4A6BD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58125" y="0"/>
            <a:ext cx="4475748" cy="3256337"/>
          </a:xfrm>
          <a:custGeom>
            <a:avLst/>
            <a:gdLst>
              <a:gd name="connsiteX0" fmla="*/ 246861 w 4475748"/>
              <a:gd name="connsiteY0" fmla="*/ 0 h 3256337"/>
              <a:gd name="connsiteX1" fmla="*/ 4228888 w 4475748"/>
              <a:gd name="connsiteY1" fmla="*/ 0 h 3256337"/>
              <a:gd name="connsiteX2" fmla="*/ 4299885 w 4475748"/>
              <a:gd name="connsiteY2" fmla="*/ 147382 h 3256337"/>
              <a:gd name="connsiteX3" fmla="*/ 4475748 w 4475748"/>
              <a:gd name="connsiteY3" fmla="*/ 1018463 h 3256337"/>
              <a:gd name="connsiteX4" fmla="*/ 2237874 w 4475748"/>
              <a:gd name="connsiteY4" fmla="*/ 3256337 h 3256337"/>
              <a:gd name="connsiteX5" fmla="*/ 0 w 4475748"/>
              <a:gd name="connsiteY5" fmla="*/ 1018463 h 3256337"/>
              <a:gd name="connsiteX6" fmla="*/ 175863 w 4475748"/>
              <a:gd name="connsiteY6" fmla="*/ 147382 h 325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75748" h="3256337">
                <a:moveTo>
                  <a:pt x="246861" y="0"/>
                </a:moveTo>
                <a:lnTo>
                  <a:pt x="4228888" y="0"/>
                </a:lnTo>
                <a:lnTo>
                  <a:pt x="4299885" y="147382"/>
                </a:lnTo>
                <a:cubicBezTo>
                  <a:pt x="4413128" y="415117"/>
                  <a:pt x="4475748" y="709477"/>
                  <a:pt x="4475748" y="1018463"/>
                </a:cubicBezTo>
                <a:cubicBezTo>
                  <a:pt x="4475748" y="2254407"/>
                  <a:pt x="3473818" y="3256337"/>
                  <a:pt x="2237874" y="3256337"/>
                </a:cubicBezTo>
                <a:cubicBezTo>
                  <a:pt x="1001930" y="3256337"/>
                  <a:pt x="0" y="2254407"/>
                  <a:pt x="0" y="1018463"/>
                </a:cubicBezTo>
                <a:cubicBezTo>
                  <a:pt x="0" y="709477"/>
                  <a:pt x="62621" y="415117"/>
                  <a:pt x="175863" y="14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7" name="Arc 1036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580241">
            <a:off x="-1784401" y="613620"/>
            <a:ext cx="6199926" cy="6199926"/>
          </a:xfrm>
          <a:prstGeom prst="arc">
            <a:avLst>
              <a:gd name="adj1" fmla="val 14455503"/>
              <a:gd name="adj2" fmla="val 18389131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10F7042-5FCA-3B60-2BBF-FDBD12A48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46" y="2998016"/>
            <a:ext cx="4200793" cy="878737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 descr="Immagine che contiene logo, Elementi grafici, Carattere, design&#10;&#10;Descrizione generata automaticamente">
            <a:extLst>
              <a:ext uri="{FF2B5EF4-FFF2-40B4-BE49-F238E27FC236}">
                <a16:creationId xmlns:a16="http://schemas.microsoft.com/office/drawing/2014/main" id="{CA8A95A9-BEE5-88AE-DF99-AF027D0F21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3274" y="81760"/>
            <a:ext cx="2641343" cy="2641343"/>
          </a:xfrm>
          <a:custGeom>
            <a:avLst/>
            <a:gdLst/>
            <a:ahLst/>
            <a:cxnLst/>
            <a:rect l="l" t="t" r="r" b="b"/>
            <a:pathLst>
              <a:path w="2487175" h="2487175">
                <a:moveTo>
                  <a:pt x="67328" y="0"/>
                </a:moveTo>
                <a:lnTo>
                  <a:pt x="2419847" y="0"/>
                </a:lnTo>
                <a:cubicBezTo>
                  <a:pt x="2457031" y="0"/>
                  <a:pt x="2487175" y="30144"/>
                  <a:pt x="2487175" y="67328"/>
                </a:cubicBezTo>
                <a:lnTo>
                  <a:pt x="2487175" y="2419847"/>
                </a:lnTo>
                <a:cubicBezTo>
                  <a:pt x="2487175" y="2457031"/>
                  <a:pt x="2457031" y="2487175"/>
                  <a:pt x="2419847" y="2487175"/>
                </a:cubicBezTo>
                <a:lnTo>
                  <a:pt x="67328" y="2487175"/>
                </a:lnTo>
                <a:cubicBezTo>
                  <a:pt x="30144" y="2487175"/>
                  <a:pt x="0" y="2457031"/>
                  <a:pt x="0" y="2419847"/>
                </a:cubicBezTo>
                <a:lnTo>
                  <a:pt x="0" y="67328"/>
                </a:lnTo>
                <a:cubicBezTo>
                  <a:pt x="0" y="30144"/>
                  <a:pt x="30144" y="0"/>
                  <a:pt x="67328" y="0"/>
                </a:cubicBezTo>
                <a:close/>
              </a:path>
            </a:pathLst>
          </a:custGeom>
        </p:spPr>
      </p:pic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8A03A6A2-7849-4179-B68F-C11DDDB23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1078" y="0"/>
            <a:ext cx="3440922" cy="3674631"/>
          </a:xfrm>
          <a:custGeom>
            <a:avLst/>
            <a:gdLst>
              <a:gd name="connsiteX0" fmla="*/ 523074 w 3440922"/>
              <a:gd name="connsiteY0" fmla="*/ 0 h 3674631"/>
              <a:gd name="connsiteX1" fmla="*/ 3440922 w 3440922"/>
              <a:gd name="connsiteY1" fmla="*/ 0 h 3674631"/>
              <a:gd name="connsiteX2" fmla="*/ 3440922 w 3440922"/>
              <a:gd name="connsiteY2" fmla="*/ 3321701 h 3674631"/>
              <a:gd name="connsiteX3" fmla="*/ 3304578 w 3440922"/>
              <a:gd name="connsiteY3" fmla="*/ 3404532 h 3674631"/>
              <a:gd name="connsiteX4" fmla="*/ 2237874 w 3440922"/>
              <a:gd name="connsiteY4" fmla="*/ 3674631 h 3674631"/>
              <a:gd name="connsiteX5" fmla="*/ 0 w 3440922"/>
              <a:gd name="connsiteY5" fmla="*/ 1436757 h 3674631"/>
              <a:gd name="connsiteX6" fmla="*/ 511022 w 3440922"/>
              <a:gd name="connsiteY6" fmla="*/ 13261 h 3674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0922" h="3674631">
                <a:moveTo>
                  <a:pt x="523074" y="0"/>
                </a:moveTo>
                <a:lnTo>
                  <a:pt x="3440922" y="0"/>
                </a:lnTo>
                <a:lnTo>
                  <a:pt x="3440922" y="3321701"/>
                </a:lnTo>
                <a:lnTo>
                  <a:pt x="3304578" y="3404532"/>
                </a:lnTo>
                <a:cubicBezTo>
                  <a:pt x="2987486" y="3576786"/>
                  <a:pt x="2624107" y="3674631"/>
                  <a:pt x="2237874" y="3674631"/>
                </a:cubicBezTo>
                <a:cubicBezTo>
                  <a:pt x="1001930" y="3674631"/>
                  <a:pt x="0" y="2672701"/>
                  <a:pt x="0" y="1436757"/>
                </a:cubicBezTo>
                <a:cubicBezTo>
                  <a:pt x="0" y="896032"/>
                  <a:pt x="191776" y="400098"/>
                  <a:pt x="511022" y="132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Ecological Concept Green Colored European Flag Stock Vector ...">
            <a:extLst>
              <a:ext uri="{FF2B5EF4-FFF2-40B4-BE49-F238E27FC236}">
                <a16:creationId xmlns:a16="http://schemas.microsoft.com/office/drawing/2014/main" id="{A7F506A9-6D2A-2474-1503-6704DE641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9416" y="683225"/>
            <a:ext cx="2812118" cy="2039878"/>
          </a:xfrm>
          <a:custGeom>
            <a:avLst/>
            <a:gdLst/>
            <a:ahLst/>
            <a:cxnLst/>
            <a:rect l="l" t="t" r="r" b="b"/>
            <a:pathLst>
              <a:path w="2028107" h="1916009">
                <a:moveTo>
                  <a:pt x="35370" y="0"/>
                </a:moveTo>
                <a:lnTo>
                  <a:pt x="1992737" y="0"/>
                </a:lnTo>
                <a:cubicBezTo>
                  <a:pt x="2012271" y="0"/>
                  <a:pt x="2028107" y="15836"/>
                  <a:pt x="2028107" y="35370"/>
                </a:cubicBezTo>
                <a:lnTo>
                  <a:pt x="2028107" y="1880639"/>
                </a:lnTo>
                <a:cubicBezTo>
                  <a:pt x="2028107" y="1900173"/>
                  <a:pt x="2012271" y="1916009"/>
                  <a:pt x="1992737" y="1916009"/>
                </a:cubicBezTo>
                <a:lnTo>
                  <a:pt x="35370" y="1916009"/>
                </a:lnTo>
                <a:cubicBezTo>
                  <a:pt x="15836" y="1916009"/>
                  <a:pt x="0" y="1900173"/>
                  <a:pt x="0" y="1880639"/>
                </a:cubicBezTo>
                <a:lnTo>
                  <a:pt x="0" y="35370"/>
                </a:lnTo>
                <a:cubicBezTo>
                  <a:pt x="0" y="15836"/>
                  <a:pt x="15836" y="0"/>
                  <a:pt x="3537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231FE90-BA97-6496-7CCD-873DDFF98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6426" y="5619266"/>
            <a:ext cx="7556360" cy="1105027"/>
          </a:xfrm>
        </p:spPr>
        <p:txBody>
          <a:bodyPr>
            <a:noAutofit/>
          </a:bodyPr>
          <a:lstStyle/>
          <a:p>
            <a:r>
              <a:rPr lang="it-IT" sz="2000" b="1" i="1" dirty="0">
                <a:solidFill>
                  <a:srgbClr val="FFFF00"/>
                </a:solidFill>
              </a:rPr>
              <a:t>by Prof Dr. Alessandro Figus, </a:t>
            </a:r>
          </a:p>
          <a:p>
            <a:r>
              <a:rPr lang="it-IT" sz="2000" b="1" i="1" dirty="0">
                <a:solidFill>
                  <a:srgbClr val="FFFF00"/>
                </a:solidFill>
              </a:rPr>
              <a:t>UNIVERSITY OF CASSINO AND SOUTHERN LAZIO</a:t>
            </a:r>
            <a:endParaRPr lang="it-IT" sz="2000" dirty="0">
              <a:solidFill>
                <a:srgbClr val="FFFFF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549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7935499-D118-19CC-432D-8667B5F3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A228094-EFC8-D167-A295-689FE5EE19A0}"/>
              </a:ext>
            </a:extLst>
          </p:cNvPr>
          <p:cNvSpPr txBox="1"/>
          <p:nvPr/>
        </p:nvSpPr>
        <p:spPr>
          <a:xfrm>
            <a:off x="1689797" y="534852"/>
            <a:ext cx="8812405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</a:rPr>
              <a:t>The 8th </a:t>
            </a:r>
            <a:r>
              <a:rPr lang="it-IT" sz="2800" b="1" dirty="0" err="1">
                <a:solidFill>
                  <a:srgbClr val="C00000"/>
                </a:solidFill>
              </a:rPr>
              <a:t>Environmental</a:t>
            </a:r>
            <a:r>
              <a:rPr lang="it-IT" sz="2800" b="1" dirty="0">
                <a:solidFill>
                  <a:srgbClr val="C00000"/>
                </a:solidFill>
              </a:rPr>
              <a:t> Action </a:t>
            </a:r>
            <a:r>
              <a:rPr lang="it-IT" sz="2800" b="1" dirty="0" err="1">
                <a:solidFill>
                  <a:srgbClr val="C00000"/>
                </a:solidFill>
              </a:rPr>
              <a:t>Programme</a:t>
            </a:r>
            <a:r>
              <a:rPr lang="it-IT" sz="2800" b="1" dirty="0">
                <a:solidFill>
                  <a:srgbClr val="C00000"/>
                </a:solidFill>
              </a:rPr>
              <a:t> (EAP)</a:t>
            </a:r>
          </a:p>
          <a:p>
            <a:endParaRPr lang="it-IT" sz="2800" b="1" dirty="0">
              <a:solidFill>
                <a:srgbClr val="C00000"/>
              </a:solidFill>
            </a:endParaRPr>
          </a:p>
          <a:p>
            <a:r>
              <a:rPr lang="it-IT" sz="2400" b="1" dirty="0">
                <a:solidFill>
                  <a:srgbClr val="C00000"/>
                </a:solidFill>
              </a:rPr>
              <a:t>Framework &amp; Timeline</a:t>
            </a:r>
          </a:p>
          <a:p>
            <a:r>
              <a:rPr lang="it-IT" sz="2400" b="1" dirty="0" err="1"/>
              <a:t>Effective</a:t>
            </a:r>
            <a:r>
              <a:rPr lang="it-IT" sz="2400" b="1" dirty="0"/>
              <a:t> Date</a:t>
            </a:r>
            <a:r>
              <a:rPr lang="it-IT" sz="2400" dirty="0"/>
              <a:t>: </a:t>
            </a:r>
            <a:r>
              <a:rPr lang="it-IT" sz="2400" dirty="0" err="1"/>
              <a:t>Entered</a:t>
            </a:r>
            <a:r>
              <a:rPr lang="it-IT" sz="2400" dirty="0"/>
              <a:t> </a:t>
            </a:r>
            <a:r>
              <a:rPr lang="it-IT" sz="2400" dirty="0" err="1"/>
              <a:t>into</a:t>
            </a:r>
            <a:r>
              <a:rPr lang="it-IT" sz="2400" dirty="0"/>
              <a:t> force on </a:t>
            </a:r>
            <a:r>
              <a:rPr lang="it-IT" sz="2400" b="1" dirty="0"/>
              <a:t>May 2, 2022</a:t>
            </a:r>
            <a:r>
              <a:rPr lang="it-IT" sz="2400" dirty="0"/>
              <a:t>.</a:t>
            </a:r>
          </a:p>
          <a:p>
            <a:r>
              <a:rPr lang="it-IT" sz="2400" b="1" dirty="0"/>
              <a:t>Duration</a:t>
            </a:r>
            <a:r>
              <a:rPr lang="it-IT" sz="2400" dirty="0"/>
              <a:t>: </a:t>
            </a:r>
            <a:r>
              <a:rPr lang="it-IT" sz="2400" dirty="0" err="1"/>
              <a:t>Serves</a:t>
            </a:r>
            <a:r>
              <a:rPr lang="it-IT" sz="2400" dirty="0"/>
              <a:t> </a:t>
            </a:r>
            <a:r>
              <a:rPr lang="it-IT" sz="2400" dirty="0" err="1"/>
              <a:t>as</a:t>
            </a:r>
            <a:r>
              <a:rPr lang="it-IT" sz="2400" dirty="0"/>
              <a:t> the </a:t>
            </a:r>
            <a:r>
              <a:rPr lang="it-IT" sz="2400" dirty="0" err="1"/>
              <a:t>EU's</a:t>
            </a:r>
            <a:r>
              <a:rPr lang="it-IT" sz="2400" dirty="0"/>
              <a:t> common </a:t>
            </a:r>
            <a:r>
              <a:rPr lang="it-IT" sz="2400" dirty="0" err="1"/>
              <a:t>environmental</a:t>
            </a:r>
            <a:r>
              <a:rPr lang="it-IT" sz="2400" dirty="0"/>
              <a:t> agenda </a:t>
            </a:r>
            <a:r>
              <a:rPr lang="it-IT" sz="2400" dirty="0" err="1"/>
              <a:t>until</a:t>
            </a:r>
            <a:r>
              <a:rPr lang="it-IT" sz="2400" dirty="0"/>
              <a:t> </a:t>
            </a:r>
            <a:r>
              <a:rPr lang="it-IT" sz="2400" b="1" dirty="0"/>
              <a:t>2030</a:t>
            </a:r>
            <a:r>
              <a:rPr lang="it-IT" sz="2400" dirty="0"/>
              <a:t>.</a:t>
            </a:r>
          </a:p>
          <a:p>
            <a:r>
              <a:rPr lang="it-IT" sz="2400" b="1" dirty="0"/>
              <a:t>Legal Status</a:t>
            </a:r>
            <a:r>
              <a:rPr lang="it-IT" sz="2400" dirty="0"/>
              <a:t>: </a:t>
            </a:r>
            <a:r>
              <a:rPr lang="it-IT" sz="2400" dirty="0" err="1"/>
              <a:t>Formally</a:t>
            </a:r>
            <a:r>
              <a:rPr lang="it-IT" sz="2400" dirty="0"/>
              <a:t> and </a:t>
            </a:r>
            <a:r>
              <a:rPr lang="it-IT" sz="2400" dirty="0" err="1"/>
              <a:t>legally</a:t>
            </a:r>
            <a:r>
              <a:rPr lang="it-IT" sz="2400" dirty="0"/>
              <a:t> </a:t>
            </a:r>
            <a:r>
              <a:rPr lang="it-IT" sz="2400" dirty="0" err="1"/>
              <a:t>agreed</a:t>
            </a:r>
            <a:r>
              <a:rPr lang="it-IT" sz="2400" dirty="0"/>
              <a:t> </a:t>
            </a:r>
            <a:r>
              <a:rPr lang="it-IT" sz="2400" dirty="0" err="1"/>
              <a:t>upon</a:t>
            </a:r>
            <a:r>
              <a:rPr lang="it-IT" sz="2400" dirty="0"/>
              <a:t> by </a:t>
            </a:r>
            <a:r>
              <a:rPr lang="it-IT" sz="2400" dirty="0" err="1"/>
              <a:t>all</a:t>
            </a:r>
            <a:r>
              <a:rPr lang="it-IT" sz="2400" dirty="0"/>
              <a:t> EU </a:t>
            </a:r>
            <a:r>
              <a:rPr lang="it-IT" sz="2400" dirty="0" err="1"/>
              <a:t>member</a:t>
            </a:r>
            <a:r>
              <a:rPr lang="it-IT" sz="2400" dirty="0"/>
              <a:t> </a:t>
            </a:r>
            <a:r>
              <a:rPr lang="it-IT" sz="2400" dirty="0" err="1"/>
              <a:t>states</a:t>
            </a:r>
            <a:r>
              <a:rPr lang="it-IT" sz="2400" dirty="0"/>
              <a:t>.</a:t>
            </a:r>
          </a:p>
          <a:p>
            <a:endParaRPr lang="it-IT" sz="2400" b="1" dirty="0"/>
          </a:p>
          <a:p>
            <a:r>
              <a:rPr lang="it-IT" sz="2400" b="1" dirty="0">
                <a:solidFill>
                  <a:srgbClr val="C00000"/>
                </a:solidFill>
              </a:rPr>
              <a:t>Long-</a:t>
            </a:r>
            <a:r>
              <a:rPr lang="it-IT" sz="2400" b="1" dirty="0" err="1">
                <a:solidFill>
                  <a:srgbClr val="C00000"/>
                </a:solidFill>
              </a:rPr>
              <a:t>Term</a:t>
            </a:r>
            <a:r>
              <a:rPr lang="it-IT" sz="2400" b="1" dirty="0">
                <a:solidFill>
                  <a:srgbClr val="C00000"/>
                </a:solidFill>
              </a:rPr>
              <a:t> Vision &amp; Goals</a:t>
            </a:r>
          </a:p>
          <a:p>
            <a:r>
              <a:rPr lang="it-IT" sz="2400" b="1" dirty="0">
                <a:solidFill>
                  <a:srgbClr val="C00000"/>
                </a:solidFill>
              </a:rPr>
              <a:t>2050 Vision</a:t>
            </a:r>
            <a:r>
              <a:rPr lang="it-IT" sz="2400" dirty="0"/>
              <a:t>: </a:t>
            </a:r>
            <a:r>
              <a:rPr lang="it-IT" sz="2400" dirty="0" err="1"/>
              <a:t>Achieve</a:t>
            </a:r>
            <a:r>
              <a:rPr lang="it-IT" sz="2400" dirty="0"/>
              <a:t> the goal of </a:t>
            </a:r>
            <a:r>
              <a:rPr lang="it-IT" sz="2400" b="1" dirty="0"/>
              <a:t>"Living </a:t>
            </a:r>
            <a:r>
              <a:rPr lang="it-IT" sz="2400" b="1" dirty="0" err="1"/>
              <a:t>well</a:t>
            </a:r>
            <a:r>
              <a:rPr lang="it-IT" sz="2400" b="1" dirty="0"/>
              <a:t>, </a:t>
            </a:r>
            <a:r>
              <a:rPr lang="it-IT" sz="2400" b="1" dirty="0" err="1"/>
              <a:t>within</a:t>
            </a:r>
            <a:r>
              <a:rPr lang="it-IT" sz="2400" b="1" dirty="0"/>
              <a:t> </a:t>
            </a:r>
            <a:r>
              <a:rPr lang="it-IT" sz="2400" b="1" dirty="0" err="1"/>
              <a:t>planetary</a:t>
            </a:r>
            <a:r>
              <a:rPr lang="it-IT" sz="2400" b="1" dirty="0"/>
              <a:t> </a:t>
            </a:r>
            <a:r>
              <a:rPr lang="it-IT" sz="2400" b="1" dirty="0" err="1"/>
              <a:t>boundaries</a:t>
            </a:r>
            <a:r>
              <a:rPr lang="it-IT" sz="2400" b="1" dirty="0"/>
              <a:t>."</a:t>
            </a:r>
            <a:endParaRPr lang="it-IT" sz="2400" dirty="0"/>
          </a:p>
          <a:p>
            <a:r>
              <a:rPr lang="it-IT" sz="2400" b="1" dirty="0"/>
              <a:t>Strategic Foundation</a:t>
            </a:r>
            <a:r>
              <a:rPr lang="it-IT" sz="2400" dirty="0"/>
              <a:t>: </a:t>
            </a:r>
            <a:r>
              <a:rPr lang="it-IT" sz="2400" dirty="0" err="1"/>
              <a:t>Built</a:t>
            </a:r>
            <a:r>
              <a:rPr lang="it-IT" sz="2400" dirty="0"/>
              <a:t> </a:t>
            </a:r>
            <a:r>
              <a:rPr lang="it-IT" sz="2400" dirty="0" err="1"/>
              <a:t>directly</a:t>
            </a:r>
            <a:r>
              <a:rPr lang="it-IT" sz="2400" dirty="0"/>
              <a:t> </a:t>
            </a:r>
            <a:r>
              <a:rPr lang="it-IT" sz="2400" dirty="0" err="1"/>
              <a:t>upon</a:t>
            </a:r>
            <a:r>
              <a:rPr lang="it-IT" sz="2400" dirty="0"/>
              <a:t> the </a:t>
            </a:r>
            <a:r>
              <a:rPr lang="it-IT" sz="2400" b="1" dirty="0" err="1"/>
              <a:t>European</a:t>
            </a:r>
            <a:r>
              <a:rPr lang="it-IT" sz="2400" b="1" dirty="0"/>
              <a:t> Green Deal</a:t>
            </a:r>
            <a:r>
              <a:rPr lang="it-IT" sz="2400" dirty="0"/>
              <a:t>.</a:t>
            </a:r>
          </a:p>
          <a:p>
            <a:pPr algn="just"/>
            <a:r>
              <a:rPr lang="it-IT" sz="2800" b="0" i="0" dirty="0">
                <a:solidFill>
                  <a:srgbClr val="26324B"/>
                </a:solidFill>
                <a:effectLst/>
                <a:latin typeface="Inter"/>
              </a:rPr>
              <a:t>.</a:t>
            </a:r>
            <a:endParaRPr lang="it-IT" sz="2800" dirty="0"/>
          </a:p>
        </p:txBody>
      </p:sp>
      <p:pic>
        <p:nvPicPr>
          <p:cNvPr id="7" name="Immagine 6" descr="Immagine che contiene logo, Elementi grafici, Carattere, design&#10;&#10;Descrizione generata automaticamente">
            <a:extLst>
              <a:ext uri="{FF2B5EF4-FFF2-40B4-BE49-F238E27FC236}">
                <a16:creationId xmlns:a16="http://schemas.microsoft.com/office/drawing/2014/main" id="{7C09E699-8B0F-CA31-52C2-80A73CF176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290" y="38372"/>
            <a:ext cx="1385814" cy="1385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4005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7657E13-E73A-F804-C4F8-6A928672A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74C88B3-1A3E-D78F-B946-E3998D1AC551}"/>
              </a:ext>
            </a:extLst>
          </p:cNvPr>
          <p:cNvSpPr txBox="1"/>
          <p:nvPr/>
        </p:nvSpPr>
        <p:spPr>
          <a:xfrm>
            <a:off x="2627644" y="1187928"/>
            <a:ext cx="7430756" cy="4101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it-IT" sz="3200" b="1" u="none" strike="noStrike" dirty="0">
                <a:solidFill>
                  <a:srgbClr val="C00000"/>
                </a:solidFill>
                <a:effectLst/>
                <a:latin typeface="Google Sans"/>
              </a:rPr>
              <a:t>Key Targets</a:t>
            </a:r>
            <a:r>
              <a:rPr lang="it-IT" sz="3200" b="0" u="none" strike="noStrike" dirty="0">
                <a:solidFill>
                  <a:srgbClr val="C00000"/>
                </a:solidFill>
                <a:effectLst/>
                <a:latin typeface="Google Sans"/>
              </a:rPr>
              <a:t>:</a:t>
            </a:r>
          </a:p>
          <a:p>
            <a:pPr marL="742950" lvl="1" indent="-285750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it-IT" sz="2800" b="0" u="none" strike="noStrike" dirty="0">
                <a:effectLst/>
                <a:latin typeface="Google Sans"/>
              </a:rPr>
              <a:t>Accelerate the </a:t>
            </a:r>
            <a:r>
              <a:rPr lang="it-IT" sz="2800" b="0" u="none" strike="noStrike" dirty="0" err="1">
                <a:effectLst/>
                <a:latin typeface="Google Sans"/>
              </a:rPr>
              <a:t>transition</a:t>
            </a:r>
            <a:r>
              <a:rPr lang="it-IT" sz="2800" b="0" u="none" strike="noStrike" dirty="0">
                <a:effectLst/>
                <a:latin typeface="Google Sans"/>
              </a:rPr>
              <a:t> to a </a:t>
            </a:r>
            <a:r>
              <a:rPr lang="it-IT" sz="2800" b="1" u="none" strike="noStrike" dirty="0" err="1">
                <a:effectLst/>
                <a:latin typeface="Google Sans"/>
              </a:rPr>
              <a:t>climate-neutral</a:t>
            </a:r>
            <a:r>
              <a:rPr lang="it-IT" sz="2800" b="0" u="none" strike="noStrike" dirty="0">
                <a:effectLst/>
                <a:latin typeface="Google Sans"/>
              </a:rPr>
              <a:t> economy.</a:t>
            </a:r>
          </a:p>
          <a:p>
            <a:pPr marL="742950" lvl="1" indent="-285750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it-IT" sz="2800" b="0" u="none" strike="noStrike" dirty="0" err="1">
                <a:effectLst/>
                <a:latin typeface="Google Sans"/>
              </a:rPr>
              <a:t>Develop</a:t>
            </a:r>
            <a:r>
              <a:rPr lang="it-IT" sz="2800" b="0" u="none" strike="noStrike" dirty="0">
                <a:effectLst/>
                <a:latin typeface="Google Sans"/>
              </a:rPr>
              <a:t> a </a:t>
            </a:r>
            <a:r>
              <a:rPr lang="it-IT" sz="2800" b="0" u="none" strike="noStrike" dirty="0" err="1">
                <a:effectLst/>
                <a:latin typeface="Google Sans"/>
              </a:rPr>
              <a:t>highly</a:t>
            </a:r>
            <a:r>
              <a:rPr lang="it-IT" sz="2800" b="0" u="none" strike="noStrike" dirty="0">
                <a:effectLst/>
                <a:latin typeface="Google Sans"/>
              </a:rPr>
              <a:t> </a:t>
            </a:r>
            <a:r>
              <a:rPr lang="it-IT" sz="2800" b="1" u="none" strike="noStrike" dirty="0" err="1">
                <a:effectLst/>
                <a:latin typeface="Google Sans"/>
              </a:rPr>
              <a:t>resource-efficient</a:t>
            </a:r>
            <a:r>
              <a:rPr lang="it-IT" sz="2800" b="0" u="none" strike="noStrike" dirty="0">
                <a:effectLst/>
                <a:latin typeface="Google Sans"/>
              </a:rPr>
              <a:t> system.</a:t>
            </a:r>
          </a:p>
          <a:p>
            <a:pPr marL="742950" lvl="1" indent="-285750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it-IT" sz="2800" b="0" u="none" strike="noStrike" dirty="0" err="1">
                <a:effectLst/>
                <a:latin typeface="Google Sans"/>
              </a:rPr>
              <a:t>Safeguard</a:t>
            </a:r>
            <a:r>
              <a:rPr lang="it-IT" sz="2800" b="0" u="none" strike="noStrike" dirty="0">
                <a:effectLst/>
                <a:latin typeface="Google Sans"/>
              </a:rPr>
              <a:t> </a:t>
            </a:r>
            <a:r>
              <a:rPr lang="it-IT" sz="2800" b="1" u="none" strike="noStrike" dirty="0" err="1">
                <a:effectLst/>
                <a:latin typeface="Google Sans"/>
              </a:rPr>
              <a:t>healthy</a:t>
            </a:r>
            <a:r>
              <a:rPr lang="it-IT" sz="2800" b="1" u="none" strike="noStrike" dirty="0">
                <a:effectLst/>
                <a:latin typeface="Google Sans"/>
              </a:rPr>
              <a:t> </a:t>
            </a:r>
            <a:r>
              <a:rPr lang="it-IT" sz="2800" b="1" u="none" strike="noStrike" dirty="0" err="1">
                <a:effectLst/>
                <a:latin typeface="Google Sans"/>
              </a:rPr>
              <a:t>ecosystems</a:t>
            </a:r>
            <a:r>
              <a:rPr lang="it-IT" sz="2800" b="0" u="none" strike="noStrike" dirty="0">
                <a:effectLst/>
                <a:latin typeface="Google Sans"/>
              </a:rPr>
              <a:t> to </a:t>
            </a:r>
            <a:r>
              <a:rPr lang="it-IT" sz="2800" b="0" u="none" strike="noStrike" dirty="0" err="1">
                <a:effectLst/>
                <a:latin typeface="Google Sans"/>
              </a:rPr>
              <a:t>ensure</a:t>
            </a:r>
            <a:r>
              <a:rPr lang="it-IT" sz="2800" b="0" u="none" strike="noStrike" dirty="0">
                <a:effectLst/>
                <a:latin typeface="Google Sans"/>
              </a:rPr>
              <a:t> human </a:t>
            </a:r>
            <a:r>
              <a:rPr lang="it-IT" sz="2800" b="0" u="none" strike="noStrike" dirty="0" err="1">
                <a:effectLst/>
                <a:latin typeface="Google Sans"/>
              </a:rPr>
              <a:t>well-being</a:t>
            </a:r>
            <a:r>
              <a:rPr lang="it-IT" sz="2800" b="0" u="none" strike="noStrike" dirty="0">
                <a:effectLst/>
                <a:latin typeface="Google Sans"/>
              </a:rPr>
              <a:t> and </a:t>
            </a:r>
            <a:r>
              <a:rPr lang="it-IT" sz="2800" b="0" u="none" strike="noStrike" dirty="0" err="1">
                <a:effectLst/>
                <a:latin typeface="Google Sans"/>
              </a:rPr>
              <a:t>prosperity</a:t>
            </a:r>
            <a:r>
              <a:rPr lang="it-IT" sz="2800" b="0" u="none" strike="noStrike" dirty="0">
                <a:effectLst/>
                <a:latin typeface="Google Sans"/>
              </a:rPr>
              <a:t>.</a:t>
            </a:r>
          </a:p>
          <a:p>
            <a:pPr>
              <a:buNone/>
            </a:pP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1844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DA71B12B-3A4A-B00B-1742-6B4076AB4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D5C7D2C-3D71-045A-6124-32B9EE104851}"/>
              </a:ext>
            </a:extLst>
          </p:cNvPr>
          <p:cNvSpPr txBox="1"/>
          <p:nvPr/>
        </p:nvSpPr>
        <p:spPr>
          <a:xfrm>
            <a:off x="1111160" y="2262065"/>
            <a:ext cx="10575074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</a:rPr>
              <a:t>Future Outlook ( to 2030)</a:t>
            </a:r>
          </a:p>
          <a:p>
            <a:endParaRPr lang="it-IT" sz="2800" b="1" dirty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/>
              <a:t>Strategic Integration</a:t>
            </a:r>
            <a:r>
              <a:rPr lang="it-IT" sz="2800" dirty="0"/>
              <a:t>: </a:t>
            </a:r>
            <a:r>
              <a:rPr lang="it-IT" sz="2800" dirty="0" err="1"/>
              <a:t>Environmental</a:t>
            </a:r>
            <a:r>
              <a:rPr lang="it-IT" sz="2800" dirty="0"/>
              <a:t> policy </a:t>
            </a:r>
            <a:r>
              <a:rPr lang="it-IT" sz="2800" dirty="0" err="1"/>
              <a:t>remains</a:t>
            </a:r>
            <a:r>
              <a:rPr lang="it-IT" sz="2800" dirty="0"/>
              <a:t> a core pillar of the </a:t>
            </a:r>
            <a:r>
              <a:rPr lang="it-IT" sz="2800" b="1" dirty="0"/>
              <a:t>Europe 2020-2030 Strategy</a:t>
            </a:r>
            <a:r>
              <a:rPr lang="it-IT" sz="28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 err="1"/>
              <a:t>Ambitious</a:t>
            </a:r>
            <a:r>
              <a:rPr lang="it-IT" sz="2800" b="1" dirty="0"/>
              <a:t> Goals</a:t>
            </a:r>
            <a:r>
              <a:rPr lang="it-IT" sz="2800" dirty="0"/>
              <a:t>: </a:t>
            </a:r>
            <a:r>
              <a:rPr lang="it-IT" sz="2800" dirty="0" err="1"/>
              <a:t>Continuous</a:t>
            </a:r>
            <a:r>
              <a:rPr lang="it-IT" sz="2800" dirty="0"/>
              <a:t> commitment to high </a:t>
            </a:r>
            <a:r>
              <a:rPr lang="it-IT" sz="2800" dirty="0" err="1"/>
              <a:t>climate</a:t>
            </a:r>
            <a:r>
              <a:rPr lang="it-IT" sz="2800" dirty="0"/>
              <a:t> and </a:t>
            </a:r>
            <a:r>
              <a:rPr lang="it-IT" sz="2800" dirty="0" err="1"/>
              <a:t>environmental</a:t>
            </a:r>
            <a:r>
              <a:rPr lang="it-IT" sz="2800" dirty="0"/>
              <a:t> targets.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 err="1"/>
              <a:t>Adaptive</a:t>
            </a:r>
            <a:r>
              <a:rPr lang="it-IT" sz="2800" b="1" dirty="0"/>
              <a:t> </a:t>
            </a:r>
            <a:r>
              <a:rPr lang="it-IT" sz="2800" b="1" dirty="0" err="1"/>
              <a:t>Approach</a:t>
            </a:r>
            <a:r>
              <a:rPr lang="it-IT" sz="2800" dirty="0"/>
              <a:t>: The EU Commission </a:t>
            </a:r>
            <a:r>
              <a:rPr lang="it-IT" sz="2800" dirty="0" err="1"/>
              <a:t>actively</a:t>
            </a:r>
            <a:r>
              <a:rPr lang="it-IT" sz="2800" dirty="0"/>
              <a:t> </a:t>
            </a:r>
            <a:r>
              <a:rPr lang="it-IT" sz="2800" dirty="0" err="1"/>
              <a:t>adapts</a:t>
            </a:r>
            <a:r>
              <a:rPr lang="it-IT" sz="2800" dirty="0"/>
              <a:t> new </a:t>
            </a:r>
            <a:r>
              <a:rPr lang="it-IT" sz="2800" dirty="0" err="1"/>
              <a:t>programmes</a:t>
            </a:r>
            <a:r>
              <a:rPr lang="it-IT" sz="2800" dirty="0"/>
              <a:t> to a </a:t>
            </a:r>
            <a:r>
              <a:rPr lang="it-IT" sz="2800" dirty="0" err="1"/>
              <a:t>rapidly</a:t>
            </a:r>
            <a:r>
              <a:rPr lang="it-IT" sz="2800" dirty="0"/>
              <a:t> </a:t>
            </a:r>
            <a:r>
              <a:rPr lang="it-IT" sz="2800" dirty="0" err="1"/>
              <a:t>changing</a:t>
            </a:r>
            <a:r>
              <a:rPr lang="it-IT" sz="2800" dirty="0"/>
              <a:t> global </a:t>
            </a:r>
            <a:r>
              <a:rPr lang="it-IT" sz="2800" dirty="0" err="1"/>
              <a:t>environment</a:t>
            </a:r>
            <a:r>
              <a:rPr lang="it-IT" sz="2800" dirty="0"/>
              <a:t>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C07042D-43BA-BF45-BF8D-8648AE7C296E}"/>
              </a:ext>
            </a:extLst>
          </p:cNvPr>
          <p:cNvSpPr txBox="1"/>
          <p:nvPr/>
        </p:nvSpPr>
        <p:spPr>
          <a:xfrm>
            <a:off x="2845358" y="529099"/>
            <a:ext cx="67508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C00000"/>
                </a:solidFill>
              </a:rPr>
              <a:t>The </a:t>
            </a:r>
            <a:r>
              <a:rPr lang="it-IT" sz="2800" dirty="0" err="1">
                <a:solidFill>
                  <a:srgbClr val="C00000"/>
                </a:solidFill>
              </a:rPr>
              <a:t>program</a:t>
            </a:r>
            <a:r>
              <a:rPr lang="it-IT" sz="2800" dirty="0">
                <a:solidFill>
                  <a:srgbClr val="C00000"/>
                </a:solidFill>
              </a:rPr>
              <a:t> </a:t>
            </a:r>
            <a:r>
              <a:rPr lang="it-IT" sz="2800" dirty="0" err="1">
                <a:solidFill>
                  <a:srgbClr val="C00000"/>
                </a:solidFill>
              </a:rPr>
              <a:t>developed</a:t>
            </a:r>
            <a:r>
              <a:rPr lang="it-IT" sz="2800" dirty="0">
                <a:solidFill>
                  <a:srgbClr val="C00000"/>
                </a:solidFill>
              </a:rPr>
              <a:t> in </a:t>
            </a:r>
            <a:r>
              <a:rPr lang="it-IT" sz="2800" dirty="0" err="1">
                <a:solidFill>
                  <a:srgbClr val="C00000"/>
                </a:solidFill>
              </a:rPr>
              <a:t>previous</a:t>
            </a:r>
            <a:r>
              <a:rPr lang="it-IT" sz="2800" dirty="0">
                <a:solidFill>
                  <a:srgbClr val="C00000"/>
                </a:solidFill>
              </a:rPr>
              <a:t> </a:t>
            </a:r>
            <a:r>
              <a:rPr lang="it-IT" sz="2800" dirty="0" err="1">
                <a:solidFill>
                  <a:srgbClr val="C00000"/>
                </a:solidFill>
              </a:rPr>
              <a:t>years</a:t>
            </a:r>
            <a:r>
              <a:rPr lang="it-IT" sz="2800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10" name="Immagine 9" descr="Immagine che contiene logo, Elementi grafici, Carattere, design&#10;&#10;Descrizione generata automaticamente">
            <a:extLst>
              <a:ext uri="{FF2B5EF4-FFF2-40B4-BE49-F238E27FC236}">
                <a16:creationId xmlns:a16="http://schemas.microsoft.com/office/drawing/2014/main" id="{CF35726F-5686-AFDD-3772-AFA91BCCED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290" y="38372"/>
            <a:ext cx="1385814" cy="1385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5335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4582B1F-ED66-EC79-AD11-B487040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chemeClr val="bg1">
                    <a:lumMod val="95000"/>
                  </a:schemeClr>
                </a:solidFill>
              </a:rPr>
              <a:t>7</a:t>
            </a:r>
          </a:p>
        </p:txBody>
      </p:sp>
      <p:pic>
        <p:nvPicPr>
          <p:cNvPr id="3" name="Immagine 2" descr="Immagine che contiene logo, Elementi grafici, Carattere, design&#10;&#10;Descrizione generata automaticamente">
            <a:extLst>
              <a:ext uri="{FF2B5EF4-FFF2-40B4-BE49-F238E27FC236}">
                <a16:creationId xmlns:a16="http://schemas.microsoft.com/office/drawing/2014/main" id="{234F77BA-D1AF-04FB-B7D9-A36B1C01DC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290" y="38372"/>
            <a:ext cx="1385814" cy="1385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F60E701-4072-43F2-07CE-8B0C64C19F0B}"/>
              </a:ext>
            </a:extLst>
          </p:cNvPr>
          <p:cNvSpPr txBox="1"/>
          <p:nvPr/>
        </p:nvSpPr>
        <p:spPr>
          <a:xfrm>
            <a:off x="653143" y="1686675"/>
            <a:ext cx="1060268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Fair </a:t>
            </a:r>
            <a:r>
              <a:rPr lang="it-IT" sz="2400" b="1" dirty="0" err="1">
                <a:solidFill>
                  <a:schemeClr val="accent6">
                    <a:lumMod val="75000"/>
                  </a:schemeClr>
                </a:solidFill>
              </a:rPr>
              <a:t>Internal</a:t>
            </a: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 Market</a:t>
            </a:r>
          </a:p>
          <a:p>
            <a:r>
              <a:rPr lang="it-IT" sz="2400" b="1" dirty="0" err="1"/>
              <a:t>Harmonized</a:t>
            </a:r>
            <a:r>
              <a:rPr lang="it-IT" sz="2400" b="1" dirty="0"/>
              <a:t> Standards</a:t>
            </a:r>
            <a:r>
              <a:rPr lang="it-IT" sz="2400" dirty="0"/>
              <a:t>: Common EU </a:t>
            </a:r>
            <a:r>
              <a:rPr lang="it-IT" sz="2400" dirty="0" err="1"/>
              <a:t>environmental</a:t>
            </a:r>
            <a:r>
              <a:rPr lang="it-IT" sz="2400" dirty="0"/>
              <a:t> rules </a:t>
            </a:r>
            <a:r>
              <a:rPr lang="it-IT" sz="2400" dirty="0" err="1"/>
              <a:t>ensure</a:t>
            </a:r>
            <a:r>
              <a:rPr lang="it-IT" sz="2400" dirty="0"/>
              <a:t> </a:t>
            </a:r>
            <a:r>
              <a:rPr lang="it-IT" sz="2400" dirty="0" err="1"/>
              <a:t>level</a:t>
            </a:r>
            <a:r>
              <a:rPr lang="it-IT" sz="2400" dirty="0"/>
              <a:t> playing fields.</a:t>
            </a:r>
          </a:p>
          <a:p>
            <a:r>
              <a:rPr lang="it-IT" sz="2400" b="1" dirty="0"/>
              <a:t>Anti-</a:t>
            </a:r>
            <a:r>
              <a:rPr lang="it-IT" sz="2400" b="1" dirty="0" err="1"/>
              <a:t>Protectionism</a:t>
            </a:r>
            <a:r>
              <a:rPr lang="it-IT" sz="2400" dirty="0"/>
              <a:t>: </a:t>
            </a:r>
            <a:r>
              <a:rPr lang="it-IT" sz="2400" dirty="0" err="1"/>
              <a:t>Prevents</a:t>
            </a:r>
            <a:r>
              <a:rPr lang="it-IT" sz="2400" dirty="0"/>
              <a:t> </a:t>
            </a:r>
            <a:r>
              <a:rPr lang="it-IT" sz="2400" dirty="0" err="1"/>
              <a:t>unfair</a:t>
            </a:r>
            <a:r>
              <a:rPr lang="it-IT" sz="2400" dirty="0"/>
              <a:t> eco-</a:t>
            </a:r>
            <a:r>
              <a:rPr lang="it-IT" sz="2400" dirty="0" err="1"/>
              <a:t>protectionism</a:t>
            </a:r>
            <a:r>
              <a:rPr lang="it-IT" sz="2400" dirty="0"/>
              <a:t> </a:t>
            </a:r>
            <a:r>
              <a:rPr lang="it-IT" sz="2400" dirty="0" err="1"/>
              <a:t>between</a:t>
            </a:r>
            <a:r>
              <a:rPr lang="it-IT" sz="2400" dirty="0"/>
              <a:t> </a:t>
            </a:r>
            <a:r>
              <a:rPr lang="it-IT" sz="2400" dirty="0" err="1"/>
              <a:t>member</a:t>
            </a:r>
            <a:r>
              <a:rPr lang="it-IT" sz="2400" dirty="0"/>
              <a:t> </a:t>
            </a:r>
            <a:r>
              <a:rPr lang="it-IT" sz="2400" dirty="0" err="1"/>
              <a:t>states</a:t>
            </a:r>
            <a:r>
              <a:rPr lang="it-IT" sz="2400" dirty="0"/>
              <a:t>.</a:t>
            </a:r>
          </a:p>
          <a:p>
            <a:r>
              <a:rPr lang="it-IT" sz="2400" b="1" dirty="0"/>
              <a:t>No Eco-Dumping</a:t>
            </a:r>
            <a:r>
              <a:rPr lang="it-IT" sz="2400" dirty="0"/>
              <a:t>: </a:t>
            </a:r>
            <a:r>
              <a:rPr lang="it-IT" sz="2400" dirty="0" err="1"/>
              <a:t>Eliminates</a:t>
            </a:r>
            <a:r>
              <a:rPr lang="it-IT" sz="2400" dirty="0"/>
              <a:t> cost-cutting </a:t>
            </a:r>
            <a:r>
              <a:rPr lang="it-IT" sz="2400" dirty="0" err="1"/>
              <a:t>at</a:t>
            </a:r>
            <a:r>
              <a:rPr lang="it-IT" sz="2400" dirty="0"/>
              <a:t> the </a:t>
            </a:r>
            <a:r>
              <a:rPr lang="it-IT" sz="2400" dirty="0" err="1"/>
              <a:t>expense</a:t>
            </a:r>
            <a:r>
              <a:rPr lang="it-IT" sz="2400" dirty="0"/>
              <a:t> of the </a:t>
            </a:r>
            <a:r>
              <a:rPr lang="it-IT" sz="2400" dirty="0" err="1"/>
              <a:t>environment</a:t>
            </a:r>
            <a:r>
              <a:rPr lang="it-IT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 err="1">
                <a:solidFill>
                  <a:schemeClr val="accent6">
                    <a:lumMod val="75000"/>
                  </a:schemeClr>
                </a:solidFill>
              </a:rPr>
              <a:t>Transport</a:t>
            </a: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 &amp; Traffic Costs</a:t>
            </a:r>
          </a:p>
          <a:p>
            <a:r>
              <a:rPr lang="it-IT" sz="2400" b="1" dirty="0" err="1"/>
              <a:t>Economic</a:t>
            </a:r>
            <a:r>
              <a:rPr lang="it-IT" sz="2400" b="1" dirty="0"/>
              <a:t> Burden</a:t>
            </a:r>
            <a:r>
              <a:rPr lang="it-IT" sz="2400" dirty="0"/>
              <a:t>: </a:t>
            </a:r>
            <a:r>
              <a:rPr lang="it-IT" sz="2400" dirty="0" err="1"/>
              <a:t>Environmental</a:t>
            </a:r>
            <a:r>
              <a:rPr lang="it-IT" sz="2400" dirty="0"/>
              <a:t> costs of </a:t>
            </a:r>
            <a:r>
              <a:rPr lang="it-IT" sz="2400" dirty="0" err="1"/>
              <a:t>transport</a:t>
            </a:r>
            <a:r>
              <a:rPr lang="it-IT" sz="2400" dirty="0"/>
              <a:t> </a:t>
            </a:r>
            <a:r>
              <a:rPr lang="it-IT" sz="2400" dirty="0" err="1"/>
              <a:t>equal</a:t>
            </a:r>
            <a:r>
              <a:rPr lang="it-IT" sz="2400" dirty="0"/>
              <a:t> </a:t>
            </a:r>
            <a:r>
              <a:rPr lang="it-IT" sz="2400" b="1" dirty="0"/>
              <a:t>5% of EU GDP</a:t>
            </a:r>
            <a:r>
              <a:rPr lang="it-IT" sz="2400" dirty="0"/>
              <a:t>.</a:t>
            </a:r>
          </a:p>
          <a:p>
            <a:r>
              <a:rPr lang="it-IT" sz="2400" b="1" dirty="0" err="1"/>
              <a:t>Infrastructure</a:t>
            </a:r>
            <a:r>
              <a:rPr lang="it-IT" sz="2400" b="1" dirty="0"/>
              <a:t> Strain</a:t>
            </a:r>
            <a:r>
              <a:rPr lang="it-IT" sz="2400" dirty="0"/>
              <a:t>: High fiscal impact from </a:t>
            </a:r>
            <a:r>
              <a:rPr lang="it-IT" sz="2400" dirty="0" err="1"/>
              <a:t>pollution</a:t>
            </a:r>
            <a:r>
              <a:rPr lang="it-IT" sz="2400" dirty="0"/>
              <a:t> and </a:t>
            </a:r>
            <a:r>
              <a:rPr lang="it-IT" sz="2400" dirty="0" err="1"/>
              <a:t>traffic</a:t>
            </a:r>
            <a:r>
              <a:rPr lang="it-IT" sz="2400" dirty="0"/>
              <a:t> congestion.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chemeClr val="accent6">
                    <a:lumMod val="75000"/>
                  </a:schemeClr>
                </a:solidFill>
              </a:rPr>
              <a:t>Public Health Costs</a:t>
            </a:r>
          </a:p>
          <a:p>
            <a:r>
              <a:rPr lang="it-IT" sz="2400" b="1" dirty="0"/>
              <a:t>Financial Toll</a:t>
            </a:r>
            <a:r>
              <a:rPr lang="it-IT" sz="2400" dirty="0"/>
              <a:t>: Air </a:t>
            </a:r>
            <a:r>
              <a:rPr lang="it-IT" sz="2400" dirty="0" err="1"/>
              <a:t>pollution</a:t>
            </a:r>
            <a:r>
              <a:rPr lang="it-IT" sz="2400" dirty="0"/>
              <a:t> costs Europe </a:t>
            </a:r>
            <a:r>
              <a:rPr lang="it-IT" sz="2400" b="1" dirty="0"/>
              <a:t>€50 to €100 </a:t>
            </a:r>
            <a:r>
              <a:rPr lang="it-IT" sz="2400" b="1" dirty="0" err="1"/>
              <a:t>billion</a:t>
            </a:r>
            <a:r>
              <a:rPr lang="it-IT" sz="2400" b="1" dirty="0"/>
              <a:t> </a:t>
            </a:r>
            <a:r>
              <a:rPr lang="it-IT" sz="2400" b="1" dirty="0" err="1"/>
              <a:t>annually</a:t>
            </a:r>
            <a:r>
              <a:rPr lang="it-IT" sz="2400" dirty="0"/>
              <a:t>.</a:t>
            </a:r>
          </a:p>
          <a:p>
            <a:r>
              <a:rPr lang="it-IT" sz="2400" b="1" dirty="0"/>
              <a:t>Social Impact</a:t>
            </a:r>
            <a:r>
              <a:rPr lang="it-IT" sz="2400" dirty="0"/>
              <a:t>: Accounts for </a:t>
            </a:r>
            <a:r>
              <a:rPr lang="it-IT" sz="2400" b="1" dirty="0"/>
              <a:t>350,000 premature </a:t>
            </a:r>
            <a:r>
              <a:rPr lang="it-IT" sz="2400" b="1" dirty="0" err="1"/>
              <a:t>deaths</a:t>
            </a:r>
            <a:r>
              <a:rPr lang="it-IT" sz="2400" dirty="0"/>
              <a:t> per </a:t>
            </a:r>
            <a:r>
              <a:rPr lang="it-IT" sz="2400" dirty="0" err="1"/>
              <a:t>year</a:t>
            </a:r>
            <a:r>
              <a:rPr lang="it-IT" sz="2400" dirty="0"/>
              <a:t>.</a:t>
            </a:r>
          </a:p>
          <a:p>
            <a:r>
              <a:rPr lang="it-IT" sz="2400" b="1" dirty="0"/>
              <a:t>Labor Loss</a:t>
            </a:r>
            <a:r>
              <a:rPr lang="it-IT" sz="2400" dirty="0"/>
              <a:t>: </a:t>
            </a:r>
            <a:r>
              <a:rPr lang="it-IT" sz="2400" dirty="0" err="1"/>
              <a:t>Results</a:t>
            </a:r>
            <a:r>
              <a:rPr lang="it-IT" sz="2400" dirty="0"/>
              <a:t> in </a:t>
            </a:r>
            <a:r>
              <a:rPr lang="it-IT" sz="2400" b="1" dirty="0"/>
              <a:t>150 </a:t>
            </a:r>
            <a:r>
              <a:rPr lang="it-IT" sz="2400" b="1" dirty="0" err="1"/>
              <a:t>million</a:t>
            </a:r>
            <a:r>
              <a:rPr lang="it-IT" sz="2400" b="1" dirty="0"/>
              <a:t> </a:t>
            </a:r>
            <a:r>
              <a:rPr lang="it-IT" sz="2400" b="1" dirty="0" err="1"/>
              <a:t>lost</a:t>
            </a:r>
            <a:r>
              <a:rPr lang="it-IT" sz="2400" b="1" dirty="0"/>
              <a:t> working days</a:t>
            </a:r>
            <a:r>
              <a:rPr lang="it-IT" sz="2400" dirty="0"/>
              <a:t> </a:t>
            </a:r>
            <a:r>
              <a:rPr lang="it-IT" sz="2400" dirty="0" err="1"/>
              <a:t>every</a:t>
            </a:r>
            <a:r>
              <a:rPr lang="it-IT" sz="2400" dirty="0"/>
              <a:t> </a:t>
            </a:r>
            <a:r>
              <a:rPr lang="it-IT" sz="2400" dirty="0" err="1"/>
              <a:t>year</a:t>
            </a:r>
            <a:r>
              <a:rPr lang="it-IT" sz="2400" dirty="0"/>
              <a:t>.</a:t>
            </a:r>
          </a:p>
          <a:p>
            <a:br>
              <a:rPr lang="it-IT" sz="2400" dirty="0"/>
            </a:br>
            <a:endParaRPr lang="it-IT" sz="24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D723096-2D40-3D36-3C70-35DDD0DA32C4}"/>
              </a:ext>
            </a:extLst>
          </p:cNvPr>
          <p:cNvSpPr txBox="1"/>
          <p:nvPr/>
        </p:nvSpPr>
        <p:spPr>
          <a:xfrm>
            <a:off x="1286190" y="254225"/>
            <a:ext cx="90929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 err="1">
                <a:solidFill>
                  <a:schemeClr val="accent6">
                    <a:lumMod val="75000"/>
                  </a:schemeClr>
                </a:solidFill>
              </a:rPr>
              <a:t>Economic</a:t>
            </a: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 Impacts &amp; Market Standards</a:t>
            </a:r>
          </a:p>
          <a:p>
            <a:endParaRPr lang="it-IT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513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5FFFE767-27FA-C1AD-3E97-9C3F3E784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613178C-EA96-007C-A951-FEC6716BBF6B}"/>
              </a:ext>
            </a:extLst>
          </p:cNvPr>
          <p:cNvSpPr txBox="1"/>
          <p:nvPr/>
        </p:nvSpPr>
        <p:spPr>
          <a:xfrm>
            <a:off x="1115367" y="1723809"/>
            <a:ext cx="1044023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dirty="0"/>
              <a:t>Cost of </a:t>
            </a:r>
            <a:r>
              <a:rPr lang="it-IT" sz="2400" dirty="0" err="1"/>
              <a:t>inaction</a:t>
            </a:r>
            <a:r>
              <a:rPr lang="it-IT" sz="2400" dirty="0"/>
              <a:t>: “The benefits of strong and </a:t>
            </a:r>
            <a:r>
              <a:rPr lang="it-IT" sz="2400" dirty="0" err="1"/>
              <a:t>timely</a:t>
            </a:r>
            <a:r>
              <a:rPr lang="it-IT" sz="2400" dirty="0"/>
              <a:t> action far </a:t>
            </a:r>
            <a:r>
              <a:rPr lang="it-IT" sz="2400" dirty="0" err="1"/>
              <a:t>outweigh</a:t>
            </a:r>
            <a:r>
              <a:rPr lang="it-IT" sz="2400" dirty="0"/>
              <a:t> the </a:t>
            </a:r>
            <a:r>
              <a:rPr lang="it-IT" sz="2400" dirty="0" err="1"/>
              <a:t>economic</a:t>
            </a:r>
            <a:r>
              <a:rPr lang="it-IT" sz="2400" dirty="0"/>
              <a:t> costs of </a:t>
            </a:r>
            <a:r>
              <a:rPr lang="it-IT" sz="2400" dirty="0" err="1"/>
              <a:t>inaction</a:t>
            </a:r>
            <a:r>
              <a:rPr lang="it-IT" sz="2400" dirty="0"/>
              <a:t>” (Stern Report, 2023): 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• Action =&gt; 1% of global GDP per </a:t>
            </a:r>
            <a:r>
              <a:rPr lang="it-IT" sz="2400" dirty="0" err="1"/>
              <a:t>year</a:t>
            </a:r>
            <a:r>
              <a:rPr lang="it-IT" sz="2400" dirty="0"/>
              <a:t> </a:t>
            </a:r>
            <a:r>
              <a:rPr lang="it-IT" sz="2400" dirty="0" err="1"/>
              <a:t>until</a:t>
            </a:r>
            <a:r>
              <a:rPr lang="it-IT" sz="2400" dirty="0"/>
              <a:t> 2050 • </a:t>
            </a:r>
            <a:r>
              <a:rPr lang="it-IT" sz="2400" dirty="0" err="1"/>
              <a:t>Inaction</a:t>
            </a:r>
            <a:r>
              <a:rPr lang="it-IT" sz="2400" dirty="0"/>
              <a:t> =&gt; up to 20% of global GDP per </a:t>
            </a:r>
            <a:r>
              <a:rPr lang="it-IT" sz="2400" dirty="0" err="1"/>
              <a:t>year</a:t>
            </a:r>
            <a:r>
              <a:rPr lang="it-IT" sz="2400" dirty="0"/>
              <a:t> • Multi-</a:t>
            </a:r>
            <a:r>
              <a:rPr lang="it-IT" sz="2400" dirty="0" err="1"/>
              <a:t>annual</a:t>
            </a:r>
            <a:r>
              <a:rPr lang="it-IT" sz="2400" dirty="0"/>
              <a:t> project TEEB – The </a:t>
            </a:r>
            <a:r>
              <a:rPr lang="it-IT" sz="2400" dirty="0" err="1"/>
              <a:t>Economics</a:t>
            </a:r>
            <a:r>
              <a:rPr lang="it-IT" sz="2400" dirty="0"/>
              <a:t> of </a:t>
            </a:r>
            <a:r>
              <a:rPr lang="it-IT" sz="2400" dirty="0" err="1"/>
              <a:t>Ecosystems</a:t>
            </a:r>
            <a:r>
              <a:rPr lang="it-IT" sz="2400" dirty="0"/>
              <a:t> and </a:t>
            </a:r>
            <a:r>
              <a:rPr lang="it-IT" sz="2400" dirty="0" err="1"/>
              <a:t>Biodiversity</a:t>
            </a:r>
            <a:r>
              <a:rPr lang="it-IT" sz="2400" dirty="0"/>
              <a:t> (EC+G8+UNEP): </a:t>
            </a:r>
            <a:r>
              <a:rPr lang="it-IT" sz="2400" dirty="0" err="1"/>
              <a:t>analyzed</a:t>
            </a:r>
            <a:r>
              <a:rPr lang="it-IT" sz="2400" dirty="0"/>
              <a:t> the </a:t>
            </a:r>
            <a:r>
              <a:rPr lang="it-IT" sz="2400" dirty="0" err="1"/>
              <a:t>economic</a:t>
            </a:r>
            <a:r>
              <a:rPr lang="it-IT" sz="2400" dirty="0"/>
              <a:t> </a:t>
            </a:r>
            <a:r>
              <a:rPr lang="it-IT" sz="2400" dirty="0" err="1"/>
              <a:t>value</a:t>
            </a:r>
            <a:r>
              <a:rPr lang="it-IT" sz="2400" dirty="0"/>
              <a:t> of </a:t>
            </a:r>
            <a:r>
              <a:rPr lang="it-IT" sz="2400" dirty="0" err="1"/>
              <a:t>ecosystems</a:t>
            </a:r>
            <a:r>
              <a:rPr lang="it-IT" sz="2400" dirty="0"/>
              <a:t> and </a:t>
            </a:r>
            <a:r>
              <a:rPr lang="it-IT" sz="2400" dirty="0" err="1"/>
              <a:t>biodiversity</a:t>
            </a:r>
            <a:r>
              <a:rPr lang="it-IT" sz="2400" dirty="0"/>
              <a:t>: the benefits of </a:t>
            </a:r>
            <a:r>
              <a:rPr lang="it-IT" sz="2400" dirty="0" err="1"/>
              <a:t>investing</a:t>
            </a:r>
            <a:r>
              <a:rPr lang="it-IT" sz="2400" dirty="0"/>
              <a:t> in </a:t>
            </a:r>
            <a:r>
              <a:rPr lang="it-IT" sz="2400" dirty="0" err="1"/>
              <a:t>ecosystem</a:t>
            </a:r>
            <a:r>
              <a:rPr lang="it-IT" sz="2400" dirty="0"/>
              <a:t> </a:t>
            </a:r>
            <a:r>
              <a:rPr lang="it-IT" sz="2400" dirty="0" err="1"/>
              <a:t>protection</a:t>
            </a:r>
            <a:r>
              <a:rPr lang="it-IT" sz="2400" dirty="0"/>
              <a:t> </a:t>
            </a:r>
            <a:r>
              <a:rPr lang="it-IT" sz="2400" dirty="0" err="1"/>
              <a:t>exceed</a:t>
            </a:r>
            <a:r>
              <a:rPr lang="it-IT" sz="2400" dirty="0"/>
              <a:t> the costs by a </a:t>
            </a:r>
            <a:r>
              <a:rPr lang="it-IT" sz="2400" dirty="0" err="1"/>
              <a:t>factor</a:t>
            </a:r>
            <a:r>
              <a:rPr lang="it-IT" sz="2400" dirty="0"/>
              <a:t> of </a:t>
            </a:r>
            <a:r>
              <a:rPr lang="it-IT" sz="2400" dirty="0" err="1"/>
              <a:t>between</a:t>
            </a:r>
            <a:r>
              <a:rPr lang="it-IT" sz="2400" dirty="0"/>
              <a:t> 3 and 75. 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• “In </a:t>
            </a:r>
            <a:r>
              <a:rPr lang="it-IT" sz="2400" dirty="0" err="1"/>
              <a:t>recent</a:t>
            </a:r>
            <a:r>
              <a:rPr lang="it-IT" sz="2400" dirty="0"/>
              <a:t> </a:t>
            </a:r>
            <a:r>
              <a:rPr lang="it-IT" sz="2400" dirty="0" err="1"/>
              <a:t>years</a:t>
            </a:r>
            <a:r>
              <a:rPr lang="it-IT" sz="2400" dirty="0"/>
              <a:t>, </a:t>
            </a:r>
            <a:r>
              <a:rPr lang="it-IT" sz="2400" dirty="0" err="1"/>
              <a:t>financial</a:t>
            </a:r>
            <a:r>
              <a:rPr lang="it-IT" sz="2400" dirty="0"/>
              <a:t> </a:t>
            </a:r>
            <a:r>
              <a:rPr lang="it-IT" sz="2400" dirty="0" err="1"/>
              <a:t>crises</a:t>
            </a:r>
            <a:r>
              <a:rPr lang="it-IT" sz="2400" dirty="0"/>
              <a:t> </a:t>
            </a:r>
            <a:r>
              <a:rPr lang="it-IT" sz="2400" dirty="0" err="1"/>
              <a:t>have</a:t>
            </a:r>
            <a:r>
              <a:rPr lang="it-IT" sz="2400" dirty="0"/>
              <a:t> </a:t>
            </a:r>
            <a:r>
              <a:rPr lang="it-IT" sz="2400" dirty="0" err="1"/>
              <a:t>periodically</a:t>
            </a:r>
            <a:r>
              <a:rPr lang="it-IT" sz="2400" dirty="0"/>
              <a:t> </a:t>
            </a:r>
            <a:r>
              <a:rPr lang="it-IT" sz="2400" dirty="0" err="1"/>
              <a:t>recurred</a:t>
            </a:r>
            <a:r>
              <a:rPr lang="it-IT" sz="2400" dirty="0"/>
              <a:t>, </a:t>
            </a:r>
            <a:r>
              <a:rPr lang="it-IT" sz="2400" dirty="0" err="1"/>
              <a:t>costing</a:t>
            </a:r>
            <a:r>
              <a:rPr lang="it-IT" sz="2400" dirty="0"/>
              <a:t> Wall Street </a:t>
            </a:r>
            <a:r>
              <a:rPr lang="it-IT" sz="2400" dirty="0" err="1"/>
              <a:t>around</a:t>
            </a:r>
            <a:r>
              <a:rPr lang="it-IT" sz="2400" dirty="0"/>
              <a:t> $1,000-$1,500 </a:t>
            </a:r>
            <a:r>
              <a:rPr lang="it-IT" sz="2400" dirty="0" err="1"/>
              <a:t>billion</a:t>
            </a:r>
            <a:r>
              <a:rPr lang="it-IT" sz="2400" dirty="0"/>
              <a:t> </a:t>
            </a:r>
            <a:r>
              <a:rPr lang="it-IT" sz="2400" dirty="0" err="1"/>
              <a:t>each</a:t>
            </a:r>
            <a:r>
              <a:rPr lang="it-IT" sz="2400" dirty="0"/>
              <a:t> time </a:t>
            </a:r>
            <a:r>
              <a:rPr lang="it-IT" sz="2400" dirty="0" err="1"/>
              <a:t>they</a:t>
            </a:r>
            <a:r>
              <a:rPr lang="it-IT" sz="2400" dirty="0"/>
              <a:t> </a:t>
            </a:r>
            <a:r>
              <a:rPr lang="it-IT" sz="2400" dirty="0" err="1"/>
              <a:t>have</a:t>
            </a:r>
            <a:r>
              <a:rPr lang="it-IT" sz="2400" dirty="0"/>
              <a:t> </a:t>
            </a:r>
            <a:r>
              <a:rPr lang="it-IT" sz="2400" dirty="0" err="1"/>
              <a:t>occurred</a:t>
            </a:r>
            <a:r>
              <a:rPr lang="it-IT" sz="2400" dirty="0"/>
              <a:t>. In </a:t>
            </a:r>
            <a:r>
              <a:rPr lang="it-IT" sz="2400" dirty="0" err="1"/>
              <a:t>fact</a:t>
            </a:r>
            <a:r>
              <a:rPr lang="it-IT" sz="2400" dirty="0"/>
              <a:t>, </a:t>
            </a:r>
            <a:r>
              <a:rPr lang="it-IT" sz="2400" dirty="0" err="1"/>
              <a:t>every</a:t>
            </a:r>
            <a:r>
              <a:rPr lang="it-IT" sz="2400" dirty="0"/>
              <a:t> </a:t>
            </a:r>
            <a:r>
              <a:rPr lang="it-IT" sz="2400" dirty="0" err="1"/>
              <a:t>year</a:t>
            </a:r>
            <a:r>
              <a:rPr lang="it-IT" sz="2400" dirty="0"/>
              <a:t> </a:t>
            </a:r>
            <a:r>
              <a:rPr lang="it-IT" sz="2400" dirty="0" err="1"/>
              <a:t>we</a:t>
            </a:r>
            <a:r>
              <a:rPr lang="it-IT" sz="2400" dirty="0"/>
              <a:t> </a:t>
            </a:r>
            <a:r>
              <a:rPr lang="it-IT" sz="2400" dirty="0" err="1"/>
              <a:t>lose</a:t>
            </a:r>
            <a:r>
              <a:rPr lang="it-IT" sz="2400" dirty="0"/>
              <a:t> </a:t>
            </a:r>
            <a:r>
              <a:rPr lang="it-IT" sz="2400" dirty="0" err="1"/>
              <a:t>natural</a:t>
            </a:r>
            <a:r>
              <a:rPr lang="it-IT" sz="2400" dirty="0"/>
              <a:t> capital </a:t>
            </a:r>
            <a:r>
              <a:rPr lang="it-IT" sz="2400" dirty="0" err="1"/>
              <a:t>worth</a:t>
            </a:r>
            <a:r>
              <a:rPr lang="it-IT" sz="2400" dirty="0"/>
              <a:t> </a:t>
            </a:r>
            <a:r>
              <a:rPr lang="it-IT" sz="2400" dirty="0" err="1"/>
              <a:t>between</a:t>
            </a:r>
            <a:r>
              <a:rPr lang="it-IT" sz="2400" dirty="0"/>
              <a:t> $2-$5,000 </a:t>
            </a:r>
            <a:r>
              <a:rPr lang="it-IT" sz="2400" dirty="0" err="1"/>
              <a:t>billion</a:t>
            </a:r>
            <a:r>
              <a:rPr lang="it-IT" sz="2400" dirty="0"/>
              <a:t>."</a:t>
            </a:r>
          </a:p>
        </p:txBody>
      </p:sp>
      <p:pic>
        <p:nvPicPr>
          <p:cNvPr id="5" name="Immagine 4" descr="Immagine che contiene logo, Elementi grafici, Carattere, design&#10;&#10;Descrizione generata automaticamente">
            <a:extLst>
              <a:ext uri="{FF2B5EF4-FFF2-40B4-BE49-F238E27FC236}">
                <a16:creationId xmlns:a16="http://schemas.microsoft.com/office/drawing/2014/main" id="{D340F533-2912-0720-1408-03DEA15683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290" y="38372"/>
            <a:ext cx="1385814" cy="1385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6331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8085AA8-8910-4FD1-DB04-50F583526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CB92C59-FB62-A071-940C-1E84D9DBE419}"/>
              </a:ext>
            </a:extLst>
          </p:cNvPr>
          <p:cNvSpPr txBox="1"/>
          <p:nvPr/>
        </p:nvSpPr>
        <p:spPr>
          <a:xfrm>
            <a:off x="941196" y="1424186"/>
            <a:ext cx="9787094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chemeClr val="accent2">
                    <a:lumMod val="75000"/>
                  </a:schemeClr>
                </a:solidFill>
              </a:rPr>
              <a:t>                            </a:t>
            </a:r>
            <a:r>
              <a:rPr lang="it-IT" sz="2800" dirty="0" err="1">
                <a:solidFill>
                  <a:schemeClr val="accent2">
                    <a:lumMod val="75000"/>
                  </a:schemeClr>
                </a:solidFill>
              </a:rPr>
              <a:t>Competition</a:t>
            </a:r>
            <a:r>
              <a:rPr lang="it-IT" sz="2800" dirty="0">
                <a:solidFill>
                  <a:schemeClr val="accent2">
                    <a:lumMod val="75000"/>
                  </a:schemeClr>
                </a:solidFill>
              </a:rPr>
              <a:t> for </a:t>
            </a:r>
            <a:r>
              <a:rPr lang="it-IT" sz="2800" dirty="0" err="1">
                <a:solidFill>
                  <a:schemeClr val="accent2">
                    <a:lumMod val="75000"/>
                  </a:schemeClr>
                </a:solidFill>
              </a:rPr>
              <a:t>natural</a:t>
            </a:r>
            <a:r>
              <a:rPr lang="it-IT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accent2">
                    <a:lumMod val="75000"/>
                  </a:schemeClr>
                </a:solidFill>
              </a:rPr>
              <a:t>resources</a:t>
            </a:r>
            <a:r>
              <a:rPr lang="it-IT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endParaRPr lang="it-IT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it-IT" dirty="0"/>
          </a:p>
          <a:p>
            <a:pPr marL="342900" indent="-342900" algn="just">
              <a:buAutoNum type="arabicParenBoth"/>
            </a:pPr>
            <a:r>
              <a:rPr lang="it-IT" sz="2400" dirty="0"/>
              <a:t>Global </a:t>
            </a:r>
            <a:r>
              <a:rPr lang="it-IT" sz="2400" dirty="0" err="1"/>
              <a:t>population</a:t>
            </a:r>
            <a:r>
              <a:rPr lang="it-IT" sz="2400" dirty="0"/>
              <a:t> and living standards </a:t>
            </a:r>
            <a:r>
              <a:rPr lang="it-IT" sz="2400" dirty="0" err="1"/>
              <a:t>expanding</a:t>
            </a:r>
            <a:r>
              <a:rPr lang="it-IT" sz="2400" dirty="0"/>
              <a:t> on an </a:t>
            </a:r>
            <a:r>
              <a:rPr lang="it-IT" sz="2400" dirty="0" err="1"/>
              <a:t>unprecedented</a:t>
            </a:r>
            <a:r>
              <a:rPr lang="it-IT" sz="2400" dirty="0"/>
              <a:t> scale (9 </a:t>
            </a:r>
            <a:r>
              <a:rPr lang="it-IT" sz="2400" dirty="0" err="1"/>
              <a:t>billion</a:t>
            </a:r>
            <a:r>
              <a:rPr lang="it-IT" sz="2400" dirty="0"/>
              <a:t> in 2050): </a:t>
            </a:r>
          </a:p>
          <a:p>
            <a:pPr marL="342900" indent="-342900" algn="just">
              <a:buAutoNum type="arabicParenBoth"/>
            </a:pPr>
            <a:endParaRPr lang="it-IT" sz="2400" dirty="0"/>
          </a:p>
          <a:p>
            <a:pPr marL="342900" indent="-342900" algn="just">
              <a:buAutoNum type="arabicParenBoth"/>
            </a:pPr>
            <a:r>
              <a:rPr lang="it-IT" sz="2400" dirty="0"/>
              <a:t>2 </a:t>
            </a:r>
            <a:r>
              <a:rPr lang="it-IT" sz="2400" dirty="0" err="1"/>
              <a:t>billion</a:t>
            </a:r>
            <a:r>
              <a:rPr lang="it-IT" sz="2400" dirty="0"/>
              <a:t> people with 'middle class' </a:t>
            </a:r>
            <a:r>
              <a:rPr lang="it-IT" sz="2400" dirty="0" err="1"/>
              <a:t>consumption</a:t>
            </a:r>
            <a:r>
              <a:rPr lang="it-IT" sz="2400" dirty="0"/>
              <a:t> </a:t>
            </a:r>
            <a:r>
              <a:rPr lang="it-IT" sz="2400" dirty="0" err="1"/>
              <a:t>levels</a:t>
            </a:r>
            <a:r>
              <a:rPr lang="it-IT" sz="2400" dirty="0"/>
              <a:t> in </a:t>
            </a:r>
            <a:r>
              <a:rPr lang="it-IT" sz="2400" dirty="0" err="1"/>
              <a:t>today's</a:t>
            </a:r>
            <a:r>
              <a:rPr lang="it-IT" sz="2400" dirty="0"/>
              <a:t> </a:t>
            </a:r>
            <a:r>
              <a:rPr lang="it-IT" sz="2400" dirty="0" err="1"/>
              <a:t>developing</a:t>
            </a:r>
            <a:r>
              <a:rPr lang="it-IT" sz="2400" dirty="0"/>
              <a:t> countries </a:t>
            </a:r>
            <a:r>
              <a:rPr lang="it-IT" sz="2400" dirty="0" err="1"/>
              <a:t>will</a:t>
            </a:r>
            <a:r>
              <a:rPr lang="it-IT" sz="2400" dirty="0"/>
              <a:t> triple </a:t>
            </a:r>
            <a:r>
              <a:rPr lang="it-IT" sz="2400" dirty="0" err="1"/>
              <a:t>their</a:t>
            </a:r>
            <a:r>
              <a:rPr lang="it-IT" sz="2400" dirty="0"/>
              <a:t> </a:t>
            </a:r>
            <a:r>
              <a:rPr lang="it-IT" sz="2400" dirty="0" err="1"/>
              <a:t>consumption</a:t>
            </a:r>
            <a:r>
              <a:rPr lang="it-IT" sz="2400" dirty="0"/>
              <a:t> by 2020. </a:t>
            </a:r>
          </a:p>
          <a:p>
            <a:pPr marL="342900" indent="-342900" algn="just">
              <a:buAutoNum type="arabicParenBoth"/>
            </a:pPr>
            <a:r>
              <a:rPr lang="it-IT" sz="2400" dirty="0"/>
              <a:t>Demand for food, feed and fibre </a:t>
            </a:r>
            <a:r>
              <a:rPr lang="it-IT" sz="2400" dirty="0" err="1"/>
              <a:t>could</a:t>
            </a:r>
            <a:r>
              <a:rPr lang="it-IT" sz="2400" dirty="0"/>
              <a:t> </a:t>
            </a:r>
            <a:r>
              <a:rPr lang="it-IT" sz="2400" dirty="0" err="1"/>
              <a:t>increase</a:t>
            </a:r>
            <a:r>
              <a:rPr lang="it-IT" sz="2400" dirty="0"/>
              <a:t> by 70% by 2050, global demand for energy and water by 40% </a:t>
            </a:r>
            <a:r>
              <a:rPr lang="it-IT" sz="2400" dirty="0" err="1"/>
              <a:t>as</a:t>
            </a:r>
            <a:r>
              <a:rPr lang="it-IT" sz="2400" dirty="0"/>
              <a:t> </a:t>
            </a:r>
            <a:r>
              <a:rPr lang="it-IT" sz="2400" dirty="0" err="1"/>
              <a:t>early</a:t>
            </a:r>
            <a:r>
              <a:rPr lang="it-IT" sz="2400" dirty="0"/>
              <a:t> </a:t>
            </a:r>
            <a:r>
              <a:rPr lang="it-IT" sz="2400" dirty="0" err="1"/>
              <a:t>as</a:t>
            </a:r>
            <a:r>
              <a:rPr lang="it-IT" sz="2400" dirty="0"/>
              <a:t> 2030. 2050: 9 </a:t>
            </a:r>
            <a:r>
              <a:rPr lang="it-IT" sz="2400" dirty="0" err="1"/>
              <a:t>billion</a:t>
            </a:r>
            <a:r>
              <a:rPr lang="it-IT" sz="2400" dirty="0"/>
              <a:t> 2011: 7 </a:t>
            </a:r>
            <a:r>
              <a:rPr lang="it-IT" sz="2400" dirty="0" err="1"/>
              <a:t>billion</a:t>
            </a:r>
            <a:endParaRPr lang="it-IT" sz="2400" dirty="0"/>
          </a:p>
        </p:txBody>
      </p:sp>
      <p:pic>
        <p:nvPicPr>
          <p:cNvPr id="5" name="Immagine 4" descr="Immagine che contiene logo, Elementi grafici, Carattere, design&#10;&#10;Descrizione generata automaticamente">
            <a:extLst>
              <a:ext uri="{FF2B5EF4-FFF2-40B4-BE49-F238E27FC236}">
                <a16:creationId xmlns:a16="http://schemas.microsoft.com/office/drawing/2014/main" id="{9810F6AA-929B-2C7B-D0E3-20493807D4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290" y="38372"/>
            <a:ext cx="1385814" cy="1385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2469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9B02FEEA-99ED-B9DA-562B-EE942781F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B847492-C3ED-6C77-3CA5-E3CA3E7A07A6}"/>
              </a:ext>
            </a:extLst>
          </p:cNvPr>
          <p:cNvSpPr txBox="1"/>
          <p:nvPr/>
        </p:nvSpPr>
        <p:spPr>
          <a:xfrm>
            <a:off x="1105318" y="1286917"/>
            <a:ext cx="976699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it-IT" sz="2400" dirty="0"/>
          </a:p>
          <a:p>
            <a:pPr marL="457200" indent="-457200" algn="just">
              <a:buFont typeface="+mj-lt"/>
              <a:buAutoNum type="arabicPeriod"/>
            </a:pPr>
            <a:r>
              <a:rPr lang="it-IT" sz="2400" b="1" dirty="0"/>
              <a:t>Global Resource </a:t>
            </a:r>
            <a:r>
              <a:rPr lang="it-IT" sz="2400" b="1" dirty="0" err="1"/>
              <a:t>Crisis</a:t>
            </a:r>
            <a:r>
              <a:rPr lang="it-IT" sz="2400" dirty="0"/>
              <a:t>: </a:t>
            </a:r>
            <a:r>
              <a:rPr lang="it-IT" sz="2400" dirty="0" err="1"/>
              <a:t>Rapidly</a:t>
            </a:r>
            <a:r>
              <a:rPr lang="it-IT" sz="2400" dirty="0"/>
              <a:t> </a:t>
            </a:r>
            <a:r>
              <a:rPr lang="it-IT" sz="2400" dirty="0" err="1"/>
              <a:t>rising</a:t>
            </a:r>
            <a:r>
              <a:rPr lang="it-IT" sz="2400" dirty="0"/>
              <a:t> demand triggers </a:t>
            </a:r>
            <a:r>
              <a:rPr lang="it-IT" sz="2400" dirty="0" err="1"/>
              <a:t>critical</a:t>
            </a:r>
            <a:r>
              <a:rPr lang="it-IT" sz="2400" dirty="0"/>
              <a:t> </a:t>
            </a:r>
            <a:r>
              <a:rPr lang="it-IT" sz="2400" dirty="0" err="1"/>
              <a:t>raw</a:t>
            </a:r>
            <a:r>
              <a:rPr lang="it-IT" sz="2400" dirty="0"/>
              <a:t> </a:t>
            </a:r>
            <a:r>
              <a:rPr lang="it-IT" sz="2400" dirty="0" err="1"/>
              <a:t>material</a:t>
            </a:r>
            <a:r>
              <a:rPr lang="it-IT" sz="2400" dirty="0"/>
              <a:t> </a:t>
            </a:r>
            <a:r>
              <a:rPr lang="it-IT" sz="2400" dirty="0" err="1"/>
              <a:t>shortages</a:t>
            </a:r>
            <a:r>
              <a:rPr lang="it-IT" sz="2400" dirty="0"/>
              <a:t> and severe </a:t>
            </a:r>
            <a:r>
              <a:rPr lang="it-IT" sz="2400" dirty="0" err="1"/>
              <a:t>ecosystem</a:t>
            </a:r>
            <a:r>
              <a:rPr lang="it-IT" sz="2400" dirty="0"/>
              <a:t> </a:t>
            </a:r>
            <a:r>
              <a:rPr lang="it-IT" sz="2400" dirty="0" err="1"/>
              <a:t>depletion</a:t>
            </a:r>
            <a:r>
              <a:rPr lang="it-IT" sz="2400" dirty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400" b="1" dirty="0"/>
              <a:t>High EU </a:t>
            </a:r>
            <a:r>
              <a:rPr lang="it-IT" sz="2400" b="1" dirty="0" err="1"/>
              <a:t>Consumption</a:t>
            </a:r>
            <a:r>
              <a:rPr lang="it-IT" sz="2400" dirty="0"/>
              <a:t>: EU </a:t>
            </a:r>
            <a:r>
              <a:rPr lang="it-IT" sz="2400" dirty="0" err="1"/>
              <a:t>citizens</a:t>
            </a:r>
            <a:r>
              <a:rPr lang="it-IT" sz="2400" dirty="0"/>
              <a:t> </a:t>
            </a:r>
            <a:r>
              <a:rPr lang="it-IT" sz="2400" dirty="0" err="1"/>
              <a:t>consume</a:t>
            </a:r>
            <a:r>
              <a:rPr lang="it-IT" sz="2400" dirty="0"/>
              <a:t> </a:t>
            </a:r>
            <a:r>
              <a:rPr lang="it-IT" sz="2400" b="1" dirty="0"/>
              <a:t>16 </a:t>
            </a:r>
            <a:r>
              <a:rPr lang="it-IT" sz="2400" b="1" dirty="0" err="1"/>
              <a:t>tonnes</a:t>
            </a:r>
            <a:r>
              <a:rPr lang="it-IT" sz="2400" dirty="0"/>
              <a:t> of </a:t>
            </a:r>
            <a:r>
              <a:rPr lang="it-IT" sz="2400" dirty="0" err="1"/>
              <a:t>materials</a:t>
            </a:r>
            <a:r>
              <a:rPr lang="it-IT" sz="2400" dirty="0"/>
              <a:t> per capita </a:t>
            </a:r>
            <a:r>
              <a:rPr lang="it-IT" sz="2400" dirty="0" err="1"/>
              <a:t>annually</a:t>
            </a:r>
            <a:r>
              <a:rPr lang="it-IT" sz="2400" dirty="0"/>
              <a:t>, </a:t>
            </a:r>
            <a:r>
              <a:rPr lang="it-IT" sz="2400" dirty="0" err="1"/>
              <a:t>driven</a:t>
            </a:r>
            <a:r>
              <a:rPr lang="it-IT" sz="2400" dirty="0"/>
              <a:t> </a:t>
            </a:r>
            <a:r>
              <a:rPr lang="it-IT" sz="2400" dirty="0" err="1"/>
              <a:t>heavily</a:t>
            </a:r>
            <a:r>
              <a:rPr lang="it-IT" sz="2400" dirty="0"/>
              <a:t> by imports.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400" b="1" dirty="0"/>
              <a:t>Import Footprint</a:t>
            </a:r>
            <a:r>
              <a:rPr lang="it-IT" sz="2400" dirty="0"/>
              <a:t>: Over </a:t>
            </a:r>
            <a:r>
              <a:rPr lang="it-IT" sz="2400" b="1" dirty="0"/>
              <a:t>20%</a:t>
            </a:r>
            <a:r>
              <a:rPr lang="it-IT" sz="2400" dirty="0"/>
              <a:t> of EU </a:t>
            </a:r>
            <a:r>
              <a:rPr lang="it-IT" sz="2400" dirty="0" err="1"/>
              <a:t>resources</a:t>
            </a:r>
            <a:r>
              <a:rPr lang="it-IT" sz="2400" dirty="0"/>
              <a:t> are </a:t>
            </a:r>
            <a:r>
              <a:rPr lang="it-IT" sz="2400" dirty="0" err="1"/>
              <a:t>imported</a:t>
            </a:r>
            <a:r>
              <a:rPr lang="it-IT" sz="2400" dirty="0"/>
              <a:t>, </a:t>
            </a:r>
            <a:r>
              <a:rPr lang="it-IT" sz="2400" dirty="0" err="1"/>
              <a:t>carrying</a:t>
            </a:r>
            <a:r>
              <a:rPr lang="it-IT" sz="2400" dirty="0"/>
              <a:t> a </a:t>
            </a:r>
            <a:r>
              <a:rPr lang="it-IT" sz="2400" dirty="0" err="1"/>
              <a:t>hidden</a:t>
            </a:r>
            <a:r>
              <a:rPr lang="it-IT" sz="2400" dirty="0"/>
              <a:t> footprint 3 to 6 times </a:t>
            </a:r>
            <a:r>
              <a:rPr lang="it-IT" sz="2400" dirty="0" err="1"/>
              <a:t>their</a:t>
            </a:r>
            <a:r>
              <a:rPr lang="it-IT" sz="2400" dirty="0"/>
              <a:t> </a:t>
            </a:r>
            <a:r>
              <a:rPr lang="it-IT" sz="2400" dirty="0" err="1"/>
              <a:t>physical</a:t>
            </a:r>
            <a:r>
              <a:rPr lang="it-IT" sz="2400" dirty="0"/>
              <a:t> mass.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400" b="1" dirty="0" err="1"/>
              <a:t>Geopolitical</a:t>
            </a:r>
            <a:r>
              <a:rPr lang="it-IT" sz="2400" b="1" dirty="0"/>
              <a:t> </a:t>
            </a:r>
            <a:r>
              <a:rPr lang="it-IT" sz="2400" b="1" dirty="0" err="1"/>
              <a:t>Competition</a:t>
            </a:r>
            <a:r>
              <a:rPr lang="it-IT" sz="2400" dirty="0"/>
              <a:t>: Countries like China secure </a:t>
            </a:r>
            <a:r>
              <a:rPr lang="it-IT" sz="2400" dirty="0" err="1"/>
              <a:t>scarce</a:t>
            </a:r>
            <a:r>
              <a:rPr lang="it-IT" sz="2400" dirty="0"/>
              <a:t> global assets (</a:t>
            </a:r>
            <a:r>
              <a:rPr lang="it-IT" sz="2400" dirty="0" err="1"/>
              <a:t>mines</a:t>
            </a:r>
            <a:r>
              <a:rPr lang="it-IT" sz="2400" dirty="0"/>
              <a:t>, </a:t>
            </a:r>
            <a:r>
              <a:rPr lang="it-IT" sz="2400" dirty="0" err="1"/>
              <a:t>land</a:t>
            </a:r>
            <a:r>
              <a:rPr lang="it-IT" sz="2400" dirty="0"/>
              <a:t>) via aggressive "</a:t>
            </a:r>
            <a:r>
              <a:rPr lang="it-IT" sz="2400" dirty="0" err="1"/>
              <a:t>land</a:t>
            </a:r>
            <a:r>
              <a:rPr lang="it-IT" sz="2400" dirty="0"/>
              <a:t> grabbing."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400" b="1" dirty="0" err="1"/>
              <a:t>Climate</a:t>
            </a:r>
            <a:r>
              <a:rPr lang="it-IT" sz="2400" b="1" dirty="0"/>
              <a:t> Pressure</a:t>
            </a:r>
            <a:r>
              <a:rPr lang="it-IT" sz="2400" dirty="0"/>
              <a:t>: </a:t>
            </a:r>
            <a:r>
              <a:rPr lang="it-IT" sz="2400" dirty="0" err="1"/>
              <a:t>Climate</a:t>
            </a:r>
            <a:r>
              <a:rPr lang="it-IT" sz="2400" dirty="0"/>
              <a:t> impacts, </a:t>
            </a:r>
            <a:r>
              <a:rPr lang="it-IT" sz="2400" dirty="0" err="1"/>
              <a:t>such</a:t>
            </a:r>
            <a:r>
              <a:rPr lang="it-IT" sz="2400" dirty="0"/>
              <a:t> </a:t>
            </a:r>
            <a:r>
              <a:rPr lang="it-IT" sz="2400" dirty="0" err="1"/>
              <a:t>as</a:t>
            </a:r>
            <a:r>
              <a:rPr lang="it-IT" sz="2400" dirty="0"/>
              <a:t> </a:t>
            </a:r>
            <a:r>
              <a:rPr lang="it-IT" sz="2400" dirty="0" err="1"/>
              <a:t>Mediterranean</a:t>
            </a:r>
            <a:r>
              <a:rPr lang="it-IT" sz="2400" dirty="0"/>
              <a:t> </a:t>
            </a:r>
            <a:r>
              <a:rPr lang="it-IT" sz="2400" dirty="0" err="1"/>
              <a:t>droughts</a:t>
            </a:r>
            <a:r>
              <a:rPr lang="it-IT" sz="2400" dirty="0"/>
              <a:t>, </a:t>
            </a:r>
            <a:r>
              <a:rPr lang="it-IT" sz="2400" dirty="0" err="1"/>
              <a:t>further</a:t>
            </a:r>
            <a:r>
              <a:rPr lang="it-IT" sz="2400" dirty="0"/>
              <a:t> accelerate global </a:t>
            </a:r>
            <a:r>
              <a:rPr lang="it-IT" sz="2400" dirty="0" err="1"/>
              <a:t>resource</a:t>
            </a:r>
            <a:r>
              <a:rPr lang="it-IT" sz="2400" dirty="0"/>
              <a:t> </a:t>
            </a:r>
            <a:r>
              <a:rPr lang="it-IT" sz="2400" dirty="0" err="1"/>
              <a:t>scarcity</a:t>
            </a:r>
            <a:r>
              <a:rPr lang="it-IT" sz="2400" dirty="0"/>
              <a:t>.</a:t>
            </a:r>
          </a:p>
          <a:p>
            <a:pPr algn="just"/>
            <a:endParaRPr lang="it-IT" sz="24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D8E67D8-FFC4-63DC-5038-E24127F73C9E}"/>
              </a:ext>
            </a:extLst>
          </p:cNvPr>
          <p:cNvSpPr txBox="1"/>
          <p:nvPr/>
        </p:nvSpPr>
        <p:spPr>
          <a:xfrm>
            <a:off x="3597310" y="533949"/>
            <a:ext cx="2989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C00000"/>
                </a:solidFill>
              </a:rPr>
              <a:t>Resource </a:t>
            </a:r>
            <a:r>
              <a:rPr lang="it-IT" sz="2800" dirty="0" err="1">
                <a:solidFill>
                  <a:srgbClr val="C00000"/>
                </a:solidFill>
              </a:rPr>
              <a:t>efficiency</a:t>
            </a:r>
            <a:endParaRPr lang="it-IT" sz="2800" dirty="0">
              <a:solidFill>
                <a:srgbClr val="C00000"/>
              </a:solidFill>
            </a:endParaRPr>
          </a:p>
        </p:txBody>
      </p:sp>
      <p:pic>
        <p:nvPicPr>
          <p:cNvPr id="6" name="Immagine 5" descr="Immagine che contiene logo, Elementi grafici, Carattere, design&#10;&#10;Descrizione generata automaticamente">
            <a:extLst>
              <a:ext uri="{FF2B5EF4-FFF2-40B4-BE49-F238E27FC236}">
                <a16:creationId xmlns:a16="http://schemas.microsoft.com/office/drawing/2014/main" id="{278256BB-29E7-C1AE-F51F-B74F53477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290" y="38372"/>
            <a:ext cx="1385814" cy="1385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4187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122CB97-423B-1268-9CDD-1705FCDD1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D507486-5B89-6E6E-EC60-C5642EA2B07C}"/>
              </a:ext>
            </a:extLst>
          </p:cNvPr>
          <p:cNvSpPr txBox="1"/>
          <p:nvPr/>
        </p:nvSpPr>
        <p:spPr>
          <a:xfrm>
            <a:off x="261257" y="231596"/>
            <a:ext cx="11669486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dirty="0" err="1">
                <a:solidFill>
                  <a:srgbClr val="C00000"/>
                </a:solidFill>
              </a:rPr>
              <a:t>Transforming</a:t>
            </a:r>
            <a:r>
              <a:rPr lang="it-IT" sz="3200" dirty="0">
                <a:solidFill>
                  <a:srgbClr val="C00000"/>
                </a:solidFill>
              </a:rPr>
              <a:t> the economy </a:t>
            </a:r>
          </a:p>
          <a:p>
            <a:endParaRPr lang="it-IT" sz="2800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dirty="0"/>
              <a:t>Supply-Side Actions (Production &amp; Design)</a:t>
            </a:r>
          </a:p>
          <a:p>
            <a:endParaRPr lang="it-IT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dirty="0" err="1"/>
              <a:t>Efficient</a:t>
            </a:r>
            <a:r>
              <a:rPr lang="it-IT" sz="2800" b="1" dirty="0"/>
              <a:t> Production</a:t>
            </a:r>
            <a:r>
              <a:rPr lang="it-IT" sz="2800" dirty="0"/>
              <a:t>: </a:t>
            </a:r>
            <a:r>
              <a:rPr lang="it-IT" sz="2800" dirty="0" err="1"/>
              <a:t>Incentivizing</a:t>
            </a:r>
            <a:r>
              <a:rPr lang="it-IT" sz="2800" dirty="0"/>
              <a:t> eco-</a:t>
            </a:r>
            <a:r>
              <a:rPr lang="it-IT" sz="2800" dirty="0" err="1"/>
              <a:t>efficient</a:t>
            </a:r>
            <a:r>
              <a:rPr lang="it-IT" sz="2800" dirty="0"/>
              <a:t> manufacturing </a:t>
            </a:r>
            <a:r>
              <a:rPr lang="it-IT" sz="2800" dirty="0" err="1"/>
              <a:t>processes</a:t>
            </a:r>
            <a:r>
              <a:rPr lang="it-IT" sz="2800" dirty="0"/>
              <a:t>.</a:t>
            </a:r>
          </a:p>
          <a:p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dirty="0"/>
              <a:t>Ecodesign Expansion</a:t>
            </a:r>
            <a:r>
              <a:rPr lang="it-IT" sz="2800" dirty="0"/>
              <a:t>: </a:t>
            </a:r>
            <a:r>
              <a:rPr lang="it-IT" sz="2800" dirty="0" err="1"/>
              <a:t>Extending</a:t>
            </a:r>
            <a:r>
              <a:rPr lang="it-IT" sz="2800" dirty="0"/>
              <a:t> Ecodesign </a:t>
            </a:r>
            <a:r>
              <a:rPr lang="it-IT" sz="2800" dirty="0" err="1"/>
              <a:t>directives</a:t>
            </a:r>
            <a:r>
              <a:rPr lang="it-IT" sz="2800" dirty="0"/>
              <a:t> to non-energy-</a:t>
            </a:r>
            <a:r>
              <a:rPr lang="it-IT" sz="2800" dirty="0" err="1"/>
              <a:t>related</a:t>
            </a:r>
            <a:r>
              <a:rPr lang="it-IT" sz="2800" dirty="0"/>
              <a:t> products.</a:t>
            </a:r>
          </a:p>
          <a:p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b="1" dirty="0"/>
              <a:t>Extended Producer </a:t>
            </a:r>
            <a:r>
              <a:rPr lang="it-IT" sz="2800" b="1" dirty="0" err="1"/>
              <a:t>Responsibility</a:t>
            </a:r>
            <a:r>
              <a:rPr lang="it-IT" sz="2800" b="1" dirty="0"/>
              <a:t> (EPR)</a:t>
            </a:r>
            <a:r>
              <a:rPr lang="it-IT" sz="2800" dirty="0"/>
              <a:t>: </a:t>
            </a:r>
            <a:r>
              <a:rPr lang="it-IT" sz="2800" dirty="0" err="1"/>
              <a:t>Covering</a:t>
            </a:r>
            <a:r>
              <a:rPr lang="it-IT" sz="2800" dirty="0"/>
              <a:t> the full life </a:t>
            </a:r>
            <a:r>
              <a:rPr lang="it-IT" sz="2800" dirty="0" err="1"/>
              <a:t>cycle</a:t>
            </a:r>
            <a:r>
              <a:rPr lang="it-IT" sz="2800" dirty="0"/>
              <a:t> (take-back, </a:t>
            </a:r>
            <a:r>
              <a:rPr lang="it-IT" sz="2800" dirty="0" err="1"/>
              <a:t>recycling</a:t>
            </a:r>
            <a:r>
              <a:rPr lang="it-IT" sz="2800" dirty="0"/>
              <a:t>, </a:t>
            </a:r>
            <a:r>
              <a:rPr lang="it-IT" sz="2800" dirty="0" err="1"/>
              <a:t>repair</a:t>
            </a:r>
            <a:r>
              <a:rPr lang="it-IT" sz="2800" dirty="0"/>
              <a:t>).</a:t>
            </a:r>
          </a:p>
        </p:txBody>
      </p:sp>
      <p:pic>
        <p:nvPicPr>
          <p:cNvPr id="5" name="Immagine 4" descr="Immagine che contiene logo, Elementi grafici, Carattere, design&#10;&#10;Descrizione generata automaticamente">
            <a:extLst>
              <a:ext uri="{FF2B5EF4-FFF2-40B4-BE49-F238E27FC236}">
                <a16:creationId xmlns:a16="http://schemas.microsoft.com/office/drawing/2014/main" id="{E3CAAA0A-A143-6384-9571-09C3B5188F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290" y="38372"/>
            <a:ext cx="1385814" cy="1385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0055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58AEE08-4C72-E233-B686-B1B8D2A4E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1717600-29F4-C55C-617B-7FD16B8DDE06}"/>
              </a:ext>
            </a:extLst>
          </p:cNvPr>
          <p:cNvSpPr txBox="1"/>
          <p:nvPr/>
        </p:nvSpPr>
        <p:spPr>
          <a:xfrm>
            <a:off x="778329" y="917912"/>
            <a:ext cx="10635342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 err="1">
                <a:solidFill>
                  <a:srgbClr val="C00000"/>
                </a:solidFill>
              </a:rPr>
              <a:t>Transforming</a:t>
            </a:r>
            <a:r>
              <a:rPr lang="it-IT" sz="2800" b="1" dirty="0">
                <a:solidFill>
                  <a:srgbClr val="C00000"/>
                </a:solidFill>
              </a:rPr>
              <a:t> the economy </a:t>
            </a:r>
          </a:p>
          <a:p>
            <a:endParaRPr lang="it-IT" sz="2400" dirty="0">
              <a:solidFill>
                <a:srgbClr val="C00000"/>
              </a:solidFill>
            </a:endParaRPr>
          </a:p>
          <a:p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Turning Waste </a:t>
            </a:r>
            <a:r>
              <a:rPr lang="it-IT" sz="2800" b="1" dirty="0" err="1">
                <a:solidFill>
                  <a:schemeClr val="accent6">
                    <a:lumMod val="75000"/>
                  </a:schemeClr>
                </a:solidFill>
              </a:rPr>
              <a:t>into</a:t>
            </a: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 a Resource</a:t>
            </a:r>
          </a:p>
          <a:p>
            <a:endParaRPr lang="it-IT" sz="28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it-IT" sz="2800" b="1" dirty="0"/>
              <a:t>The Challenge</a:t>
            </a:r>
            <a:r>
              <a:rPr lang="it-IT" sz="2800" dirty="0"/>
              <a:t>: The EU </a:t>
            </a:r>
            <a:r>
              <a:rPr lang="it-IT" sz="2800" dirty="0" err="1"/>
              <a:t>generates</a:t>
            </a:r>
            <a:r>
              <a:rPr lang="it-IT" sz="2800" dirty="0"/>
              <a:t> </a:t>
            </a:r>
            <a:r>
              <a:rPr lang="it-IT" sz="2800" b="1" dirty="0"/>
              <a:t>2.7 </a:t>
            </a:r>
            <a:r>
              <a:rPr lang="it-IT" sz="2800" b="1" dirty="0" err="1"/>
              <a:t>billion</a:t>
            </a:r>
            <a:r>
              <a:rPr lang="it-IT" sz="2800" b="1" dirty="0"/>
              <a:t> </a:t>
            </a:r>
            <a:r>
              <a:rPr lang="it-IT" sz="2800" b="1" dirty="0" err="1"/>
              <a:t>tonnes</a:t>
            </a:r>
            <a:r>
              <a:rPr lang="it-IT" sz="2800" b="1" dirty="0"/>
              <a:t> of </a:t>
            </a:r>
            <a:r>
              <a:rPr lang="it-IT" sz="2800" b="1" dirty="0" err="1"/>
              <a:t>waste</a:t>
            </a:r>
            <a:r>
              <a:rPr lang="it-IT" sz="2800" dirty="0"/>
              <a:t> </a:t>
            </a:r>
            <a:r>
              <a:rPr lang="it-IT" sz="2800" dirty="0" err="1"/>
              <a:t>annually</a:t>
            </a:r>
            <a:r>
              <a:rPr lang="it-IT" sz="2800" dirty="0"/>
              <a:t> (98M </a:t>
            </a:r>
            <a:r>
              <a:rPr lang="it-IT" sz="2800" dirty="0" err="1"/>
              <a:t>tonnes</a:t>
            </a:r>
            <a:r>
              <a:rPr lang="it-IT" sz="2800" dirty="0"/>
              <a:t> </a:t>
            </a:r>
            <a:r>
              <a:rPr lang="it-IT" sz="2800" dirty="0" err="1"/>
              <a:t>hazardous</a:t>
            </a:r>
            <a:r>
              <a:rPr lang="it-IT" sz="2800" dirty="0"/>
              <a:t>), </a:t>
            </a:r>
            <a:r>
              <a:rPr lang="it-IT" sz="2800" dirty="0" err="1"/>
              <a:t>but</a:t>
            </a:r>
            <a:r>
              <a:rPr lang="it-IT" sz="2800" dirty="0"/>
              <a:t> </a:t>
            </a:r>
            <a:r>
              <a:rPr lang="it-IT" sz="2800" b="1" dirty="0" err="1"/>
              <a:t>only</a:t>
            </a:r>
            <a:r>
              <a:rPr lang="it-IT" sz="2800" b="1" dirty="0"/>
              <a:t> 40% </a:t>
            </a:r>
            <a:r>
              <a:rPr lang="it-IT" sz="2800" b="1" dirty="0" err="1"/>
              <a:t>is</a:t>
            </a:r>
            <a:r>
              <a:rPr lang="it-IT" sz="2800" b="1" dirty="0"/>
              <a:t> </a:t>
            </a:r>
            <a:r>
              <a:rPr lang="it-IT" sz="2800" b="1" dirty="0" err="1"/>
              <a:t>recycled</a:t>
            </a:r>
            <a:r>
              <a:rPr lang="it-IT" sz="2800" dirty="0"/>
              <a:t>, with the </a:t>
            </a:r>
            <a:r>
              <a:rPr lang="it-IT" sz="2800" dirty="0" err="1"/>
              <a:t>rest</a:t>
            </a:r>
            <a:r>
              <a:rPr lang="it-IT" sz="2800" dirty="0"/>
              <a:t> </a:t>
            </a:r>
            <a:r>
              <a:rPr lang="it-IT" sz="2800" dirty="0" err="1"/>
              <a:t>landfill-bound</a:t>
            </a:r>
            <a:r>
              <a:rPr lang="it-IT" sz="2800" dirty="0"/>
              <a:t> or </a:t>
            </a:r>
            <a:r>
              <a:rPr lang="it-IT" sz="2800" dirty="0" err="1"/>
              <a:t>incinerated</a:t>
            </a:r>
            <a:r>
              <a:rPr lang="it-IT" sz="2800" dirty="0"/>
              <a:t>.</a:t>
            </a:r>
          </a:p>
          <a:p>
            <a:endParaRPr lang="it-IT" sz="2800" b="1" dirty="0"/>
          </a:p>
          <a:p>
            <a:r>
              <a:rPr lang="it-IT" sz="2800" b="1" dirty="0"/>
              <a:t>The Strategy</a:t>
            </a:r>
            <a:r>
              <a:rPr lang="it-IT" sz="2800" dirty="0"/>
              <a:t>: </a:t>
            </a:r>
            <a:r>
              <a:rPr lang="it-IT" sz="2800" dirty="0" err="1"/>
              <a:t>Maximize</a:t>
            </a:r>
            <a:r>
              <a:rPr lang="it-IT" sz="2800" dirty="0"/>
              <a:t> </a:t>
            </a:r>
            <a:r>
              <a:rPr lang="it-IT" sz="2800" dirty="0" err="1"/>
              <a:t>circularity</a:t>
            </a:r>
            <a:r>
              <a:rPr lang="it-IT" sz="2800" dirty="0"/>
              <a:t> by </a:t>
            </a:r>
            <a:r>
              <a:rPr lang="it-IT" sz="2800" dirty="0" err="1"/>
              <a:t>establishing</a:t>
            </a:r>
            <a:r>
              <a:rPr lang="it-IT" sz="2800" dirty="0"/>
              <a:t> </a:t>
            </a:r>
            <a:r>
              <a:rPr lang="it-IT" sz="2800" dirty="0" err="1"/>
              <a:t>binding</a:t>
            </a:r>
            <a:r>
              <a:rPr lang="it-IT" sz="2800" dirty="0"/>
              <a:t> targets, minimum </a:t>
            </a:r>
            <a:r>
              <a:rPr lang="it-IT" sz="2800" dirty="0" err="1"/>
              <a:t>recycled</a:t>
            </a:r>
            <a:r>
              <a:rPr lang="it-IT" sz="2800" dirty="0"/>
              <a:t> </a:t>
            </a:r>
            <a:r>
              <a:rPr lang="it-IT" sz="2800" dirty="0" err="1"/>
              <a:t>content</a:t>
            </a:r>
            <a:r>
              <a:rPr lang="it-IT" sz="2800" dirty="0"/>
              <a:t> </a:t>
            </a:r>
            <a:r>
              <a:rPr lang="it-IT" sz="2800" dirty="0" err="1"/>
              <a:t>quotas</a:t>
            </a:r>
            <a:r>
              <a:rPr lang="it-IT" sz="2800" dirty="0"/>
              <a:t>, and </a:t>
            </a:r>
            <a:r>
              <a:rPr lang="it-IT" sz="2800" dirty="0" err="1"/>
              <a:t>strict</a:t>
            </a:r>
            <a:r>
              <a:rPr lang="it-IT" sz="2800" dirty="0"/>
              <a:t> </a:t>
            </a:r>
            <a:r>
              <a:rPr lang="it-IT" sz="2800" dirty="0" err="1"/>
              <a:t>durability</a:t>
            </a:r>
            <a:r>
              <a:rPr lang="it-IT" sz="2800" dirty="0"/>
              <a:t> </a:t>
            </a:r>
            <a:r>
              <a:rPr lang="it-IT" sz="2800" dirty="0" err="1"/>
              <a:t>criteria</a:t>
            </a:r>
            <a:r>
              <a:rPr lang="it-IT" sz="2800" dirty="0"/>
              <a:t>, </a:t>
            </a:r>
            <a:r>
              <a:rPr lang="it-IT" sz="2800" dirty="0" err="1"/>
              <a:t>while</a:t>
            </a:r>
            <a:r>
              <a:rPr lang="it-IT" sz="2800" dirty="0"/>
              <a:t> cutting </a:t>
            </a:r>
            <a:r>
              <a:rPr lang="it-IT" sz="2800" dirty="0" err="1"/>
              <a:t>illegal</a:t>
            </a:r>
            <a:r>
              <a:rPr lang="it-IT" sz="2800" dirty="0"/>
              <a:t> </a:t>
            </a:r>
            <a:r>
              <a:rPr lang="it-IT" sz="2800" dirty="0" err="1"/>
              <a:t>hazardous</a:t>
            </a:r>
            <a:r>
              <a:rPr lang="it-IT" sz="2800" dirty="0"/>
              <a:t> </a:t>
            </a:r>
            <a:r>
              <a:rPr lang="it-IT" sz="2800" dirty="0" err="1"/>
              <a:t>waste</a:t>
            </a:r>
            <a:r>
              <a:rPr lang="it-IT" sz="2800" dirty="0"/>
              <a:t> </a:t>
            </a:r>
            <a:r>
              <a:rPr lang="it-IT" sz="2800" dirty="0" err="1"/>
              <a:t>shipments</a:t>
            </a:r>
            <a:r>
              <a:rPr lang="it-IT" sz="2800" dirty="0"/>
              <a:t> and </a:t>
            </a:r>
            <a:r>
              <a:rPr lang="it-IT" sz="2800" dirty="0" err="1"/>
              <a:t>aligning</a:t>
            </a:r>
            <a:r>
              <a:rPr lang="it-IT" sz="2800" dirty="0"/>
              <a:t> EU public funds with </a:t>
            </a:r>
            <a:r>
              <a:rPr lang="it-IT" sz="2800" dirty="0" err="1"/>
              <a:t>highest-level</a:t>
            </a:r>
            <a:r>
              <a:rPr lang="it-IT" sz="2800" dirty="0"/>
              <a:t> </a:t>
            </a:r>
            <a:r>
              <a:rPr lang="it-IT" sz="2800" dirty="0" err="1"/>
              <a:t>recycling</a:t>
            </a:r>
            <a:r>
              <a:rPr lang="it-IT" sz="2800" dirty="0"/>
              <a:t> </a:t>
            </a:r>
            <a:r>
              <a:rPr lang="it-IT" sz="2800" dirty="0" err="1"/>
              <a:t>priorities</a:t>
            </a:r>
            <a:r>
              <a:rPr lang="it-IT" sz="2800" dirty="0"/>
              <a:t>.</a:t>
            </a:r>
          </a:p>
          <a:p>
            <a:br>
              <a:rPr lang="it-IT" sz="2400" dirty="0"/>
            </a:br>
            <a:endParaRPr lang="it-IT" sz="2400" dirty="0"/>
          </a:p>
        </p:txBody>
      </p:sp>
      <p:pic>
        <p:nvPicPr>
          <p:cNvPr id="5" name="Immagine 4" descr="Immagine che contiene logo, Elementi grafici, Carattere, design&#10;&#10;Descrizione generata automaticamente">
            <a:extLst>
              <a:ext uri="{FF2B5EF4-FFF2-40B4-BE49-F238E27FC236}">
                <a16:creationId xmlns:a16="http://schemas.microsoft.com/office/drawing/2014/main" id="{B844B4F9-3E2B-9B74-7DFE-D04C0165C1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290" y="38372"/>
            <a:ext cx="1385814" cy="1385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2505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F12A99B-BA91-28DF-0513-B0BF6B0E6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F7ED153-D765-6B56-7D9A-3E0D156F2F06}"/>
              </a:ext>
            </a:extLst>
          </p:cNvPr>
          <p:cNvSpPr txBox="1"/>
          <p:nvPr/>
        </p:nvSpPr>
        <p:spPr>
          <a:xfrm>
            <a:off x="619649" y="653702"/>
            <a:ext cx="10108641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Waste Management: </a:t>
            </a:r>
            <a:r>
              <a:rPr lang="it-IT" sz="2800" b="1" dirty="0" err="1">
                <a:solidFill>
                  <a:schemeClr val="accent6">
                    <a:lumMod val="75000"/>
                  </a:schemeClr>
                </a:solidFill>
              </a:rPr>
              <a:t>Prevention</a:t>
            </a: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 &amp; </a:t>
            </a:r>
            <a:r>
              <a:rPr lang="it-IT" sz="2800" b="1" dirty="0" err="1">
                <a:solidFill>
                  <a:schemeClr val="accent6">
                    <a:lumMod val="75000"/>
                  </a:schemeClr>
                </a:solidFill>
              </a:rPr>
              <a:t>Hierarchy</a:t>
            </a:r>
            <a:endParaRPr lang="it-IT" sz="28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it-IT" sz="2800" b="1" dirty="0"/>
          </a:p>
          <a:p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The Waste </a:t>
            </a:r>
            <a:r>
              <a:rPr lang="it-IT" sz="2800" b="1" dirty="0" err="1">
                <a:solidFill>
                  <a:schemeClr val="accent6">
                    <a:lumMod val="75000"/>
                  </a:schemeClr>
                </a:solidFill>
              </a:rPr>
              <a:t>Hierarchy</a:t>
            </a:r>
            <a:r>
              <a:rPr lang="it-IT" sz="2800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it-IT" sz="2800" dirty="0" err="1"/>
              <a:t>Prioritizing</a:t>
            </a:r>
            <a:r>
              <a:rPr lang="it-IT" sz="2800" dirty="0"/>
              <a:t> management steps from </a:t>
            </a:r>
            <a:r>
              <a:rPr lang="it-IT" sz="2800" dirty="0" err="1"/>
              <a:t>most</a:t>
            </a:r>
            <a:r>
              <a:rPr lang="it-IT" sz="2800" dirty="0"/>
              <a:t> to </a:t>
            </a:r>
            <a:r>
              <a:rPr lang="it-IT" sz="2800" dirty="0" err="1"/>
              <a:t>least</a:t>
            </a:r>
            <a:r>
              <a:rPr lang="it-IT" sz="2800" dirty="0"/>
              <a:t> </a:t>
            </a:r>
            <a:r>
              <a:rPr lang="it-IT" sz="2800" dirty="0" err="1"/>
              <a:t>sustainable</a:t>
            </a:r>
            <a:r>
              <a:rPr lang="it-IT" sz="2800" dirty="0"/>
              <a:t>: </a:t>
            </a:r>
            <a:r>
              <a:rPr lang="it-IT" sz="2800" b="1" dirty="0" err="1"/>
              <a:t>Prevention</a:t>
            </a:r>
            <a:r>
              <a:rPr lang="it-IT" sz="2800" dirty="0"/>
              <a:t> \(\</a:t>
            </a:r>
            <a:r>
              <a:rPr lang="it-IT" sz="2800" dirty="0" err="1"/>
              <a:t>rightarrow</a:t>
            </a:r>
            <a:r>
              <a:rPr lang="it-IT" sz="2800" dirty="0"/>
              <a:t> \) </a:t>
            </a:r>
            <a:r>
              <a:rPr lang="it-IT" sz="2800" b="1" dirty="0" err="1"/>
              <a:t>Reuse</a:t>
            </a:r>
            <a:r>
              <a:rPr lang="it-IT" sz="2800" dirty="0"/>
              <a:t> \(\</a:t>
            </a:r>
            <a:r>
              <a:rPr lang="it-IT" sz="2800" dirty="0" err="1"/>
              <a:t>rightarrow</a:t>
            </a:r>
            <a:r>
              <a:rPr lang="it-IT" sz="2800" dirty="0"/>
              <a:t> \) </a:t>
            </a:r>
            <a:r>
              <a:rPr lang="it-IT" sz="2800" b="1" dirty="0" err="1"/>
              <a:t>Recycling</a:t>
            </a:r>
            <a:r>
              <a:rPr lang="it-IT" sz="2800" dirty="0"/>
              <a:t> \(\</a:t>
            </a:r>
            <a:r>
              <a:rPr lang="it-IT" sz="2800" dirty="0" err="1"/>
              <a:t>rightarrow</a:t>
            </a:r>
            <a:r>
              <a:rPr lang="it-IT" sz="2800" dirty="0"/>
              <a:t> \) </a:t>
            </a:r>
            <a:r>
              <a:rPr lang="it-IT" sz="2800" b="1" dirty="0"/>
              <a:t>Recovery</a:t>
            </a:r>
            <a:r>
              <a:rPr lang="it-IT" sz="2800" dirty="0"/>
              <a:t> \(\</a:t>
            </a:r>
            <a:r>
              <a:rPr lang="it-IT" sz="2800" dirty="0" err="1"/>
              <a:t>rightarrow</a:t>
            </a:r>
            <a:r>
              <a:rPr lang="it-IT" sz="2800" dirty="0"/>
              <a:t> \) </a:t>
            </a:r>
            <a:r>
              <a:rPr lang="it-IT" sz="2800" b="1" dirty="0" err="1"/>
              <a:t>Disposal</a:t>
            </a:r>
            <a:r>
              <a:rPr lang="it-IT" sz="2800" dirty="0"/>
              <a:t>.</a:t>
            </a:r>
          </a:p>
          <a:p>
            <a:r>
              <a:rPr lang="it-IT" sz="2800" dirty="0"/>
              <a:t> </a:t>
            </a: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Strategic Shift : </a:t>
            </a:r>
            <a:r>
              <a:rPr lang="it-IT" sz="2800" dirty="0" err="1"/>
              <a:t>Moving</a:t>
            </a:r>
            <a:r>
              <a:rPr lang="it-IT" sz="2800" dirty="0"/>
              <a:t> up the </a:t>
            </a:r>
            <a:r>
              <a:rPr lang="it-IT" sz="2800" dirty="0" err="1"/>
              <a:t>hierarchy</a:t>
            </a:r>
            <a:r>
              <a:rPr lang="it-IT" sz="2800" dirty="0"/>
              <a:t> by </a:t>
            </a:r>
            <a:r>
              <a:rPr lang="it-IT" sz="2800" dirty="0" err="1"/>
              <a:t>strictly</a:t>
            </a:r>
            <a:r>
              <a:rPr lang="it-IT" sz="2800" dirty="0"/>
              <a:t> </a:t>
            </a:r>
            <a:r>
              <a:rPr lang="it-IT" sz="2800" dirty="0" err="1"/>
              <a:t>focusing</a:t>
            </a:r>
            <a:r>
              <a:rPr lang="it-IT" sz="2800" dirty="0"/>
              <a:t> on the top </a:t>
            </a:r>
            <a:r>
              <a:rPr lang="it-IT" sz="2800" dirty="0" err="1"/>
              <a:t>three</a:t>
            </a:r>
            <a:r>
              <a:rPr lang="it-IT" sz="2800" dirty="0"/>
              <a:t> </a:t>
            </a:r>
            <a:r>
              <a:rPr lang="it-IT" sz="2800" dirty="0" err="1"/>
              <a:t>tiers</a:t>
            </a:r>
            <a:r>
              <a:rPr lang="it-IT" sz="2800" dirty="0"/>
              <a:t>:</a:t>
            </a:r>
          </a:p>
          <a:p>
            <a:pPr lvl="1"/>
            <a:r>
              <a:rPr lang="it-IT" sz="2800" b="1" dirty="0" err="1"/>
              <a:t>Prioritize</a:t>
            </a:r>
            <a:r>
              <a:rPr lang="it-IT" sz="2800" b="1" dirty="0"/>
              <a:t> </a:t>
            </a:r>
            <a:r>
              <a:rPr lang="it-IT" sz="2800" b="1" dirty="0" err="1"/>
              <a:t>Prevention</a:t>
            </a:r>
            <a:r>
              <a:rPr lang="it-IT" sz="2800" dirty="0"/>
              <a:t> (</a:t>
            </a:r>
            <a:r>
              <a:rPr lang="it-IT" sz="2800" dirty="0" err="1"/>
              <a:t>Avoid</a:t>
            </a:r>
            <a:r>
              <a:rPr lang="it-IT" sz="2800" dirty="0"/>
              <a:t> </a:t>
            </a:r>
            <a:r>
              <a:rPr lang="it-IT" sz="2800" dirty="0" err="1"/>
              <a:t>generating</a:t>
            </a:r>
            <a:r>
              <a:rPr lang="it-IT" sz="2800" dirty="0"/>
              <a:t> </a:t>
            </a:r>
            <a:r>
              <a:rPr lang="it-IT" sz="2800" dirty="0" err="1"/>
              <a:t>waste</a:t>
            </a:r>
            <a:r>
              <a:rPr lang="it-IT" sz="2800" dirty="0"/>
              <a:t>)</a:t>
            </a:r>
          </a:p>
          <a:p>
            <a:pPr lvl="1"/>
            <a:r>
              <a:rPr lang="it-IT" sz="2800" b="1" dirty="0" err="1"/>
              <a:t>Maximize</a:t>
            </a:r>
            <a:r>
              <a:rPr lang="it-IT" sz="2800" b="1" dirty="0"/>
              <a:t> </a:t>
            </a:r>
            <a:r>
              <a:rPr lang="it-IT" sz="2800" b="1" dirty="0" err="1"/>
              <a:t>Reuse</a:t>
            </a:r>
            <a:r>
              <a:rPr lang="it-IT" sz="2800" dirty="0"/>
              <a:t> (</a:t>
            </a:r>
            <a:r>
              <a:rPr lang="it-IT" sz="2800" dirty="0" err="1"/>
              <a:t>Extend</a:t>
            </a:r>
            <a:r>
              <a:rPr lang="it-IT" sz="2800" dirty="0"/>
              <a:t> product </a:t>
            </a:r>
            <a:r>
              <a:rPr lang="it-IT" sz="2800" dirty="0" err="1"/>
              <a:t>lifespans</a:t>
            </a:r>
            <a:r>
              <a:rPr lang="it-IT" sz="2800" dirty="0"/>
              <a:t>)</a:t>
            </a:r>
          </a:p>
          <a:p>
            <a:pPr lvl="1"/>
            <a:r>
              <a:rPr lang="it-IT" sz="2800" b="1" dirty="0" err="1"/>
              <a:t>Optimize</a:t>
            </a:r>
            <a:r>
              <a:rPr lang="it-IT" sz="2800" b="1" dirty="0"/>
              <a:t> </a:t>
            </a:r>
            <a:r>
              <a:rPr lang="it-IT" sz="2800" b="1" dirty="0" err="1"/>
              <a:t>Recycling</a:t>
            </a:r>
            <a:r>
              <a:rPr lang="it-IT" sz="2800" dirty="0"/>
              <a:t> (</a:t>
            </a:r>
            <a:r>
              <a:rPr lang="it-IT" sz="2800" dirty="0" err="1"/>
              <a:t>Recover</a:t>
            </a:r>
            <a:r>
              <a:rPr lang="it-IT" sz="2800" dirty="0"/>
              <a:t> </a:t>
            </a:r>
            <a:r>
              <a:rPr lang="it-IT" sz="2800" dirty="0" err="1"/>
              <a:t>valuable</a:t>
            </a:r>
            <a:r>
              <a:rPr lang="it-IT" sz="2800" dirty="0"/>
              <a:t> </a:t>
            </a:r>
            <a:r>
              <a:rPr lang="it-IT" sz="2800" dirty="0" err="1"/>
              <a:t>materials</a:t>
            </a:r>
            <a:r>
              <a:rPr lang="it-IT" sz="2800" dirty="0"/>
              <a:t>)</a:t>
            </a:r>
          </a:p>
          <a:p>
            <a:br>
              <a:rPr lang="it-IT" dirty="0"/>
            </a:br>
            <a:endParaRPr lang="it-IT" dirty="0"/>
          </a:p>
        </p:txBody>
      </p:sp>
      <p:pic>
        <p:nvPicPr>
          <p:cNvPr id="5" name="Immagine 4" descr="Immagine che contiene logo, Elementi grafici, Carattere, design&#10;&#10;Descrizione generata automaticamente">
            <a:extLst>
              <a:ext uri="{FF2B5EF4-FFF2-40B4-BE49-F238E27FC236}">
                <a16:creationId xmlns:a16="http://schemas.microsoft.com/office/drawing/2014/main" id="{B7C920E0-FF65-2489-350D-FED17802D0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290" y="38372"/>
            <a:ext cx="1385814" cy="1385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9103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A6E7193-349C-BC39-CE2C-DD1A81E9D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900E08A-AEAB-23F6-F2CB-FCD72C110E1B}"/>
              </a:ext>
            </a:extLst>
          </p:cNvPr>
          <p:cNvSpPr txBox="1"/>
          <p:nvPr/>
        </p:nvSpPr>
        <p:spPr>
          <a:xfrm>
            <a:off x="1215850" y="1321510"/>
            <a:ext cx="10389996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it-IT" sz="3200" b="1" dirty="0" err="1">
                <a:solidFill>
                  <a:schemeClr val="accent6">
                    <a:lumMod val="75000"/>
                  </a:schemeClr>
                </a:solidFill>
              </a:rPr>
              <a:t>Introduction</a:t>
            </a:r>
            <a:r>
              <a:rPr lang="it-IT" sz="3200" b="1" dirty="0">
                <a:solidFill>
                  <a:schemeClr val="accent6">
                    <a:lumMod val="75000"/>
                  </a:schemeClr>
                </a:solidFill>
              </a:rPr>
              <a:t> to Global Greenhouse Gas </a:t>
            </a:r>
            <a:r>
              <a:rPr lang="it-IT" sz="3200" b="1" dirty="0" err="1">
                <a:solidFill>
                  <a:schemeClr val="accent6">
                    <a:lumMod val="75000"/>
                  </a:schemeClr>
                </a:solidFill>
              </a:rPr>
              <a:t>Emissions</a:t>
            </a:r>
            <a:endParaRPr lang="it-IT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just">
              <a:spcAft>
                <a:spcPts val="1200"/>
              </a:spcAft>
            </a:pPr>
            <a:br>
              <a:rPr lang="it-IT" dirty="0"/>
            </a:br>
            <a:r>
              <a:rPr lang="it-IT" sz="2800" dirty="0" err="1"/>
              <a:t>Anthropogenic</a:t>
            </a:r>
            <a:r>
              <a:rPr lang="it-IT" sz="2800" dirty="0"/>
              <a:t> </a:t>
            </a:r>
            <a:r>
              <a:rPr lang="it-IT" sz="2800" dirty="0" err="1"/>
              <a:t>greenhouse</a:t>
            </a:r>
            <a:r>
              <a:rPr lang="it-IT" sz="2800" dirty="0"/>
              <a:t> gas </a:t>
            </a:r>
            <a:r>
              <a:rPr lang="it-IT" sz="2800" dirty="0" err="1"/>
              <a:t>emissions</a:t>
            </a:r>
            <a:r>
              <a:rPr lang="it-IT" sz="2800" dirty="0"/>
              <a:t>, led by carbon </a:t>
            </a:r>
            <a:r>
              <a:rPr lang="it-IT" sz="2800" dirty="0" err="1"/>
              <a:t>dioxide</a:t>
            </a:r>
            <a:r>
              <a:rPr lang="it-IT" sz="2800" dirty="0"/>
              <a:t> (\(CO_{2}\)), are the </a:t>
            </a:r>
            <a:r>
              <a:rPr lang="it-IT" sz="2800" dirty="0" err="1"/>
              <a:t>fundamental</a:t>
            </a:r>
            <a:r>
              <a:rPr lang="it-IT" sz="2800" dirty="0"/>
              <a:t> drivers of </a:t>
            </a:r>
            <a:r>
              <a:rPr lang="it-IT" sz="2800" dirty="0" err="1"/>
              <a:t>rising</a:t>
            </a:r>
            <a:r>
              <a:rPr lang="it-IT" sz="2800" dirty="0"/>
              <a:t> global </a:t>
            </a:r>
            <a:r>
              <a:rPr lang="it-IT" sz="2800" dirty="0" err="1"/>
              <a:t>average</a:t>
            </a:r>
            <a:r>
              <a:rPr lang="it-IT" sz="2800" dirty="0"/>
              <a:t> </a:t>
            </a:r>
            <a:r>
              <a:rPr lang="it-IT" sz="2800" dirty="0" err="1"/>
              <a:t>temperatures</a:t>
            </a:r>
            <a:r>
              <a:rPr lang="it-IT" sz="2800" dirty="0"/>
              <a:t>. </a:t>
            </a:r>
            <a:r>
              <a:rPr lang="it-IT" sz="2800" dirty="0" err="1"/>
              <a:t>Earth’s</a:t>
            </a:r>
            <a:r>
              <a:rPr lang="it-IT" sz="2800" dirty="0"/>
              <a:t> history </a:t>
            </a:r>
            <a:r>
              <a:rPr lang="it-IT" sz="2800" dirty="0" err="1"/>
              <a:t>confirms</a:t>
            </a:r>
            <a:r>
              <a:rPr lang="it-IT" sz="2800" dirty="0"/>
              <a:t> </a:t>
            </a:r>
            <a:r>
              <a:rPr lang="it-IT" sz="2800" dirty="0" err="1"/>
              <a:t>that</a:t>
            </a:r>
            <a:r>
              <a:rPr lang="it-IT" sz="2800" dirty="0"/>
              <a:t> </a:t>
            </a:r>
            <a:r>
              <a:rPr lang="it-IT" sz="2800" dirty="0" err="1"/>
              <a:t>atmospheric</a:t>
            </a:r>
            <a:r>
              <a:rPr lang="it-IT" sz="2800" dirty="0"/>
              <a:t> </a:t>
            </a:r>
            <a:r>
              <a:rPr lang="it-IT" sz="2800" dirty="0" err="1"/>
              <a:t>greenhouse</a:t>
            </a:r>
            <a:r>
              <a:rPr lang="it-IT" sz="2800" dirty="0"/>
              <a:t> gas </a:t>
            </a:r>
            <a:r>
              <a:rPr lang="it-IT" sz="2800" dirty="0" err="1"/>
              <a:t>concentrations</a:t>
            </a:r>
            <a:r>
              <a:rPr lang="it-IT" sz="2800" dirty="0"/>
              <a:t> </a:t>
            </a:r>
            <a:r>
              <a:rPr lang="it-IT" sz="2800" dirty="0" err="1"/>
              <a:t>directly</a:t>
            </a:r>
            <a:r>
              <a:rPr lang="it-IT" sz="2800" dirty="0"/>
              <a:t> </a:t>
            </a:r>
            <a:r>
              <a:rPr lang="it-IT" sz="2800" dirty="0" err="1"/>
              <a:t>dictate</a:t>
            </a:r>
            <a:r>
              <a:rPr lang="it-IT" sz="2800" dirty="0"/>
              <a:t> global temperature trends. The </a:t>
            </a:r>
            <a:r>
              <a:rPr lang="it-IT" sz="2800" dirty="0" err="1"/>
              <a:t>table</a:t>
            </a:r>
            <a:r>
              <a:rPr lang="it-IT" sz="2800" dirty="0"/>
              <a:t> </a:t>
            </a:r>
            <a:r>
              <a:rPr lang="it-IT" sz="2800" dirty="0" err="1"/>
              <a:t>below</a:t>
            </a:r>
            <a:r>
              <a:rPr lang="it-IT" sz="2800" dirty="0"/>
              <a:t> </a:t>
            </a:r>
            <a:r>
              <a:rPr lang="it-IT" sz="2800" dirty="0" err="1"/>
              <a:t>illustrates</a:t>
            </a:r>
            <a:r>
              <a:rPr lang="it-IT" sz="2800" dirty="0"/>
              <a:t> the </a:t>
            </a:r>
            <a:r>
              <a:rPr lang="it-IT" sz="2800" dirty="0" err="1"/>
              <a:t>sharp</a:t>
            </a:r>
            <a:r>
              <a:rPr lang="it-IT" sz="2800" dirty="0"/>
              <a:t> </a:t>
            </a:r>
            <a:r>
              <a:rPr lang="it-IT" sz="2800" dirty="0" err="1"/>
              <a:t>increase</a:t>
            </a:r>
            <a:r>
              <a:rPr lang="it-IT" sz="2800" dirty="0"/>
              <a:t> in global </a:t>
            </a:r>
            <a:r>
              <a:rPr lang="it-IT" sz="2800" dirty="0" err="1"/>
              <a:t>pollution</a:t>
            </a:r>
            <a:r>
              <a:rPr lang="it-IT" sz="2800" dirty="0"/>
              <a:t> </a:t>
            </a:r>
            <a:r>
              <a:rPr lang="it-IT" sz="2800" dirty="0" err="1"/>
              <a:t>levels</a:t>
            </a:r>
            <a:r>
              <a:rPr lang="it-IT" sz="2800" dirty="0"/>
              <a:t>.</a:t>
            </a:r>
            <a:endParaRPr lang="it-IT" sz="2800" b="0" i="0" dirty="0">
              <a:solidFill>
                <a:srgbClr val="1D3D63"/>
              </a:solidFill>
              <a:effectLst/>
              <a:latin typeface="Lato" panose="020F0502020204030203" pitchFamily="34" charset="0"/>
            </a:endParaRPr>
          </a:p>
        </p:txBody>
      </p:sp>
      <p:pic>
        <p:nvPicPr>
          <p:cNvPr id="3" name="Immagine 2" descr="Immagine che contiene logo, Elementi grafici, Carattere, design&#10;&#10;Descrizione generata automaticamente">
            <a:extLst>
              <a:ext uri="{FF2B5EF4-FFF2-40B4-BE49-F238E27FC236}">
                <a16:creationId xmlns:a16="http://schemas.microsoft.com/office/drawing/2014/main" id="{916A08E2-AF6A-1561-0FD5-74EA297B01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84519" y="205326"/>
            <a:ext cx="1215038" cy="1215038"/>
          </a:xfrm>
          <a:custGeom>
            <a:avLst/>
            <a:gdLst/>
            <a:ahLst/>
            <a:cxnLst/>
            <a:rect l="l" t="t" r="r" b="b"/>
            <a:pathLst>
              <a:path w="2487175" h="2487175">
                <a:moveTo>
                  <a:pt x="67328" y="0"/>
                </a:moveTo>
                <a:lnTo>
                  <a:pt x="2419847" y="0"/>
                </a:lnTo>
                <a:cubicBezTo>
                  <a:pt x="2457031" y="0"/>
                  <a:pt x="2487175" y="30144"/>
                  <a:pt x="2487175" y="67328"/>
                </a:cubicBezTo>
                <a:lnTo>
                  <a:pt x="2487175" y="2419847"/>
                </a:lnTo>
                <a:cubicBezTo>
                  <a:pt x="2487175" y="2457031"/>
                  <a:pt x="2457031" y="2487175"/>
                  <a:pt x="2419847" y="2487175"/>
                </a:cubicBezTo>
                <a:lnTo>
                  <a:pt x="67328" y="2487175"/>
                </a:lnTo>
                <a:cubicBezTo>
                  <a:pt x="30144" y="2487175"/>
                  <a:pt x="0" y="2457031"/>
                  <a:pt x="0" y="2419847"/>
                </a:cubicBezTo>
                <a:lnTo>
                  <a:pt x="0" y="67328"/>
                </a:lnTo>
                <a:cubicBezTo>
                  <a:pt x="0" y="30144"/>
                  <a:pt x="30144" y="0"/>
                  <a:pt x="673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78538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D8E465DE-90E3-977D-80D1-F66D56C42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 descr="Immagine che contiene logo, Elementi grafici, Carattere, design&#10;&#10;Descrizione generata automaticamente">
            <a:extLst>
              <a:ext uri="{FF2B5EF4-FFF2-40B4-BE49-F238E27FC236}">
                <a16:creationId xmlns:a16="http://schemas.microsoft.com/office/drawing/2014/main" id="{E51171DB-6340-6AE0-9052-D171672DBA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290" y="38372"/>
            <a:ext cx="1385814" cy="1385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728E665-088D-108C-3638-68821AA4D460}"/>
              </a:ext>
            </a:extLst>
          </p:cNvPr>
          <p:cNvSpPr txBox="1"/>
          <p:nvPr/>
        </p:nvSpPr>
        <p:spPr>
          <a:xfrm>
            <a:off x="1972235" y="4742654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it-IT" b="0" i="0" dirty="0">
                <a:solidFill>
                  <a:schemeClr val="accent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Highlights</a:t>
            </a:r>
          </a:p>
          <a:p>
            <a:pPr algn="l">
              <a:buNone/>
            </a:pPr>
            <a:r>
              <a:rPr lang="it-IT" dirty="0">
                <a:solidFill>
                  <a:srgbClr val="000000"/>
                </a:solidFill>
                <a:effectLst/>
              </a:rPr>
              <a:t>In 2022, 5.0 </a:t>
            </a:r>
            <a:r>
              <a:rPr lang="it-IT" dirty="0" err="1">
                <a:solidFill>
                  <a:srgbClr val="000000"/>
                </a:solidFill>
                <a:effectLst/>
              </a:rPr>
              <a:t>tonnes</a:t>
            </a:r>
            <a:r>
              <a:rPr lang="it-IT" dirty="0">
                <a:solidFill>
                  <a:srgbClr val="000000"/>
                </a:solidFill>
                <a:effectLst/>
              </a:rPr>
              <a:t> of </a:t>
            </a:r>
            <a:r>
              <a:rPr lang="it-IT" dirty="0" err="1">
                <a:solidFill>
                  <a:srgbClr val="000000"/>
                </a:solidFill>
                <a:effectLst/>
              </a:rPr>
              <a:t>waste</a:t>
            </a:r>
            <a:r>
              <a:rPr lang="it-IT" dirty="0">
                <a:solidFill>
                  <a:srgbClr val="000000"/>
                </a:solidFill>
                <a:effectLst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</a:rPr>
              <a:t>were</a:t>
            </a:r>
            <a:r>
              <a:rPr lang="it-IT" dirty="0">
                <a:solidFill>
                  <a:srgbClr val="000000"/>
                </a:solidFill>
                <a:effectLst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</a:rPr>
              <a:t>generated</a:t>
            </a:r>
            <a:r>
              <a:rPr lang="it-IT" dirty="0">
                <a:solidFill>
                  <a:srgbClr val="000000"/>
                </a:solidFill>
                <a:effectLst/>
              </a:rPr>
              <a:t> per EU </a:t>
            </a:r>
            <a:r>
              <a:rPr lang="it-IT" dirty="0" err="1">
                <a:solidFill>
                  <a:srgbClr val="000000"/>
                </a:solidFill>
                <a:effectLst/>
              </a:rPr>
              <a:t>inhabitant</a:t>
            </a:r>
            <a:r>
              <a:rPr lang="it-IT" dirty="0">
                <a:solidFill>
                  <a:srgbClr val="000000"/>
                </a:solidFill>
                <a:effectLst/>
              </a:rPr>
              <a:t>.</a:t>
            </a:r>
          </a:p>
          <a:p>
            <a:pPr algn="l"/>
            <a:r>
              <a:rPr lang="it-IT" dirty="0">
                <a:solidFill>
                  <a:srgbClr val="000000"/>
                </a:solidFill>
                <a:effectLst/>
              </a:rPr>
              <a:t>In 2022, 40.8% of </a:t>
            </a:r>
            <a:r>
              <a:rPr lang="it-IT" dirty="0" err="1">
                <a:solidFill>
                  <a:srgbClr val="000000"/>
                </a:solidFill>
                <a:effectLst/>
              </a:rPr>
              <a:t>waste</a:t>
            </a:r>
            <a:r>
              <a:rPr lang="it-IT" dirty="0">
                <a:solidFill>
                  <a:srgbClr val="000000"/>
                </a:solidFill>
                <a:effectLst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</a:rPr>
              <a:t>were</a:t>
            </a:r>
            <a:r>
              <a:rPr lang="it-IT" dirty="0">
                <a:solidFill>
                  <a:srgbClr val="000000"/>
                </a:solidFill>
                <a:effectLst/>
              </a:rPr>
              <a:t> </a:t>
            </a:r>
            <a:r>
              <a:rPr lang="it-IT" dirty="0" err="1">
                <a:solidFill>
                  <a:srgbClr val="000000"/>
                </a:solidFill>
                <a:effectLst/>
              </a:rPr>
              <a:t>recycled</a:t>
            </a:r>
            <a:r>
              <a:rPr lang="it-IT" dirty="0">
                <a:solidFill>
                  <a:srgbClr val="000000"/>
                </a:solidFill>
                <a:effectLst/>
              </a:rPr>
              <a:t> and 30.2% </a:t>
            </a:r>
            <a:r>
              <a:rPr lang="it-IT" dirty="0" err="1">
                <a:solidFill>
                  <a:srgbClr val="000000"/>
                </a:solidFill>
                <a:effectLst/>
              </a:rPr>
              <a:t>landfilled</a:t>
            </a:r>
            <a:r>
              <a:rPr lang="it-IT" dirty="0">
                <a:solidFill>
                  <a:srgbClr val="000000"/>
                </a:solidFill>
                <a:effectLst/>
              </a:rPr>
              <a:t> in the EU.</a:t>
            </a:r>
          </a:p>
        </p:txBody>
      </p:sp>
      <p:pic>
        <p:nvPicPr>
          <p:cNvPr id="8" name="Immagine 7" descr="Immagine che contiene testo, schermata, Diagramma, Carattere&#10;&#10;Il contenuto generato dall'IA potrebbe non essere corretto.">
            <a:extLst>
              <a:ext uri="{FF2B5EF4-FFF2-40B4-BE49-F238E27FC236}">
                <a16:creationId xmlns:a16="http://schemas.microsoft.com/office/drawing/2014/main" id="{9043D1FA-8F6F-EE06-1142-0FB7C628D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60" y="331573"/>
            <a:ext cx="9879106" cy="435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65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schermata, numero, Carattere&#10;&#10;Il contenuto generato dall'IA potrebbe non essere corretto.">
            <a:extLst>
              <a:ext uri="{FF2B5EF4-FFF2-40B4-BE49-F238E27FC236}">
                <a16:creationId xmlns:a16="http://schemas.microsoft.com/office/drawing/2014/main" id="{2E89CAC9-CCB5-4D90-17D6-19379735B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730" y="71718"/>
            <a:ext cx="6440539" cy="6284632"/>
          </a:xfrm>
          <a:prstGeom prst="rect">
            <a:avLst/>
          </a:prstGeo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7E7686C-6655-DB0C-6754-47DE4F8EF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33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FC936A1-B315-20AC-2E2A-CE5A8C948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125"/>
          </a:xfrm>
        </p:spPr>
        <p:txBody>
          <a:bodyPr>
            <a:normAutofit/>
          </a:bodyPr>
          <a:lstStyle/>
          <a:p>
            <a:pPr algn="l"/>
            <a:endParaRPr lang="it-IT" sz="1100">
              <a:solidFill>
                <a:srgbClr val="FFFFFF"/>
              </a:solidFill>
            </a:endParaRPr>
          </a:p>
        </p:txBody>
      </p:sp>
      <p:pic>
        <p:nvPicPr>
          <p:cNvPr id="4" name="Immagine 3" descr="Immagine che contiene testo, schermata, diagramma, Carattere&#10;&#10;Il contenuto generato dall'IA potrebbe non essere corretto.">
            <a:extLst>
              <a:ext uri="{FF2B5EF4-FFF2-40B4-BE49-F238E27FC236}">
                <a16:creationId xmlns:a16="http://schemas.microsoft.com/office/drawing/2014/main" id="{FAEBA538-EC07-C0A1-2DCB-EC0F4E3A9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19" y="322729"/>
            <a:ext cx="6786282" cy="607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22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CAA58B0B-2686-6936-4E80-1F2FD6E39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125"/>
          </a:xfrm>
        </p:spPr>
        <p:txBody>
          <a:bodyPr>
            <a:normAutofit/>
          </a:bodyPr>
          <a:lstStyle/>
          <a:p>
            <a:pPr algn="l"/>
            <a:endParaRPr lang="it-IT" sz="1100">
              <a:solidFill>
                <a:srgbClr val="FFFFFF"/>
              </a:solidFill>
            </a:endParaRPr>
          </a:p>
        </p:txBody>
      </p:sp>
      <p:pic>
        <p:nvPicPr>
          <p:cNvPr id="4" name="Immagine 3" descr="Immagine che contiene schermata, linea, Diagramma, testo&#10;&#10;Il contenuto generato dall'IA potrebbe non essere corretto.">
            <a:extLst>
              <a:ext uri="{FF2B5EF4-FFF2-40B4-BE49-F238E27FC236}">
                <a16:creationId xmlns:a16="http://schemas.microsoft.com/office/drawing/2014/main" id="{E8F9105D-A12E-2E8A-6F6C-5F9F3CD4F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6" b="-1"/>
          <a:stretch>
            <a:fillRect/>
          </a:stretch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113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398FB57-E606-B291-F6E1-94BE81C32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125"/>
          </a:xfrm>
        </p:spPr>
        <p:txBody>
          <a:bodyPr>
            <a:normAutofit/>
          </a:bodyPr>
          <a:lstStyle/>
          <a:p>
            <a:pPr algn="l"/>
            <a:endParaRPr lang="it-IT" sz="1100">
              <a:solidFill>
                <a:srgbClr val="FFFFFF"/>
              </a:solidFill>
            </a:endParaRPr>
          </a:p>
        </p:txBody>
      </p:sp>
      <p:pic>
        <p:nvPicPr>
          <p:cNvPr id="4" name="Immagine 3" descr="Immagine che contiene testo, linea, Diagramma, Carattere&#10;&#10;Il contenuto generato dall'IA potrebbe non essere corretto.">
            <a:extLst>
              <a:ext uri="{FF2B5EF4-FFF2-40B4-BE49-F238E27FC236}">
                <a16:creationId xmlns:a16="http://schemas.microsoft.com/office/drawing/2014/main" id="{BEBE1644-943C-51EB-1B6D-8D3BD51D3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96" y="457200"/>
            <a:ext cx="1020360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27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D8699749-8EBD-6D46-EE53-36E4E8F91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F89B687-DDD4-312B-8F61-CEFF52E55F31}"/>
              </a:ext>
            </a:extLst>
          </p:cNvPr>
          <p:cNvSpPr txBox="1"/>
          <p:nvPr/>
        </p:nvSpPr>
        <p:spPr>
          <a:xfrm>
            <a:off x="472273" y="592853"/>
            <a:ext cx="11284298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900"/>
              </a:spcAft>
              <a:buNone/>
            </a:pPr>
            <a:r>
              <a:rPr lang="it-IT" sz="2400" b="1" u="none" strike="noStrike" dirty="0" err="1">
                <a:solidFill>
                  <a:srgbClr val="C00000"/>
                </a:solidFill>
                <a:effectLst/>
                <a:latin typeface="Google Sans"/>
              </a:rPr>
              <a:t>What</a:t>
            </a:r>
            <a:r>
              <a:rPr lang="it-IT" sz="2400" b="1" u="none" strike="noStrike" dirty="0">
                <a:solidFill>
                  <a:srgbClr val="C00000"/>
                </a:solidFill>
                <a:effectLst/>
                <a:latin typeface="Google Sans"/>
              </a:rPr>
              <a:t> the EU </a:t>
            </a:r>
            <a:r>
              <a:rPr lang="it-IT" sz="2400" b="1" u="none" strike="noStrike" dirty="0" err="1">
                <a:solidFill>
                  <a:srgbClr val="C00000"/>
                </a:solidFill>
                <a:effectLst/>
                <a:latin typeface="Google Sans"/>
              </a:rPr>
              <a:t>is</a:t>
            </a:r>
            <a:r>
              <a:rPr lang="it-IT" sz="2400" b="1" u="none" strike="noStrike" dirty="0">
                <a:solidFill>
                  <a:srgbClr val="C00000"/>
                </a:solidFill>
                <a:effectLst/>
                <a:latin typeface="Google Sans"/>
              </a:rPr>
              <a:t> </a:t>
            </a:r>
            <a:r>
              <a:rPr lang="it-IT" sz="2400" b="1" u="none" strike="noStrike" dirty="0" err="1">
                <a:solidFill>
                  <a:srgbClr val="C00000"/>
                </a:solidFill>
                <a:effectLst/>
                <a:latin typeface="Google Sans"/>
              </a:rPr>
              <a:t>doing</a:t>
            </a:r>
            <a:r>
              <a:rPr lang="it-IT" sz="2400" b="1" u="none" strike="noStrike" dirty="0">
                <a:solidFill>
                  <a:srgbClr val="C00000"/>
                </a:solidFill>
                <a:effectLst/>
                <a:latin typeface="Google Sans"/>
              </a:rPr>
              <a:t>: Frameworks &amp; Actions</a:t>
            </a:r>
          </a:p>
          <a:p>
            <a:pPr algn="just">
              <a:spcBef>
                <a:spcPts val="900"/>
              </a:spcBef>
              <a:spcAft>
                <a:spcPts val="1200"/>
              </a:spcAft>
              <a:buNone/>
            </a:pPr>
            <a:r>
              <a:rPr lang="it-IT" sz="2000" b="0" u="none" strike="noStrike" dirty="0">
                <a:effectLst/>
                <a:latin typeface="Google Sans"/>
              </a:rPr>
              <a:t>The </a:t>
            </a:r>
            <a:r>
              <a:rPr lang="it-IT" sz="2000" b="0" u="none" strike="noStrike" dirty="0" err="1">
                <a:effectLst/>
                <a:latin typeface="Google Sans"/>
              </a:rPr>
              <a:t>European</a:t>
            </a:r>
            <a:r>
              <a:rPr lang="it-IT" sz="2000" b="0" u="none" strike="noStrike" dirty="0">
                <a:effectLst/>
                <a:latin typeface="Google Sans"/>
              </a:rPr>
              <a:t> Union </a:t>
            </a:r>
            <a:r>
              <a:rPr lang="it-IT" sz="2000" b="0" u="none" strike="noStrike" dirty="0" err="1">
                <a:effectLst/>
                <a:latin typeface="Google Sans"/>
              </a:rPr>
              <a:t>actively</a:t>
            </a:r>
            <a:r>
              <a:rPr lang="it-IT" sz="2000" b="0" u="none" strike="noStrike" dirty="0">
                <a:effectLst/>
                <a:latin typeface="Google Sans"/>
              </a:rPr>
              <a:t> </a:t>
            </a:r>
            <a:r>
              <a:rPr lang="it-IT" sz="2000" b="0" u="none" strike="noStrike" dirty="0" err="1">
                <a:effectLst/>
                <a:latin typeface="Google Sans"/>
              </a:rPr>
              <a:t>enforces</a:t>
            </a:r>
            <a:r>
              <a:rPr lang="it-IT" sz="2000" b="0" u="none" strike="noStrike" dirty="0">
                <a:effectLst/>
                <a:latin typeface="Google Sans"/>
              </a:rPr>
              <a:t> the </a:t>
            </a:r>
            <a:r>
              <a:rPr lang="it-IT" sz="2000" b="0" u="none" strike="noStrike" dirty="0" err="1">
                <a:effectLst/>
                <a:latin typeface="Google Sans"/>
              </a:rPr>
              <a:t>waste</a:t>
            </a:r>
            <a:r>
              <a:rPr lang="it-IT" sz="2000" b="0" u="none" strike="noStrike" dirty="0">
                <a:effectLst/>
                <a:latin typeface="Google Sans"/>
              </a:rPr>
              <a:t> </a:t>
            </a:r>
            <a:r>
              <a:rPr lang="it-IT" sz="2000" b="0" u="none" strike="noStrike" dirty="0" err="1">
                <a:effectLst/>
                <a:latin typeface="Google Sans"/>
              </a:rPr>
              <a:t>hierarchy</a:t>
            </a:r>
            <a:r>
              <a:rPr lang="it-IT" sz="2000" b="0" u="none" strike="noStrike" dirty="0">
                <a:effectLst/>
                <a:latin typeface="Google Sans"/>
              </a:rPr>
              <a:t> </a:t>
            </a:r>
            <a:r>
              <a:rPr lang="it-IT" sz="2000" b="0" u="none" strike="noStrike" dirty="0" err="1">
                <a:effectLst/>
                <a:latin typeface="Google Sans"/>
              </a:rPr>
              <a:t>through</a:t>
            </a:r>
            <a:r>
              <a:rPr lang="it-IT" sz="2000" b="0" u="none" strike="noStrike" dirty="0">
                <a:effectLst/>
                <a:latin typeface="Google Sans"/>
              </a:rPr>
              <a:t> concrete legislative frameworks, funding, and </a:t>
            </a:r>
            <a:r>
              <a:rPr lang="it-IT" sz="2000" b="0" u="none" strike="noStrike" dirty="0" err="1">
                <a:effectLst/>
                <a:latin typeface="Google Sans"/>
              </a:rPr>
              <a:t>circular</a:t>
            </a:r>
            <a:r>
              <a:rPr lang="it-IT" sz="2000" b="0" u="none" strike="noStrike" dirty="0">
                <a:effectLst/>
                <a:latin typeface="Google Sans"/>
              </a:rPr>
              <a:t> economy strategies:</a:t>
            </a:r>
          </a:p>
          <a:p>
            <a:pPr algn="just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it-IT" sz="2000" b="1" u="none" strike="noStrike" dirty="0">
                <a:effectLst/>
                <a:latin typeface="Google Sans"/>
              </a:rPr>
              <a:t>The </a:t>
            </a:r>
            <a:r>
              <a:rPr lang="it-IT" sz="2000" b="1" u="none" strike="noStrike" dirty="0" err="1">
                <a:effectLst/>
                <a:latin typeface="Google Sans"/>
              </a:rPr>
              <a:t>Circular</a:t>
            </a:r>
            <a:r>
              <a:rPr lang="it-IT" sz="2000" b="1" u="none" strike="noStrike" dirty="0">
                <a:effectLst/>
                <a:latin typeface="Google Sans"/>
              </a:rPr>
              <a:t> Economy Action Plan (CEAP)</a:t>
            </a:r>
            <a:r>
              <a:rPr lang="it-IT" sz="2000" b="0" u="none" strike="noStrike" dirty="0">
                <a:effectLst/>
                <a:latin typeface="Google Sans"/>
              </a:rPr>
              <a:t>: A core pillar of the </a:t>
            </a:r>
            <a:r>
              <a:rPr lang="it-IT" sz="2000" b="0" u="none" strike="noStrike" dirty="0" err="1">
                <a:effectLst/>
                <a:latin typeface="Google Sans"/>
              </a:rPr>
              <a:t>European</a:t>
            </a:r>
            <a:r>
              <a:rPr lang="it-IT" sz="2000" b="0" u="none" strike="noStrike" dirty="0">
                <a:effectLst/>
                <a:latin typeface="Google Sans"/>
              </a:rPr>
              <a:t> Green Deal </a:t>
            </a:r>
            <a:r>
              <a:rPr lang="it-IT" sz="2000" b="0" u="none" strike="noStrike" dirty="0" err="1">
                <a:effectLst/>
                <a:latin typeface="Google Sans"/>
              </a:rPr>
              <a:t>that</a:t>
            </a:r>
            <a:r>
              <a:rPr lang="it-IT" sz="2000" b="0" u="none" strike="noStrike" dirty="0">
                <a:effectLst/>
                <a:latin typeface="Google Sans"/>
              </a:rPr>
              <a:t> </a:t>
            </a:r>
            <a:r>
              <a:rPr lang="it-IT" sz="2000" b="0" u="none" strike="noStrike" dirty="0" err="1">
                <a:effectLst/>
                <a:latin typeface="Google Sans"/>
              </a:rPr>
              <a:t>introduces</a:t>
            </a:r>
            <a:r>
              <a:rPr lang="it-IT" sz="2000" b="0" u="none" strike="noStrike" dirty="0">
                <a:effectLst/>
                <a:latin typeface="Google Sans"/>
              </a:rPr>
              <a:t> </a:t>
            </a:r>
            <a:r>
              <a:rPr lang="it-IT" sz="2000" b="0" u="none" strike="noStrike" dirty="0" err="1">
                <a:effectLst/>
                <a:latin typeface="Google Sans"/>
              </a:rPr>
              <a:t>legally</a:t>
            </a:r>
            <a:r>
              <a:rPr lang="it-IT" sz="2000" b="0" u="none" strike="noStrike" dirty="0">
                <a:effectLst/>
                <a:latin typeface="Google Sans"/>
              </a:rPr>
              <a:t> </a:t>
            </a:r>
            <a:r>
              <a:rPr lang="it-IT" sz="2000" b="0" u="none" strike="noStrike" dirty="0" err="1">
                <a:effectLst/>
                <a:latin typeface="Google Sans"/>
              </a:rPr>
              <a:t>binding</a:t>
            </a:r>
            <a:r>
              <a:rPr lang="it-IT" sz="2000" b="0" u="none" strike="noStrike" dirty="0">
                <a:effectLst/>
                <a:latin typeface="Google Sans"/>
              </a:rPr>
              <a:t> targets to reduce </a:t>
            </a:r>
            <a:r>
              <a:rPr lang="it-IT" sz="2000" b="0" u="none" strike="noStrike" dirty="0" err="1">
                <a:effectLst/>
                <a:latin typeface="Google Sans"/>
              </a:rPr>
              <a:t>waste</a:t>
            </a:r>
            <a:r>
              <a:rPr lang="it-IT" sz="2000" b="0" u="none" strike="noStrike" dirty="0">
                <a:effectLst/>
                <a:latin typeface="Google Sans"/>
              </a:rPr>
              <a:t> generation and double the </a:t>
            </a:r>
            <a:r>
              <a:rPr lang="it-IT" sz="2000" b="0" u="none" strike="noStrike" dirty="0" err="1">
                <a:effectLst/>
                <a:latin typeface="Google Sans"/>
              </a:rPr>
              <a:t>EU's</a:t>
            </a:r>
            <a:r>
              <a:rPr lang="it-IT" sz="2000" b="0" u="none" strike="noStrike" dirty="0">
                <a:effectLst/>
                <a:latin typeface="Google Sans"/>
              </a:rPr>
              <a:t> </a:t>
            </a:r>
            <a:r>
              <a:rPr lang="it-IT" sz="2000" b="0" u="none" strike="noStrike" dirty="0" err="1">
                <a:effectLst/>
                <a:latin typeface="Google Sans"/>
              </a:rPr>
              <a:t>circular</a:t>
            </a:r>
            <a:r>
              <a:rPr lang="it-IT" sz="2000" b="0" u="none" strike="noStrike" dirty="0">
                <a:effectLst/>
                <a:latin typeface="Google Sans"/>
              </a:rPr>
              <a:t> </a:t>
            </a:r>
            <a:r>
              <a:rPr lang="it-IT" sz="2000" b="0" u="none" strike="noStrike" dirty="0" err="1">
                <a:effectLst/>
                <a:latin typeface="Google Sans"/>
              </a:rPr>
              <a:t>material</a:t>
            </a:r>
            <a:r>
              <a:rPr lang="it-IT" sz="2000" b="0" u="none" strike="noStrike" dirty="0">
                <a:effectLst/>
                <a:latin typeface="Google Sans"/>
              </a:rPr>
              <a:t> use rate by 2030.</a:t>
            </a:r>
          </a:p>
          <a:p>
            <a:pPr algn="just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it-IT" sz="2000" b="1" u="none" strike="noStrike" dirty="0">
                <a:effectLst/>
                <a:latin typeface="Google Sans"/>
              </a:rPr>
              <a:t>The Ecodesign for </a:t>
            </a:r>
            <a:r>
              <a:rPr lang="it-IT" sz="2000" b="1" u="none" strike="noStrike" dirty="0" err="1">
                <a:effectLst/>
                <a:latin typeface="Google Sans"/>
              </a:rPr>
              <a:t>Sustainable</a:t>
            </a:r>
            <a:r>
              <a:rPr lang="it-IT" sz="2000" b="1" u="none" strike="noStrike" dirty="0">
                <a:effectLst/>
                <a:latin typeface="Google Sans"/>
              </a:rPr>
              <a:t> Products </a:t>
            </a:r>
            <a:r>
              <a:rPr lang="it-IT" sz="2000" b="1" u="none" strike="noStrike" dirty="0" err="1">
                <a:effectLst/>
                <a:latin typeface="Google Sans"/>
              </a:rPr>
              <a:t>Regulation</a:t>
            </a:r>
            <a:r>
              <a:rPr lang="it-IT" sz="2000" b="1" u="none" strike="noStrike" dirty="0">
                <a:effectLst/>
                <a:latin typeface="Google Sans"/>
              </a:rPr>
              <a:t> (ESPR)</a:t>
            </a:r>
            <a:r>
              <a:rPr lang="it-IT" sz="2000" b="0" u="none" strike="noStrike" dirty="0">
                <a:effectLst/>
                <a:latin typeface="Google Sans"/>
              </a:rPr>
              <a:t>: EU rules </a:t>
            </a:r>
            <a:r>
              <a:rPr lang="it-IT" sz="2000" b="0" u="none" strike="noStrike" dirty="0" err="1">
                <a:effectLst/>
                <a:latin typeface="Google Sans"/>
              </a:rPr>
              <a:t>that</a:t>
            </a:r>
            <a:r>
              <a:rPr lang="it-IT" sz="2000" b="0" u="none" strike="noStrike" dirty="0">
                <a:effectLst/>
                <a:latin typeface="Google Sans"/>
              </a:rPr>
              <a:t> force </a:t>
            </a:r>
            <a:r>
              <a:rPr lang="it-IT" sz="2000" b="0" u="none" strike="noStrike" dirty="0" err="1">
                <a:effectLst/>
                <a:latin typeface="Google Sans"/>
              </a:rPr>
              <a:t>manufacturers</a:t>
            </a:r>
            <a:r>
              <a:rPr lang="it-IT" sz="2000" b="0" u="none" strike="noStrike" dirty="0">
                <a:effectLst/>
                <a:latin typeface="Google Sans"/>
              </a:rPr>
              <a:t> to design products </a:t>
            </a:r>
            <a:r>
              <a:rPr lang="it-IT" sz="2000" b="0" u="none" strike="noStrike" dirty="0" err="1">
                <a:effectLst/>
                <a:latin typeface="Google Sans"/>
              </a:rPr>
              <a:t>that</a:t>
            </a:r>
            <a:r>
              <a:rPr lang="it-IT" sz="2000" b="0" u="none" strike="noStrike" dirty="0">
                <a:effectLst/>
                <a:latin typeface="Google Sans"/>
              </a:rPr>
              <a:t> are </a:t>
            </a:r>
            <a:r>
              <a:rPr lang="it-IT" sz="2000" b="0" u="none" strike="noStrike" dirty="0" err="1">
                <a:effectLst/>
                <a:latin typeface="Google Sans"/>
              </a:rPr>
              <a:t>easier</a:t>
            </a:r>
            <a:r>
              <a:rPr lang="it-IT" sz="2000" b="0" u="none" strike="noStrike" dirty="0">
                <a:effectLst/>
                <a:latin typeface="Google Sans"/>
              </a:rPr>
              <a:t> to </a:t>
            </a:r>
            <a:r>
              <a:rPr lang="it-IT" sz="2000" b="1" u="none" strike="noStrike" dirty="0" err="1">
                <a:effectLst/>
                <a:latin typeface="Google Sans"/>
              </a:rPr>
              <a:t>repair</a:t>
            </a:r>
            <a:r>
              <a:rPr lang="it-IT" sz="2000" b="1" u="none" strike="noStrike" dirty="0">
                <a:effectLst/>
                <a:latin typeface="Google Sans"/>
              </a:rPr>
              <a:t>, </a:t>
            </a:r>
            <a:r>
              <a:rPr lang="it-IT" sz="2000" b="1" u="none" strike="noStrike" dirty="0" err="1">
                <a:effectLst/>
                <a:latin typeface="Google Sans"/>
              </a:rPr>
              <a:t>reuse</a:t>
            </a:r>
            <a:r>
              <a:rPr lang="it-IT" sz="2000" b="1" u="none" strike="noStrike" dirty="0">
                <a:effectLst/>
                <a:latin typeface="Google Sans"/>
              </a:rPr>
              <a:t>, and </a:t>
            </a:r>
            <a:r>
              <a:rPr lang="it-IT" sz="2000" b="1" u="none" strike="noStrike" dirty="0" err="1">
                <a:effectLst/>
                <a:latin typeface="Google Sans"/>
              </a:rPr>
              <a:t>recycle</a:t>
            </a:r>
            <a:r>
              <a:rPr lang="it-IT" sz="2000" b="0" u="none" strike="noStrike" dirty="0">
                <a:effectLst/>
                <a:latin typeface="Google Sans"/>
              </a:rPr>
              <a:t>, </a:t>
            </a:r>
            <a:r>
              <a:rPr lang="it-IT" sz="2000" b="0" u="none" strike="noStrike" dirty="0" err="1">
                <a:effectLst/>
                <a:latin typeface="Google Sans"/>
              </a:rPr>
              <a:t>tackling</a:t>
            </a:r>
            <a:r>
              <a:rPr lang="it-IT" sz="2000" b="0" u="none" strike="noStrike" dirty="0">
                <a:effectLst/>
                <a:latin typeface="Google Sans"/>
              </a:rPr>
              <a:t> </a:t>
            </a:r>
            <a:r>
              <a:rPr lang="it-IT" sz="2000" b="0" u="none" strike="noStrike" dirty="0" err="1">
                <a:effectLst/>
                <a:latin typeface="Google Sans"/>
              </a:rPr>
              <a:t>waste</a:t>
            </a:r>
            <a:r>
              <a:rPr lang="it-IT" sz="2000" b="0" u="none" strike="noStrike" dirty="0">
                <a:effectLst/>
                <a:latin typeface="Google Sans"/>
              </a:rPr>
              <a:t> </a:t>
            </a:r>
            <a:r>
              <a:rPr lang="it-IT" sz="2000" b="0" u="none" strike="noStrike" dirty="0" err="1">
                <a:effectLst/>
                <a:latin typeface="Google Sans"/>
              </a:rPr>
              <a:t>at</a:t>
            </a:r>
            <a:r>
              <a:rPr lang="it-IT" sz="2000" b="0" u="none" strike="noStrike" dirty="0">
                <a:effectLst/>
                <a:latin typeface="Google Sans"/>
              </a:rPr>
              <a:t> the source (</a:t>
            </a:r>
            <a:r>
              <a:rPr lang="it-IT" sz="2000" b="0" u="none" strike="noStrike" dirty="0" err="1">
                <a:effectLst/>
                <a:latin typeface="Google Sans"/>
              </a:rPr>
              <a:t>Prevention</a:t>
            </a:r>
            <a:r>
              <a:rPr lang="it-IT" sz="2000" b="0" u="none" strike="noStrike" dirty="0">
                <a:effectLst/>
                <a:latin typeface="Google Sans"/>
              </a:rPr>
              <a:t>).</a:t>
            </a:r>
          </a:p>
          <a:p>
            <a:pPr algn="just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it-IT" sz="2000" b="1" u="none" strike="noStrike" dirty="0">
                <a:effectLst/>
                <a:latin typeface="Google Sans"/>
              </a:rPr>
              <a:t>"Right to </a:t>
            </a:r>
            <a:r>
              <a:rPr lang="it-IT" sz="2000" b="1" u="none" strike="noStrike" dirty="0" err="1">
                <a:effectLst/>
                <a:latin typeface="Google Sans"/>
              </a:rPr>
              <a:t>Repair</a:t>
            </a:r>
            <a:r>
              <a:rPr lang="it-IT" sz="2000" b="1" u="none" strike="noStrike" dirty="0">
                <a:effectLst/>
                <a:latin typeface="Google Sans"/>
              </a:rPr>
              <a:t>" </a:t>
            </a:r>
            <a:r>
              <a:rPr lang="it-IT" sz="2000" b="1" u="none" strike="noStrike" dirty="0" err="1">
                <a:effectLst/>
                <a:latin typeface="Google Sans"/>
              </a:rPr>
              <a:t>Legislation</a:t>
            </a:r>
            <a:r>
              <a:rPr lang="it-IT" sz="2000" b="0" u="none" strike="noStrike" dirty="0">
                <a:effectLst/>
                <a:latin typeface="Google Sans"/>
              </a:rPr>
              <a:t>: A </a:t>
            </a:r>
            <a:r>
              <a:rPr lang="it-IT" sz="2000" b="0" u="none" strike="noStrike" dirty="0" err="1">
                <a:effectLst/>
                <a:latin typeface="Google Sans"/>
              </a:rPr>
              <a:t>recent</a:t>
            </a:r>
            <a:r>
              <a:rPr lang="it-IT" sz="2000" b="0" u="none" strike="noStrike" dirty="0">
                <a:effectLst/>
                <a:latin typeface="Google Sans"/>
              </a:rPr>
              <a:t> </a:t>
            </a:r>
            <a:r>
              <a:rPr lang="it-IT" sz="2000" b="0" u="none" strike="noStrike" dirty="0" err="1">
                <a:effectLst/>
                <a:latin typeface="Google Sans"/>
              </a:rPr>
              <a:t>directive</a:t>
            </a:r>
            <a:r>
              <a:rPr lang="it-IT" sz="2000" b="0" u="none" strike="noStrike" dirty="0">
                <a:effectLst/>
                <a:latin typeface="Google Sans"/>
              </a:rPr>
              <a:t> </a:t>
            </a:r>
            <a:r>
              <a:rPr lang="it-IT" sz="2000" b="0" u="none" strike="noStrike" dirty="0" err="1">
                <a:effectLst/>
                <a:latin typeface="Google Sans"/>
              </a:rPr>
              <a:t>that</a:t>
            </a:r>
            <a:r>
              <a:rPr lang="it-IT" sz="2000" b="0" u="none" strike="noStrike" dirty="0">
                <a:effectLst/>
                <a:latin typeface="Google Sans"/>
              </a:rPr>
              <a:t> </a:t>
            </a:r>
            <a:r>
              <a:rPr lang="it-IT" sz="2000" b="0" u="none" strike="noStrike" dirty="0" err="1">
                <a:effectLst/>
                <a:latin typeface="Google Sans"/>
              </a:rPr>
              <a:t>empowers</a:t>
            </a:r>
            <a:r>
              <a:rPr lang="it-IT" sz="2000" b="0" u="none" strike="noStrike" dirty="0">
                <a:effectLst/>
                <a:latin typeface="Google Sans"/>
              </a:rPr>
              <a:t> consumers by making </a:t>
            </a:r>
            <a:r>
              <a:rPr lang="it-IT" sz="2000" b="0" u="none" strike="noStrike" dirty="0" err="1">
                <a:effectLst/>
                <a:latin typeface="Google Sans"/>
              </a:rPr>
              <a:t>repairs</a:t>
            </a:r>
            <a:r>
              <a:rPr lang="it-IT" sz="2000" b="0" u="none" strike="noStrike" dirty="0">
                <a:effectLst/>
                <a:latin typeface="Google Sans"/>
              </a:rPr>
              <a:t> more </a:t>
            </a:r>
            <a:r>
              <a:rPr lang="it-IT" sz="2000" b="0" u="none" strike="noStrike" dirty="0" err="1">
                <a:effectLst/>
                <a:latin typeface="Google Sans"/>
              </a:rPr>
              <a:t>accessible</a:t>
            </a:r>
            <a:r>
              <a:rPr lang="it-IT" sz="2000" b="0" u="none" strike="noStrike" dirty="0">
                <a:effectLst/>
                <a:latin typeface="Google Sans"/>
              </a:rPr>
              <a:t> and </a:t>
            </a:r>
            <a:r>
              <a:rPr lang="it-IT" sz="2000" b="0" u="none" strike="noStrike" dirty="0" err="1">
                <a:effectLst/>
                <a:latin typeface="Google Sans"/>
              </a:rPr>
              <a:t>affordable</a:t>
            </a:r>
            <a:r>
              <a:rPr lang="it-IT" sz="2000" b="0" u="none" strike="noStrike" dirty="0">
                <a:effectLst/>
                <a:latin typeface="Google Sans"/>
              </a:rPr>
              <a:t>, </a:t>
            </a:r>
            <a:r>
              <a:rPr lang="it-IT" sz="2000" b="0" u="none" strike="noStrike" dirty="0" err="1">
                <a:effectLst/>
                <a:latin typeface="Google Sans"/>
              </a:rPr>
              <a:t>directly</a:t>
            </a:r>
            <a:r>
              <a:rPr lang="it-IT" sz="2000" b="0" u="none" strike="noStrike" dirty="0">
                <a:effectLst/>
                <a:latin typeface="Google Sans"/>
              </a:rPr>
              <a:t> </a:t>
            </a:r>
            <a:r>
              <a:rPr lang="it-IT" sz="2000" b="0" u="none" strike="noStrike" dirty="0" err="1">
                <a:effectLst/>
                <a:latin typeface="Google Sans"/>
              </a:rPr>
              <a:t>promoting</a:t>
            </a:r>
            <a:r>
              <a:rPr lang="it-IT" sz="2000" b="0" u="none" strike="noStrike" dirty="0">
                <a:effectLst/>
                <a:latin typeface="Google Sans"/>
              </a:rPr>
              <a:t> </a:t>
            </a:r>
            <a:r>
              <a:rPr lang="it-IT" sz="2000" b="1" u="none" strike="noStrike" dirty="0" err="1">
                <a:effectLst/>
                <a:latin typeface="Google Sans"/>
              </a:rPr>
              <a:t>Reuse</a:t>
            </a:r>
            <a:r>
              <a:rPr lang="it-IT" sz="2000" b="0" u="none" strike="noStrike" dirty="0">
                <a:effectLst/>
                <a:latin typeface="Google Sans"/>
              </a:rPr>
              <a:t> over </a:t>
            </a:r>
            <a:r>
              <a:rPr lang="it-IT" sz="2000" b="0" u="none" strike="noStrike" dirty="0" err="1">
                <a:effectLst/>
                <a:latin typeface="Google Sans"/>
              </a:rPr>
              <a:t>disposal</a:t>
            </a:r>
            <a:r>
              <a:rPr lang="it-IT" sz="2000" b="0" u="none" strike="noStrike" dirty="0">
                <a:effectLst/>
                <a:latin typeface="Google Sans"/>
              </a:rPr>
              <a:t>.</a:t>
            </a:r>
          </a:p>
          <a:p>
            <a:pPr algn="just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it-IT" sz="2000" b="1" u="none" strike="noStrike" dirty="0" err="1">
                <a:effectLst/>
                <a:latin typeface="Google Sans"/>
              </a:rPr>
              <a:t>Strict</a:t>
            </a:r>
            <a:r>
              <a:rPr lang="it-IT" sz="2000" b="1" u="none" strike="noStrike" dirty="0">
                <a:effectLst/>
                <a:latin typeface="Google Sans"/>
              </a:rPr>
              <a:t> </a:t>
            </a:r>
            <a:r>
              <a:rPr lang="it-IT" sz="2000" b="1" u="none" strike="noStrike" dirty="0" err="1">
                <a:effectLst/>
                <a:latin typeface="Google Sans"/>
              </a:rPr>
              <a:t>Recycling</a:t>
            </a:r>
            <a:r>
              <a:rPr lang="it-IT" sz="2000" b="1" u="none" strike="noStrike" dirty="0">
                <a:effectLst/>
                <a:latin typeface="Google Sans"/>
              </a:rPr>
              <a:t> Targets</a:t>
            </a:r>
            <a:r>
              <a:rPr lang="it-IT" sz="2000" b="0" u="none" strike="noStrike" dirty="0">
                <a:effectLst/>
                <a:latin typeface="Google Sans"/>
              </a:rPr>
              <a:t>: EU </a:t>
            </a:r>
            <a:r>
              <a:rPr lang="it-IT" sz="2000" b="0" u="none" strike="noStrike" dirty="0" err="1">
                <a:effectLst/>
                <a:latin typeface="Google Sans"/>
              </a:rPr>
              <a:t>directives</a:t>
            </a:r>
            <a:r>
              <a:rPr lang="it-IT" sz="2000" b="0" u="none" strike="noStrike" dirty="0">
                <a:effectLst/>
                <a:latin typeface="Google Sans"/>
              </a:rPr>
              <a:t> mandate </a:t>
            </a:r>
            <a:r>
              <a:rPr lang="it-IT" sz="2000" b="0" u="none" strike="noStrike" dirty="0" err="1">
                <a:effectLst/>
                <a:latin typeface="Google Sans"/>
              </a:rPr>
              <a:t>that</a:t>
            </a:r>
            <a:r>
              <a:rPr lang="it-IT" sz="2000" b="0" u="none" strike="noStrike" dirty="0">
                <a:effectLst/>
                <a:latin typeface="Google Sans"/>
              </a:rPr>
              <a:t> </a:t>
            </a:r>
            <a:r>
              <a:rPr lang="it-IT" sz="2000" b="0" u="none" strike="noStrike" dirty="0" err="1">
                <a:effectLst/>
                <a:latin typeface="Google Sans"/>
              </a:rPr>
              <a:t>member</a:t>
            </a:r>
            <a:r>
              <a:rPr lang="it-IT" sz="2000" b="0" u="none" strike="noStrike" dirty="0">
                <a:effectLst/>
                <a:latin typeface="Google Sans"/>
              </a:rPr>
              <a:t> </a:t>
            </a:r>
            <a:r>
              <a:rPr lang="it-IT" sz="2000" b="0" u="none" strike="noStrike" dirty="0" err="1">
                <a:effectLst/>
                <a:latin typeface="Google Sans"/>
              </a:rPr>
              <a:t>states</a:t>
            </a:r>
            <a:r>
              <a:rPr lang="it-IT" sz="2000" b="0" u="none" strike="noStrike" dirty="0">
                <a:effectLst/>
                <a:latin typeface="Google Sans"/>
              </a:rPr>
              <a:t> </a:t>
            </a:r>
            <a:r>
              <a:rPr lang="it-IT" sz="2000" b="0" u="none" strike="noStrike" dirty="0" err="1">
                <a:effectLst/>
                <a:latin typeface="Google Sans"/>
              </a:rPr>
              <a:t>recycle</a:t>
            </a:r>
            <a:r>
              <a:rPr lang="it-IT" sz="2000" b="0" u="none" strike="noStrike" dirty="0">
                <a:effectLst/>
                <a:latin typeface="Google Sans"/>
              </a:rPr>
              <a:t> </a:t>
            </a:r>
            <a:r>
              <a:rPr lang="it-IT" sz="2000" b="0" u="none" strike="noStrike" dirty="0" err="1">
                <a:effectLst/>
                <a:latin typeface="Google Sans"/>
              </a:rPr>
              <a:t>at</a:t>
            </a:r>
            <a:r>
              <a:rPr lang="it-IT" sz="2000" b="0" u="none" strike="noStrike" dirty="0">
                <a:effectLst/>
                <a:latin typeface="Google Sans"/>
              </a:rPr>
              <a:t> </a:t>
            </a:r>
            <a:r>
              <a:rPr lang="it-IT" sz="2000" b="0" u="none" strike="noStrike" dirty="0" err="1">
                <a:effectLst/>
                <a:latin typeface="Google Sans"/>
              </a:rPr>
              <a:t>least</a:t>
            </a:r>
            <a:r>
              <a:rPr lang="it-IT" sz="2000" b="0" u="none" strike="noStrike" dirty="0">
                <a:effectLst/>
                <a:latin typeface="Google Sans"/>
              </a:rPr>
              <a:t> </a:t>
            </a:r>
            <a:r>
              <a:rPr lang="it-IT" sz="2000" b="1" u="none" strike="noStrike" dirty="0">
                <a:effectLst/>
                <a:latin typeface="Google Sans"/>
              </a:rPr>
              <a:t>55% of </a:t>
            </a:r>
            <a:r>
              <a:rPr lang="it-IT" sz="2000" b="1" u="none" strike="noStrike" dirty="0" err="1">
                <a:effectLst/>
                <a:latin typeface="Google Sans"/>
              </a:rPr>
              <a:t>municipal</a:t>
            </a:r>
            <a:r>
              <a:rPr lang="it-IT" sz="2000" b="1" u="none" strike="noStrike" dirty="0">
                <a:effectLst/>
                <a:latin typeface="Google Sans"/>
              </a:rPr>
              <a:t> </a:t>
            </a:r>
            <a:r>
              <a:rPr lang="it-IT" sz="2000" b="1" u="none" strike="noStrike" dirty="0" err="1">
                <a:effectLst/>
                <a:latin typeface="Google Sans"/>
              </a:rPr>
              <a:t>waste</a:t>
            </a:r>
            <a:r>
              <a:rPr lang="it-IT" sz="2000" b="1" u="none" strike="noStrike" dirty="0">
                <a:effectLst/>
                <a:latin typeface="Google Sans"/>
              </a:rPr>
              <a:t> by 2025</a:t>
            </a:r>
            <a:r>
              <a:rPr lang="it-IT" sz="2000" b="0" u="none" strike="noStrike" dirty="0">
                <a:effectLst/>
                <a:latin typeface="Google Sans"/>
              </a:rPr>
              <a:t>, </a:t>
            </a:r>
            <a:r>
              <a:rPr lang="it-IT" sz="2000" b="0" u="none" strike="noStrike" dirty="0" err="1">
                <a:effectLst/>
                <a:latin typeface="Google Sans"/>
              </a:rPr>
              <a:t>rising</a:t>
            </a:r>
            <a:r>
              <a:rPr lang="it-IT" sz="2000" b="0" u="none" strike="noStrike" dirty="0">
                <a:effectLst/>
                <a:latin typeface="Google Sans"/>
              </a:rPr>
              <a:t> to </a:t>
            </a:r>
            <a:r>
              <a:rPr lang="it-IT" sz="2000" b="1" u="none" strike="noStrike" dirty="0">
                <a:effectLst/>
                <a:latin typeface="Google Sans"/>
              </a:rPr>
              <a:t>65% by 2035</a:t>
            </a:r>
            <a:r>
              <a:rPr lang="it-IT" sz="2000" b="0" u="none" strike="noStrike" dirty="0">
                <a:effectLst/>
                <a:latin typeface="Google Sans"/>
              </a:rPr>
              <a:t>, </a:t>
            </a:r>
            <a:r>
              <a:rPr lang="it-IT" sz="2000" b="0" u="none" strike="noStrike" dirty="0" err="1">
                <a:effectLst/>
                <a:latin typeface="Google Sans"/>
              </a:rPr>
              <a:t>while</a:t>
            </a:r>
            <a:r>
              <a:rPr lang="it-IT" sz="2000" b="0" u="none" strike="noStrike" dirty="0">
                <a:effectLst/>
                <a:latin typeface="Google Sans"/>
              </a:rPr>
              <a:t> </a:t>
            </a:r>
            <a:r>
              <a:rPr lang="it-IT" sz="2000" b="0" u="none" strike="noStrike" dirty="0" err="1">
                <a:effectLst/>
                <a:latin typeface="Google Sans"/>
              </a:rPr>
              <a:t>limiting</a:t>
            </a:r>
            <a:r>
              <a:rPr lang="it-IT" sz="2000" b="0" u="none" strike="noStrike" dirty="0">
                <a:effectLst/>
                <a:latin typeface="Google Sans"/>
              </a:rPr>
              <a:t> </a:t>
            </a:r>
            <a:r>
              <a:rPr lang="it-IT" sz="2000" b="0" u="none" strike="noStrike" dirty="0" err="1">
                <a:effectLst/>
                <a:latin typeface="Google Sans"/>
              </a:rPr>
              <a:t>landfilling</a:t>
            </a:r>
            <a:r>
              <a:rPr lang="it-IT" sz="2000" b="0" u="none" strike="noStrike" dirty="0">
                <a:effectLst/>
                <a:latin typeface="Google Sans"/>
              </a:rPr>
              <a:t> to a maximum of 10%.</a:t>
            </a:r>
          </a:p>
          <a:p>
            <a:pPr algn="just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it-IT" sz="2000" b="1" u="none" strike="noStrike" dirty="0">
                <a:effectLst/>
                <a:latin typeface="Google Sans"/>
              </a:rPr>
              <a:t>Financial Incentives (</a:t>
            </a:r>
            <a:r>
              <a:rPr lang="it-IT" sz="2000" b="1" u="none" strike="noStrike" dirty="0" err="1">
                <a:effectLst/>
                <a:latin typeface="Google Sans"/>
              </a:rPr>
              <a:t>Cohesion</a:t>
            </a:r>
            <a:r>
              <a:rPr lang="it-IT" sz="2000" b="1" u="none" strike="noStrike" dirty="0">
                <a:effectLst/>
                <a:latin typeface="Google Sans"/>
              </a:rPr>
              <a:t> Funds)</a:t>
            </a:r>
            <a:r>
              <a:rPr lang="it-IT" sz="2000" b="0" u="none" strike="noStrike" dirty="0">
                <a:effectLst/>
                <a:latin typeface="Google Sans"/>
              </a:rPr>
              <a:t>: The EU </a:t>
            </a:r>
            <a:r>
              <a:rPr lang="it-IT" sz="2000" b="0" u="none" strike="noStrike" dirty="0" err="1">
                <a:effectLst/>
                <a:latin typeface="Google Sans"/>
              </a:rPr>
              <a:t>blocks</a:t>
            </a:r>
            <a:r>
              <a:rPr lang="it-IT" sz="2000" b="0" u="none" strike="noStrike" dirty="0">
                <a:effectLst/>
                <a:latin typeface="Google Sans"/>
              </a:rPr>
              <a:t> public funding for new </a:t>
            </a:r>
            <a:r>
              <a:rPr lang="it-IT" sz="2000" b="0" u="none" strike="noStrike" dirty="0" err="1">
                <a:effectLst/>
                <a:latin typeface="Google Sans"/>
              </a:rPr>
              <a:t>landfills</a:t>
            </a:r>
            <a:r>
              <a:rPr lang="it-IT" sz="2000" b="0" u="none" strike="noStrike" dirty="0">
                <a:effectLst/>
                <a:latin typeface="Google Sans"/>
              </a:rPr>
              <a:t> or </a:t>
            </a:r>
            <a:r>
              <a:rPr lang="it-IT" sz="2000" b="0" u="none" strike="noStrike" dirty="0" err="1">
                <a:effectLst/>
                <a:latin typeface="Google Sans"/>
              </a:rPr>
              <a:t>incinerators</a:t>
            </a:r>
            <a:r>
              <a:rPr lang="it-IT" sz="2000" b="0" u="none" strike="noStrike" dirty="0">
                <a:effectLst/>
                <a:latin typeface="Google Sans"/>
              </a:rPr>
              <a:t>, </a:t>
            </a:r>
            <a:r>
              <a:rPr lang="it-IT" sz="2000" b="0" u="none" strike="noStrike" dirty="0" err="1">
                <a:effectLst/>
                <a:latin typeface="Google Sans"/>
              </a:rPr>
              <a:t>redirecting</a:t>
            </a:r>
            <a:r>
              <a:rPr lang="it-IT" sz="2000" b="0" u="none" strike="noStrike" dirty="0">
                <a:effectLst/>
                <a:latin typeface="Google Sans"/>
              </a:rPr>
              <a:t> </a:t>
            </a:r>
            <a:r>
              <a:rPr lang="it-IT" sz="2000" b="0" u="none" strike="noStrike" dirty="0" err="1">
                <a:effectLst/>
                <a:latin typeface="Google Sans"/>
              </a:rPr>
              <a:t>billions</a:t>
            </a:r>
            <a:r>
              <a:rPr lang="it-IT" sz="2000" b="0" u="none" strike="noStrike" dirty="0">
                <a:effectLst/>
                <a:latin typeface="Google Sans"/>
              </a:rPr>
              <a:t> of </a:t>
            </a:r>
            <a:r>
              <a:rPr lang="it-IT" sz="2000" b="0" u="none" strike="noStrike" dirty="0" err="1">
                <a:effectLst/>
                <a:latin typeface="Google Sans"/>
              </a:rPr>
              <a:t>euros</a:t>
            </a:r>
            <a:r>
              <a:rPr lang="it-IT" sz="2000" b="0" u="none" strike="noStrike" dirty="0">
                <a:effectLst/>
                <a:latin typeface="Google Sans"/>
              </a:rPr>
              <a:t> </a:t>
            </a:r>
            <a:r>
              <a:rPr lang="it-IT" sz="2000" b="0" u="none" strike="noStrike" dirty="0" err="1">
                <a:effectLst/>
                <a:latin typeface="Google Sans"/>
              </a:rPr>
              <a:t>exclusively</a:t>
            </a:r>
            <a:r>
              <a:rPr lang="it-IT" sz="2000" b="0" u="none" strike="noStrike" dirty="0">
                <a:effectLst/>
                <a:latin typeface="Google Sans"/>
              </a:rPr>
              <a:t> </a:t>
            </a:r>
            <a:r>
              <a:rPr lang="it-IT" sz="2000" b="0" u="none" strike="noStrike" dirty="0" err="1">
                <a:effectLst/>
                <a:latin typeface="Google Sans"/>
              </a:rPr>
              <a:t>toward</a:t>
            </a:r>
            <a:r>
              <a:rPr lang="it-IT" sz="2000" b="0" u="none" strike="noStrike" dirty="0">
                <a:effectLst/>
                <a:latin typeface="Google Sans"/>
              </a:rPr>
              <a:t> </a:t>
            </a:r>
            <a:r>
              <a:rPr lang="it-IT" sz="2000" b="0" u="none" strike="noStrike" dirty="0" err="1">
                <a:effectLst/>
                <a:latin typeface="Google Sans"/>
              </a:rPr>
              <a:t>advanced</a:t>
            </a:r>
            <a:r>
              <a:rPr lang="it-IT" sz="2000" b="0" u="none" strike="noStrike" dirty="0">
                <a:effectLst/>
                <a:latin typeface="Google Sans"/>
              </a:rPr>
              <a:t> </a:t>
            </a:r>
            <a:r>
              <a:rPr lang="it-IT" sz="2000" b="1" u="none" strike="noStrike" dirty="0" err="1">
                <a:effectLst/>
                <a:latin typeface="Google Sans"/>
              </a:rPr>
              <a:t>recycling</a:t>
            </a:r>
            <a:r>
              <a:rPr lang="it-IT" sz="2000" b="1" u="none" strike="noStrike" dirty="0">
                <a:effectLst/>
                <a:latin typeface="Google Sans"/>
              </a:rPr>
              <a:t> and </a:t>
            </a:r>
            <a:r>
              <a:rPr lang="it-IT" sz="2000" b="1" u="none" strike="noStrike" dirty="0" err="1">
                <a:effectLst/>
                <a:latin typeface="Google Sans"/>
              </a:rPr>
              <a:t>sorting</a:t>
            </a:r>
            <a:r>
              <a:rPr lang="it-IT" sz="2000" b="1" u="none" strike="noStrike" dirty="0">
                <a:effectLst/>
                <a:latin typeface="Google Sans"/>
              </a:rPr>
              <a:t> </a:t>
            </a:r>
            <a:r>
              <a:rPr lang="it-IT" sz="2000" b="1" u="none" strike="noStrike" dirty="0" err="1">
                <a:effectLst/>
                <a:latin typeface="Google Sans"/>
              </a:rPr>
              <a:t>infrastructure</a:t>
            </a:r>
            <a:r>
              <a:rPr lang="it-IT" sz="2000" b="0" u="none" strike="noStrike" dirty="0">
                <a:effectLst/>
                <a:latin typeface="Google Sans"/>
              </a:rPr>
              <a:t>.</a:t>
            </a:r>
          </a:p>
          <a:p>
            <a:pPr>
              <a:buNone/>
            </a:pP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45678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E031E06-D81E-5C09-A02B-1DF91F8A5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C070750-74DC-3052-BB99-E02A693F0D06}"/>
              </a:ext>
            </a:extLst>
          </p:cNvPr>
          <p:cNvSpPr txBox="1"/>
          <p:nvPr/>
        </p:nvSpPr>
        <p:spPr>
          <a:xfrm>
            <a:off x="206827" y="443530"/>
            <a:ext cx="11604173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800" dirty="0">
              <a:solidFill>
                <a:srgbClr val="C00000"/>
              </a:solidFill>
            </a:endParaRPr>
          </a:p>
          <a:p>
            <a:r>
              <a:rPr lang="it-IT" sz="2800" b="1" dirty="0">
                <a:solidFill>
                  <a:srgbClr val="C00000"/>
                </a:solidFill>
              </a:rPr>
              <a:t>             </a:t>
            </a:r>
            <a:r>
              <a:rPr lang="it-IT" sz="2800" b="1" dirty="0" err="1">
                <a:solidFill>
                  <a:srgbClr val="C00000"/>
                </a:solidFill>
              </a:rPr>
              <a:t>Supporting</a:t>
            </a:r>
            <a:r>
              <a:rPr lang="it-IT" sz="2800" b="1" dirty="0">
                <a:solidFill>
                  <a:srgbClr val="C00000"/>
                </a:solidFill>
              </a:rPr>
              <a:t> </a:t>
            </a:r>
            <a:r>
              <a:rPr lang="it-IT" sz="2800" b="1" dirty="0" err="1">
                <a:solidFill>
                  <a:srgbClr val="C00000"/>
                </a:solidFill>
              </a:rPr>
              <a:t>Research</a:t>
            </a:r>
            <a:r>
              <a:rPr lang="it-IT" sz="2800" b="1" dirty="0">
                <a:solidFill>
                  <a:srgbClr val="C00000"/>
                </a:solidFill>
              </a:rPr>
              <a:t>, Innovation &amp; Natural Capital</a:t>
            </a:r>
          </a:p>
          <a:p>
            <a:endParaRPr lang="it-IT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/>
              <a:t>Fixing Market Prices</a:t>
            </a:r>
            <a:r>
              <a:rPr lang="it-IT" sz="2400" dirty="0"/>
              <a:t>: </a:t>
            </a:r>
            <a:r>
              <a:rPr lang="it-IT" sz="2400" dirty="0" err="1"/>
              <a:t>Phasing</a:t>
            </a:r>
            <a:r>
              <a:rPr lang="it-IT" sz="2400" dirty="0"/>
              <a:t> out </a:t>
            </a:r>
            <a:r>
              <a:rPr lang="it-IT" sz="2400" dirty="0" err="1"/>
              <a:t>harmful</a:t>
            </a:r>
            <a:r>
              <a:rPr lang="it-IT" sz="2400" dirty="0"/>
              <a:t> </a:t>
            </a:r>
            <a:r>
              <a:rPr lang="it-IT" sz="2400" dirty="0" err="1"/>
              <a:t>subsidies</a:t>
            </a:r>
            <a:r>
              <a:rPr lang="it-IT" sz="2400" dirty="0"/>
              <a:t> and </a:t>
            </a:r>
            <a:r>
              <a:rPr lang="it-IT" sz="2400" dirty="0" err="1"/>
              <a:t>correcting</a:t>
            </a:r>
            <a:r>
              <a:rPr lang="it-IT" sz="2400" dirty="0"/>
              <a:t> market </a:t>
            </a:r>
            <a:r>
              <a:rPr lang="it-IT" sz="2400" dirty="0" err="1"/>
              <a:t>inefficiencies</a:t>
            </a:r>
            <a:r>
              <a:rPr lang="it-IT" sz="2400" dirty="0"/>
              <a:t> </a:t>
            </a:r>
            <a:r>
              <a:rPr lang="it-IT" sz="2400" dirty="0" err="1"/>
              <a:t>through</a:t>
            </a:r>
            <a:r>
              <a:rPr lang="it-IT" sz="2400" dirty="0"/>
              <a:t> </a:t>
            </a:r>
            <a:r>
              <a:rPr lang="it-IT" sz="2400" dirty="0" err="1"/>
              <a:t>environmental</a:t>
            </a:r>
            <a:r>
              <a:rPr lang="it-IT" sz="2400" dirty="0"/>
              <a:t> taxes and green incentives.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/>
              <a:t>Green Tax </a:t>
            </a:r>
            <a:r>
              <a:rPr lang="it-IT" sz="2400" b="1" dirty="0" err="1"/>
              <a:t>Reforms</a:t>
            </a:r>
            <a:r>
              <a:rPr lang="it-IT" sz="2400" dirty="0"/>
              <a:t>: </a:t>
            </a:r>
            <a:r>
              <a:rPr lang="it-IT" sz="2400" dirty="0" err="1"/>
              <a:t>Shifting</a:t>
            </a:r>
            <a:r>
              <a:rPr lang="it-IT" sz="2400" dirty="0"/>
              <a:t> the tax burden by </a:t>
            </a:r>
            <a:r>
              <a:rPr lang="it-IT" sz="2400" dirty="0" err="1"/>
              <a:t>increasing</a:t>
            </a:r>
            <a:r>
              <a:rPr lang="it-IT" sz="2400" dirty="0"/>
              <a:t> taxes on </a:t>
            </a:r>
            <a:r>
              <a:rPr lang="it-IT" sz="2400" dirty="0" err="1"/>
              <a:t>pollution</a:t>
            </a:r>
            <a:r>
              <a:rPr lang="it-IT" sz="2400" dirty="0"/>
              <a:t> and </a:t>
            </a:r>
            <a:r>
              <a:rPr lang="it-IT" sz="2400" dirty="0" err="1"/>
              <a:t>resource</a:t>
            </a:r>
            <a:r>
              <a:rPr lang="it-IT" sz="2400" dirty="0"/>
              <a:t> use </a:t>
            </a:r>
            <a:r>
              <a:rPr lang="it-IT" sz="2400" dirty="0" err="1"/>
              <a:t>while</a:t>
            </a:r>
            <a:r>
              <a:rPr lang="it-IT" sz="2400" dirty="0"/>
              <a:t> </a:t>
            </a:r>
            <a:r>
              <a:rPr lang="it-IT" sz="2400" dirty="0" err="1"/>
              <a:t>lowering</a:t>
            </a:r>
            <a:r>
              <a:rPr lang="it-IT" sz="2400" dirty="0"/>
              <a:t> taxes on </a:t>
            </a:r>
            <a:r>
              <a:rPr lang="it-IT" sz="2400" dirty="0" err="1"/>
              <a:t>labor</a:t>
            </a:r>
            <a:r>
              <a:rPr lang="it-IT" sz="2400" dirty="0"/>
              <a:t> to </a:t>
            </a:r>
            <a:r>
              <a:rPr lang="it-IT" sz="2400" dirty="0" err="1"/>
              <a:t>boost</a:t>
            </a:r>
            <a:r>
              <a:rPr lang="it-IT" sz="2400" dirty="0"/>
              <a:t> </a:t>
            </a:r>
            <a:r>
              <a:rPr lang="it-IT" sz="2400" dirty="0" err="1"/>
              <a:t>employment</a:t>
            </a:r>
            <a:r>
              <a:rPr lang="it-IT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/>
              <a:t>The Value of </a:t>
            </a:r>
            <a:r>
              <a:rPr lang="it-IT" sz="2400" b="1" dirty="0" err="1"/>
              <a:t>Ecosystems</a:t>
            </a:r>
            <a:r>
              <a:rPr lang="it-IT" sz="2400" dirty="0"/>
              <a:t>: </a:t>
            </a:r>
            <a:r>
              <a:rPr lang="it-IT" sz="2400" dirty="0" err="1"/>
              <a:t>Protecting</a:t>
            </a:r>
            <a:r>
              <a:rPr lang="it-IT" sz="2400" dirty="0"/>
              <a:t> the </a:t>
            </a:r>
            <a:r>
              <a:rPr lang="it-IT" sz="2400" dirty="0" err="1"/>
              <a:t>natural</a:t>
            </a:r>
            <a:r>
              <a:rPr lang="it-IT" sz="2400" dirty="0"/>
              <a:t> capital (</a:t>
            </a:r>
            <a:r>
              <a:rPr lang="it-IT" sz="2400" dirty="0" err="1"/>
              <a:t>clean</a:t>
            </a:r>
            <a:r>
              <a:rPr lang="it-IT" sz="2400" dirty="0"/>
              <a:t> air, water, </a:t>
            </a:r>
            <a:r>
              <a:rPr lang="it-IT" sz="2400" dirty="0" err="1"/>
              <a:t>pollination</a:t>
            </a:r>
            <a:r>
              <a:rPr lang="it-IT" sz="2400" dirty="0"/>
              <a:t>) </a:t>
            </a:r>
            <a:r>
              <a:rPr lang="it-IT" sz="2400" dirty="0" err="1"/>
              <a:t>that</a:t>
            </a:r>
            <a:r>
              <a:rPr lang="it-IT" sz="2400" dirty="0"/>
              <a:t> </a:t>
            </a:r>
            <a:r>
              <a:rPr lang="it-IT" sz="2400" dirty="0" err="1"/>
              <a:t>underpins</a:t>
            </a:r>
            <a:r>
              <a:rPr lang="it-IT" sz="2400" dirty="0"/>
              <a:t> </a:t>
            </a:r>
            <a:r>
              <a:rPr lang="it-IT" sz="2400" dirty="0" err="1"/>
              <a:t>economic</a:t>
            </a:r>
            <a:r>
              <a:rPr lang="it-IT" sz="2400" dirty="0"/>
              <a:t> </a:t>
            </a:r>
            <a:r>
              <a:rPr lang="it-IT" sz="2400" dirty="0" err="1"/>
              <a:t>prosperity</a:t>
            </a:r>
            <a:r>
              <a:rPr lang="it-IT" sz="2400" dirty="0"/>
              <a:t> </a:t>
            </a:r>
            <a:r>
              <a:rPr lang="it-IT" sz="2400" dirty="0" err="1"/>
              <a:t>but</a:t>
            </a:r>
            <a:r>
              <a:rPr lang="it-IT" sz="2400" dirty="0"/>
              <a:t> </a:t>
            </a:r>
            <a:r>
              <a:rPr lang="it-IT" sz="2400" dirty="0" err="1"/>
              <a:t>lacks</a:t>
            </a:r>
            <a:r>
              <a:rPr lang="it-IT" sz="2400" dirty="0"/>
              <a:t> market </a:t>
            </a:r>
            <a:r>
              <a:rPr lang="it-IT" sz="2400" dirty="0" err="1"/>
              <a:t>valuation</a:t>
            </a:r>
            <a:r>
              <a:rPr lang="it-IT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 err="1"/>
              <a:t>Alarming</a:t>
            </a:r>
            <a:r>
              <a:rPr lang="it-IT" sz="2400" b="1" dirty="0"/>
              <a:t> </a:t>
            </a:r>
            <a:r>
              <a:rPr lang="it-IT" sz="2400" b="1" dirty="0" err="1"/>
              <a:t>Degradation</a:t>
            </a:r>
            <a:r>
              <a:rPr lang="it-IT" sz="2400" dirty="0"/>
              <a:t>: </a:t>
            </a:r>
            <a:r>
              <a:rPr lang="it-IT" sz="2400" dirty="0" err="1"/>
              <a:t>Addressing</a:t>
            </a:r>
            <a:r>
              <a:rPr lang="it-IT" sz="2400" dirty="0"/>
              <a:t> </a:t>
            </a:r>
            <a:r>
              <a:rPr lang="it-IT" sz="2400" dirty="0" err="1"/>
              <a:t>critical</a:t>
            </a:r>
            <a:r>
              <a:rPr lang="it-IT" sz="2400" dirty="0"/>
              <a:t> data </a:t>
            </a:r>
            <a:r>
              <a:rPr lang="it-IT" sz="2400" dirty="0" err="1"/>
              <a:t>showing</a:t>
            </a:r>
            <a:r>
              <a:rPr lang="it-IT" sz="2400" dirty="0"/>
              <a:t> </a:t>
            </a:r>
            <a:r>
              <a:rPr lang="it-IT" sz="2400" b="1" dirty="0"/>
              <a:t>60%</a:t>
            </a:r>
            <a:r>
              <a:rPr lang="it-IT" sz="2400" dirty="0"/>
              <a:t> of global </a:t>
            </a:r>
            <a:r>
              <a:rPr lang="it-IT" sz="2400" dirty="0" err="1"/>
              <a:t>ecosystems</a:t>
            </a:r>
            <a:r>
              <a:rPr lang="it-IT" sz="2400" dirty="0"/>
              <a:t> </a:t>
            </a:r>
            <a:r>
              <a:rPr lang="it-IT" sz="2400" dirty="0" err="1"/>
              <a:t>degraded</a:t>
            </a:r>
            <a:r>
              <a:rPr lang="it-IT" sz="2400" dirty="0"/>
              <a:t>, </a:t>
            </a:r>
            <a:r>
              <a:rPr lang="it-IT" sz="2400" b="1" dirty="0"/>
              <a:t>88%</a:t>
            </a:r>
            <a:r>
              <a:rPr lang="it-IT" sz="2400" dirty="0"/>
              <a:t> of EU </a:t>
            </a:r>
            <a:r>
              <a:rPr lang="it-IT" sz="2400" dirty="0" err="1"/>
              <a:t>fish</a:t>
            </a:r>
            <a:r>
              <a:rPr lang="it-IT" sz="2400" dirty="0"/>
              <a:t> stocks </a:t>
            </a:r>
            <a:r>
              <a:rPr lang="it-IT" sz="2400" dirty="0" err="1"/>
              <a:t>overfished</a:t>
            </a:r>
            <a:r>
              <a:rPr lang="it-IT" sz="2400" dirty="0"/>
              <a:t>, and </a:t>
            </a:r>
            <a:r>
              <a:rPr lang="it-IT" sz="2400" dirty="0" err="1"/>
              <a:t>only</a:t>
            </a:r>
            <a:r>
              <a:rPr lang="it-IT" sz="2400" dirty="0"/>
              <a:t> </a:t>
            </a:r>
            <a:r>
              <a:rPr lang="it-IT" sz="2400" b="1" dirty="0"/>
              <a:t>11%</a:t>
            </a:r>
            <a:r>
              <a:rPr lang="it-IT" sz="2400" dirty="0"/>
              <a:t> of </a:t>
            </a:r>
            <a:r>
              <a:rPr lang="it-IT" sz="2400" dirty="0" err="1"/>
              <a:t>protected</a:t>
            </a:r>
            <a:r>
              <a:rPr lang="it-IT" sz="2400" dirty="0"/>
              <a:t> </a:t>
            </a:r>
            <a:r>
              <a:rPr lang="it-IT" sz="2400" dirty="0" err="1"/>
              <a:t>habitats</a:t>
            </a:r>
            <a:r>
              <a:rPr lang="it-IT" sz="2400" dirty="0"/>
              <a:t> in good status.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/>
              <a:t>Strategic Actions</a:t>
            </a:r>
            <a:r>
              <a:rPr lang="it-IT" sz="2400" dirty="0"/>
              <a:t>: Mapping </a:t>
            </a:r>
            <a:r>
              <a:rPr lang="it-IT" sz="2400" dirty="0" err="1"/>
              <a:t>ecosystems</a:t>
            </a:r>
            <a:r>
              <a:rPr lang="it-IT" sz="2400" dirty="0"/>
              <a:t>, </a:t>
            </a:r>
            <a:r>
              <a:rPr lang="it-IT" sz="2400" dirty="0" err="1"/>
              <a:t>integrating</a:t>
            </a:r>
            <a:r>
              <a:rPr lang="it-IT" sz="2400" dirty="0"/>
              <a:t> </a:t>
            </a:r>
            <a:r>
              <a:rPr lang="it-IT" sz="2400" dirty="0" err="1"/>
              <a:t>natural</a:t>
            </a:r>
            <a:r>
              <a:rPr lang="it-IT" sz="2400" dirty="0"/>
              <a:t> capital </a:t>
            </a:r>
            <a:r>
              <a:rPr lang="it-IT" sz="2400" dirty="0" err="1"/>
              <a:t>into</a:t>
            </a:r>
            <a:r>
              <a:rPr lang="it-IT" sz="2400" dirty="0"/>
              <a:t> accounting systems, and </a:t>
            </a:r>
            <a:r>
              <a:rPr lang="it-IT" sz="2400" dirty="0" err="1"/>
              <a:t>promoting</a:t>
            </a:r>
            <a:r>
              <a:rPr lang="it-IT" sz="2400" dirty="0"/>
              <a:t> innovative investments in green </a:t>
            </a:r>
            <a:r>
              <a:rPr lang="it-IT" sz="2400" dirty="0" err="1"/>
              <a:t>infrastructure</a:t>
            </a:r>
            <a:r>
              <a:rPr lang="it-IT" sz="2400" dirty="0"/>
              <a:t>.</a:t>
            </a:r>
          </a:p>
          <a:p>
            <a:br>
              <a:rPr lang="it-IT" sz="2400" dirty="0"/>
            </a:br>
            <a:endParaRPr lang="it-IT" sz="2400" dirty="0"/>
          </a:p>
        </p:txBody>
      </p:sp>
      <p:pic>
        <p:nvPicPr>
          <p:cNvPr id="5" name="Immagine 4" descr="Immagine che contiene logo, Elementi grafici, Carattere, design&#10;&#10;Descrizione generata automaticamente">
            <a:extLst>
              <a:ext uri="{FF2B5EF4-FFF2-40B4-BE49-F238E27FC236}">
                <a16:creationId xmlns:a16="http://schemas.microsoft.com/office/drawing/2014/main" id="{952D4508-B4EF-CD20-4A8F-BAA7CA0346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094" y="38372"/>
            <a:ext cx="962010" cy="9620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28011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BA40227B-AF3C-5934-57E2-64F213242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8F08F9D-4E72-C081-7A5F-BCA8CC1B07B1}"/>
              </a:ext>
            </a:extLst>
          </p:cNvPr>
          <p:cNvSpPr txBox="1"/>
          <p:nvPr/>
        </p:nvSpPr>
        <p:spPr>
          <a:xfrm>
            <a:off x="576942" y="971568"/>
            <a:ext cx="10036629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 </a:t>
            </a:r>
            <a:r>
              <a:rPr lang="it-IT" sz="2800" dirty="0" err="1">
                <a:solidFill>
                  <a:srgbClr val="C00000"/>
                </a:solidFill>
              </a:rPr>
              <a:t>Biodiversity</a:t>
            </a:r>
            <a:r>
              <a:rPr lang="it-IT" dirty="0"/>
              <a:t> </a:t>
            </a:r>
          </a:p>
          <a:p>
            <a:endParaRPr lang="it-IT" dirty="0"/>
          </a:p>
          <a:p>
            <a:pPr algn="just"/>
            <a:r>
              <a:rPr lang="it-IT" sz="2400" dirty="0" err="1"/>
              <a:t>Biodiversity</a:t>
            </a:r>
            <a:r>
              <a:rPr lang="it-IT" sz="2400" dirty="0"/>
              <a:t> </a:t>
            </a:r>
            <a:r>
              <a:rPr lang="it-IT" sz="2400" dirty="0" err="1"/>
              <a:t>loss</a:t>
            </a:r>
            <a:r>
              <a:rPr lang="it-IT" sz="2400" dirty="0"/>
              <a:t> can </a:t>
            </a:r>
            <a:r>
              <a:rPr lang="it-IT" sz="2400" dirty="0" err="1"/>
              <a:t>weaken</a:t>
            </a:r>
            <a:r>
              <a:rPr lang="it-IT" sz="2400" dirty="0"/>
              <a:t> an </a:t>
            </a:r>
            <a:r>
              <a:rPr lang="it-IT" sz="2400" dirty="0" err="1"/>
              <a:t>ecosystem</a:t>
            </a:r>
            <a:r>
              <a:rPr lang="it-IT" sz="2400" dirty="0"/>
              <a:t>, </a:t>
            </a:r>
            <a:r>
              <a:rPr lang="it-IT" sz="2400" dirty="0" err="1"/>
              <a:t>compromising</a:t>
            </a:r>
            <a:r>
              <a:rPr lang="it-IT" sz="2400" dirty="0"/>
              <a:t> the </a:t>
            </a:r>
            <a:r>
              <a:rPr lang="it-IT" sz="2400" dirty="0" err="1"/>
              <a:t>provision</a:t>
            </a:r>
            <a:r>
              <a:rPr lang="it-IT" sz="2400" dirty="0"/>
              <a:t> of </a:t>
            </a:r>
            <a:r>
              <a:rPr lang="it-IT" sz="2400" dirty="0" err="1"/>
              <a:t>ecosystem</a:t>
            </a:r>
            <a:r>
              <a:rPr lang="it-IT" sz="2400" dirty="0"/>
              <a:t> services and making </a:t>
            </a:r>
            <a:r>
              <a:rPr lang="it-IT" sz="2400" dirty="0" err="1"/>
              <a:t>it</a:t>
            </a:r>
            <a:r>
              <a:rPr lang="it-IT" sz="2400" dirty="0"/>
              <a:t> more </a:t>
            </a:r>
            <a:r>
              <a:rPr lang="it-IT" sz="2400" dirty="0" err="1"/>
              <a:t>vulnerable</a:t>
            </a:r>
            <a:r>
              <a:rPr lang="it-IT" sz="2400" dirty="0"/>
              <a:t> to </a:t>
            </a:r>
            <a:r>
              <a:rPr lang="it-IT" sz="2400" dirty="0" err="1"/>
              <a:t>environmental</a:t>
            </a:r>
            <a:r>
              <a:rPr lang="it-IT" sz="2400" dirty="0"/>
              <a:t> shocks. </a:t>
            </a:r>
            <a:r>
              <a:rPr lang="it-IT" sz="2400" dirty="0" err="1"/>
              <a:t>Restoring</a:t>
            </a:r>
            <a:r>
              <a:rPr lang="it-IT" sz="2400" dirty="0"/>
              <a:t> </a:t>
            </a:r>
            <a:r>
              <a:rPr lang="it-IT" sz="2400" dirty="0" err="1"/>
              <a:t>degraded</a:t>
            </a:r>
            <a:r>
              <a:rPr lang="it-IT" sz="2400" dirty="0"/>
              <a:t> </a:t>
            </a:r>
            <a:r>
              <a:rPr lang="it-IT" sz="2400" dirty="0" err="1"/>
              <a:t>ecosystems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costly</a:t>
            </a:r>
            <a:r>
              <a:rPr lang="it-IT" sz="2400" dirty="0"/>
              <a:t> and, in some </a:t>
            </a:r>
            <a:r>
              <a:rPr lang="it-IT" sz="2400" dirty="0" err="1"/>
              <a:t>cases</a:t>
            </a:r>
            <a:r>
              <a:rPr lang="it-IT" sz="2400" dirty="0"/>
              <a:t>, </a:t>
            </a:r>
            <a:r>
              <a:rPr lang="it-IT" sz="2400" dirty="0" err="1"/>
              <a:t>changes</a:t>
            </a:r>
            <a:r>
              <a:rPr lang="it-IT" sz="2400" dirty="0"/>
              <a:t> can </a:t>
            </a:r>
            <a:r>
              <a:rPr lang="it-IT" sz="2400" dirty="0" err="1"/>
              <a:t>become</a:t>
            </a:r>
            <a:r>
              <a:rPr lang="it-IT" sz="2400" dirty="0"/>
              <a:t> </a:t>
            </a:r>
            <a:r>
              <a:rPr lang="it-IT" sz="2400" dirty="0" err="1"/>
              <a:t>irreversible</a:t>
            </a:r>
            <a:r>
              <a:rPr lang="it-IT" sz="2400" dirty="0"/>
              <a:t>.</a:t>
            </a:r>
          </a:p>
          <a:p>
            <a:pPr algn="just"/>
            <a:r>
              <a:rPr lang="it-IT" sz="2400" dirty="0"/>
              <a:t> • mainstreaming </a:t>
            </a:r>
            <a:r>
              <a:rPr lang="it-IT" sz="2400" dirty="0" err="1"/>
              <a:t>biodiversity</a:t>
            </a:r>
            <a:r>
              <a:rPr lang="it-IT" sz="2400" dirty="0"/>
              <a:t> </a:t>
            </a:r>
            <a:r>
              <a:rPr lang="it-IT" sz="2400" dirty="0" err="1"/>
              <a:t>protection</a:t>
            </a:r>
            <a:r>
              <a:rPr lang="it-IT" sz="2400" dirty="0"/>
              <a:t> </a:t>
            </a:r>
            <a:r>
              <a:rPr lang="it-IT" sz="2400" dirty="0" err="1"/>
              <a:t>into</a:t>
            </a:r>
            <a:r>
              <a:rPr lang="it-IT" sz="2400" dirty="0"/>
              <a:t> </a:t>
            </a:r>
            <a:r>
              <a:rPr lang="it-IT" sz="2400" dirty="0" err="1"/>
              <a:t>agriculture</a:t>
            </a:r>
            <a:r>
              <a:rPr lang="it-IT" sz="2400" dirty="0"/>
              <a:t> and </a:t>
            </a:r>
            <a:r>
              <a:rPr lang="it-IT" sz="2400" dirty="0" err="1"/>
              <a:t>fisheries</a:t>
            </a:r>
            <a:r>
              <a:rPr lang="it-IT" sz="2400" dirty="0"/>
              <a:t> </a:t>
            </a:r>
          </a:p>
          <a:p>
            <a:pPr algn="just"/>
            <a:r>
              <a:rPr lang="it-IT" sz="2400" dirty="0"/>
              <a:t>• </a:t>
            </a:r>
            <a:r>
              <a:rPr lang="it-IT" sz="2400" dirty="0" err="1"/>
              <a:t>achieving</a:t>
            </a:r>
            <a:r>
              <a:rPr lang="it-IT" sz="2400" dirty="0"/>
              <a:t> the targets set by the </a:t>
            </a:r>
            <a:r>
              <a:rPr lang="it-IT" sz="2400" dirty="0" err="1"/>
              <a:t>Biodiversity</a:t>
            </a:r>
            <a:r>
              <a:rPr lang="it-IT" sz="2400" dirty="0"/>
              <a:t> Strategy 2030 </a:t>
            </a:r>
          </a:p>
          <a:p>
            <a:pPr algn="just"/>
            <a:r>
              <a:rPr lang="it-IT" sz="2400" dirty="0"/>
              <a:t>• </a:t>
            </a:r>
            <a:r>
              <a:rPr lang="it-IT" sz="2400" dirty="0" err="1"/>
              <a:t>Minerals</a:t>
            </a:r>
            <a:r>
              <a:rPr lang="it-IT" sz="2400" dirty="0"/>
              <a:t> and metals </a:t>
            </a:r>
          </a:p>
          <a:p>
            <a:pPr algn="just"/>
            <a:r>
              <a:rPr lang="it-IT" sz="2400" dirty="0"/>
              <a:t>• </a:t>
            </a:r>
            <a:r>
              <a:rPr lang="it-IT" sz="2400" dirty="0" err="1"/>
              <a:t>sustainable</a:t>
            </a:r>
            <a:r>
              <a:rPr lang="it-IT" sz="2400" dirty="0"/>
              <a:t> management of </a:t>
            </a:r>
            <a:r>
              <a:rPr lang="it-IT" sz="2400" dirty="0" err="1"/>
              <a:t>materials</a:t>
            </a:r>
            <a:r>
              <a:rPr lang="it-IT" sz="2400" dirty="0"/>
              <a:t> </a:t>
            </a:r>
          </a:p>
          <a:p>
            <a:pPr algn="just"/>
            <a:r>
              <a:rPr lang="it-IT" sz="2400" dirty="0"/>
              <a:t>• a “</a:t>
            </a:r>
            <a:r>
              <a:rPr lang="it-IT" sz="2400" dirty="0" err="1"/>
              <a:t>circular</a:t>
            </a:r>
            <a:r>
              <a:rPr lang="it-IT" sz="2400" dirty="0"/>
              <a:t> economy” </a:t>
            </a:r>
            <a:r>
              <a:rPr lang="it-IT" sz="2400" dirty="0" err="1"/>
              <a:t>where</a:t>
            </a:r>
            <a:r>
              <a:rPr lang="it-IT" sz="2400" dirty="0"/>
              <a:t> </a:t>
            </a:r>
            <a:r>
              <a:rPr lang="it-IT" sz="2400" dirty="0" err="1"/>
              <a:t>waste</a:t>
            </a:r>
            <a:r>
              <a:rPr lang="it-IT" sz="2400" dirty="0"/>
              <a:t> </a:t>
            </a:r>
            <a:r>
              <a:rPr lang="it-IT" sz="2400" dirty="0" err="1"/>
              <a:t>becomes</a:t>
            </a:r>
            <a:r>
              <a:rPr lang="it-IT" sz="2400" dirty="0"/>
              <a:t> a </a:t>
            </a:r>
            <a:r>
              <a:rPr lang="it-IT" sz="2400" dirty="0" err="1"/>
              <a:t>resource</a:t>
            </a:r>
            <a:endParaRPr lang="it-IT" sz="2400" dirty="0"/>
          </a:p>
        </p:txBody>
      </p:sp>
      <p:pic>
        <p:nvPicPr>
          <p:cNvPr id="5" name="Immagine 4" descr="Immagine che contiene logo, Elementi grafici, Carattere, design&#10;&#10;Descrizione generata automaticamente">
            <a:extLst>
              <a:ext uri="{FF2B5EF4-FFF2-40B4-BE49-F238E27FC236}">
                <a16:creationId xmlns:a16="http://schemas.microsoft.com/office/drawing/2014/main" id="{39BA583E-74AA-503F-9FD4-E74BE635C9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290" y="38372"/>
            <a:ext cx="1385814" cy="1385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2749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18C0FE0-007A-FFCB-43E4-C73DD19F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FC35657-1FE5-B1A5-CF43-993849C05673}"/>
              </a:ext>
            </a:extLst>
          </p:cNvPr>
          <p:cNvSpPr txBox="1"/>
          <p:nvPr/>
        </p:nvSpPr>
        <p:spPr>
          <a:xfrm>
            <a:off x="1045028" y="631099"/>
            <a:ext cx="10289513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Situation analysis and Capacity Enhancement</a:t>
            </a:r>
          </a:p>
          <a:p>
            <a:pPr algn="ctr"/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TECGREMED needs </a:t>
            </a:r>
          </a:p>
          <a:p>
            <a:endParaRPr lang="en-GB" sz="2800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400" dirty="0"/>
              <a:t>The training activities help TECGREMED UNIVERSITIES to </a:t>
            </a:r>
            <a:r>
              <a:rPr lang="it-IT" sz="2400" dirty="0" err="1"/>
              <a:t>define</a:t>
            </a:r>
            <a:r>
              <a:rPr lang="it-IT" sz="2400" dirty="0"/>
              <a:t> </a:t>
            </a:r>
            <a:r>
              <a:rPr lang="it-IT" sz="2400" dirty="0" err="1"/>
              <a:t>development</a:t>
            </a:r>
            <a:r>
              <a:rPr lang="it-IT" sz="2400" dirty="0"/>
              <a:t> policy </a:t>
            </a:r>
            <a:r>
              <a:rPr lang="it-IT" sz="2400" dirty="0" err="1"/>
              <a:t>guidelines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</a:t>
            </a:r>
            <a:r>
              <a:rPr lang="it-IT" sz="2400" dirty="0" err="1"/>
              <a:t>outline</a:t>
            </a:r>
            <a:r>
              <a:rPr lang="it-IT" sz="2400" dirty="0"/>
              <a:t> a </a:t>
            </a:r>
            <a:r>
              <a:rPr lang="it-IT" sz="2400" dirty="0" err="1"/>
              <a:t>series</a:t>
            </a:r>
            <a:r>
              <a:rPr lang="it-IT" sz="2400" dirty="0"/>
              <a:t> of steps to </a:t>
            </a:r>
            <a:r>
              <a:rPr lang="it-IT" sz="2400" dirty="0" err="1"/>
              <a:t>consider</a:t>
            </a:r>
            <a:r>
              <a:rPr lang="it-IT" sz="2400" dirty="0"/>
              <a:t> in </a:t>
            </a:r>
            <a:r>
              <a:rPr lang="it-IT" sz="2400" dirty="0" err="1"/>
              <a:t>order</a:t>
            </a:r>
            <a:r>
              <a:rPr lang="it-IT" sz="2400" dirty="0"/>
              <a:t> to </a:t>
            </a:r>
            <a:r>
              <a:rPr lang="it-IT" sz="2400" dirty="0" err="1"/>
              <a:t>strengthen</a:t>
            </a:r>
            <a:r>
              <a:rPr lang="it-IT" sz="2400" dirty="0"/>
              <a:t> the </a:t>
            </a:r>
            <a:r>
              <a:rPr lang="it-IT" sz="2400" dirty="0" err="1"/>
              <a:t>capacities</a:t>
            </a:r>
            <a:r>
              <a:rPr lang="it-IT" sz="2400" dirty="0"/>
              <a:t> </a:t>
            </a:r>
            <a:r>
              <a:rPr lang="it-IT" sz="2400" dirty="0" err="1"/>
              <a:t>needed</a:t>
            </a:r>
            <a:r>
              <a:rPr lang="it-IT" sz="2400" dirty="0"/>
              <a:t> to green </a:t>
            </a:r>
            <a:r>
              <a:rPr lang="it-IT" sz="2400" dirty="0" err="1"/>
              <a:t>development</a:t>
            </a:r>
            <a:r>
              <a:rPr lang="it-IT" sz="2400" dirty="0"/>
              <a:t> planning in </a:t>
            </a:r>
            <a:r>
              <a:rPr lang="it-IT" sz="2400" dirty="0" err="1"/>
              <a:t>individual</a:t>
            </a:r>
            <a:r>
              <a:rPr lang="it-IT" sz="2400" dirty="0"/>
              <a:t> </a:t>
            </a:r>
            <a:r>
              <a:rPr lang="it-IT" sz="2400" dirty="0" err="1"/>
              <a:t>universities</a:t>
            </a:r>
            <a:r>
              <a:rPr lang="it-IT" sz="2400" dirty="0"/>
              <a:t>. </a:t>
            </a:r>
          </a:p>
          <a:p>
            <a:pPr algn="just"/>
            <a:endParaRPr lang="it-IT" sz="2400" dirty="0"/>
          </a:p>
          <a:p>
            <a:pPr algn="just"/>
            <a:r>
              <a:rPr lang="it-IT" sz="2400" dirty="0"/>
              <a:t>The </a:t>
            </a:r>
            <a:r>
              <a:rPr lang="it-IT" sz="2400" dirty="0" err="1"/>
              <a:t>main</a:t>
            </a:r>
            <a:r>
              <a:rPr lang="it-IT" sz="2400" dirty="0"/>
              <a:t> keyword </a:t>
            </a:r>
            <a:r>
              <a:rPr lang="it-IT" sz="2400" dirty="0" err="1"/>
              <a:t>we</a:t>
            </a:r>
            <a:r>
              <a:rPr lang="it-IT" sz="2400" dirty="0"/>
              <a:t> </a:t>
            </a:r>
            <a:r>
              <a:rPr lang="it-IT" sz="2400" dirty="0" err="1"/>
              <a:t>have</a:t>
            </a:r>
            <a:r>
              <a:rPr lang="it-IT" sz="2400" dirty="0"/>
              <a:t> </a:t>
            </a:r>
            <a:r>
              <a:rPr lang="it-IT" sz="2400" dirty="0" err="1"/>
              <a:t>defined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"GREEN", </a:t>
            </a:r>
            <a:r>
              <a:rPr lang="it-IT" sz="2400" dirty="0" err="1"/>
              <a:t>where</a:t>
            </a:r>
            <a:r>
              <a:rPr lang="it-IT" sz="2400" dirty="0"/>
              <a:t> </a:t>
            </a:r>
            <a:r>
              <a:rPr lang="it-IT" sz="2400" dirty="0" err="1"/>
              <a:t>university</a:t>
            </a:r>
            <a:r>
              <a:rPr lang="it-IT" sz="2400" dirty="0"/>
              <a:t> budget </a:t>
            </a:r>
            <a:r>
              <a:rPr lang="it-IT" sz="2400" dirty="0" err="1"/>
              <a:t>processes</a:t>
            </a:r>
            <a:r>
              <a:rPr lang="it-IT" sz="2400" dirty="0"/>
              <a:t> and key strategies for </a:t>
            </a:r>
            <a:r>
              <a:rPr lang="it-IT" sz="2400" dirty="0" err="1"/>
              <a:t>economic</a:t>
            </a:r>
            <a:r>
              <a:rPr lang="it-IT" sz="2400" dirty="0"/>
              <a:t> </a:t>
            </a:r>
            <a:r>
              <a:rPr lang="it-IT" sz="2400" dirty="0" err="1"/>
              <a:t>sectors</a:t>
            </a:r>
            <a:r>
              <a:rPr lang="it-IT" sz="2400" dirty="0"/>
              <a:t> are </a:t>
            </a:r>
            <a:r>
              <a:rPr lang="it-IT" sz="2400" dirty="0" err="1"/>
              <a:t>able</a:t>
            </a:r>
            <a:r>
              <a:rPr lang="it-IT" sz="2400" dirty="0"/>
              <a:t> to </a:t>
            </a:r>
            <a:r>
              <a:rPr lang="it-IT" sz="2400" dirty="0" err="1"/>
              <a:t>identify</a:t>
            </a:r>
            <a:r>
              <a:rPr lang="it-IT" sz="2400" dirty="0"/>
              <a:t> key </a:t>
            </a:r>
            <a:r>
              <a:rPr lang="it-IT" sz="2400" dirty="0" err="1"/>
              <a:t>actors</a:t>
            </a:r>
            <a:r>
              <a:rPr lang="it-IT" sz="2400" dirty="0"/>
              <a:t> to be </a:t>
            </a:r>
            <a:r>
              <a:rPr lang="it-IT" sz="2400" dirty="0" err="1"/>
              <a:t>involved</a:t>
            </a:r>
            <a:r>
              <a:rPr lang="it-IT" sz="2400" dirty="0"/>
              <a:t> in decision-making </a:t>
            </a:r>
            <a:r>
              <a:rPr lang="it-IT" sz="2400" dirty="0" err="1"/>
              <a:t>processes</a:t>
            </a:r>
            <a:r>
              <a:rPr lang="it-IT" sz="2400" dirty="0"/>
              <a:t>, </a:t>
            </a:r>
            <a:r>
              <a:rPr lang="it-IT" sz="2400" dirty="0" err="1"/>
              <a:t>while</a:t>
            </a:r>
            <a:r>
              <a:rPr lang="it-IT" sz="2400" dirty="0"/>
              <a:t> </a:t>
            </a:r>
            <a:r>
              <a:rPr lang="it-IT" sz="2400" dirty="0" err="1"/>
              <a:t>simultaneously</a:t>
            </a:r>
            <a:r>
              <a:rPr lang="it-IT" sz="2400" dirty="0"/>
              <a:t> </a:t>
            </a:r>
            <a:r>
              <a:rPr lang="it-IT" sz="2400" dirty="0" err="1"/>
              <a:t>outlining</a:t>
            </a:r>
            <a:r>
              <a:rPr lang="it-IT" sz="2400" dirty="0"/>
              <a:t> </a:t>
            </a:r>
            <a:r>
              <a:rPr lang="it-IT" sz="2400" dirty="0" err="1"/>
              <a:t>possible</a:t>
            </a:r>
            <a:r>
              <a:rPr lang="it-IT" sz="2400" dirty="0"/>
              <a:t> </a:t>
            </a:r>
            <a:r>
              <a:rPr lang="it-IT" sz="2400" dirty="0" err="1"/>
              <a:t>capacity</a:t>
            </a:r>
            <a:r>
              <a:rPr lang="it-IT" sz="2400" dirty="0"/>
              <a:t> </a:t>
            </a:r>
            <a:r>
              <a:rPr lang="it-IT" sz="2400" dirty="0" err="1"/>
              <a:t>needs</a:t>
            </a:r>
            <a:r>
              <a:rPr lang="it-IT" sz="2400" dirty="0"/>
              <a:t> and </a:t>
            </a:r>
            <a:r>
              <a:rPr lang="it-IT" sz="2400" dirty="0" err="1"/>
              <a:t>suggesting</a:t>
            </a:r>
            <a:r>
              <a:rPr lang="it-IT" sz="2400" dirty="0"/>
              <a:t> </a:t>
            </a:r>
            <a:r>
              <a:rPr lang="it-IT" sz="2400" dirty="0" err="1"/>
              <a:t>how</a:t>
            </a:r>
            <a:r>
              <a:rPr lang="it-IT" sz="2400" dirty="0"/>
              <a:t> to </a:t>
            </a:r>
            <a:r>
              <a:rPr lang="it-IT" sz="2400" dirty="0" err="1"/>
              <a:t>address</a:t>
            </a:r>
            <a:r>
              <a:rPr lang="it-IT" sz="2400" dirty="0"/>
              <a:t> </a:t>
            </a:r>
            <a:r>
              <a:rPr lang="it-IT" sz="2400" dirty="0" err="1"/>
              <a:t>them</a:t>
            </a:r>
            <a:r>
              <a:rPr lang="it-IT" sz="2400" dirty="0"/>
              <a:t>. </a:t>
            </a:r>
          </a:p>
          <a:p>
            <a:endParaRPr lang="it-IT" sz="2400" dirty="0"/>
          </a:p>
        </p:txBody>
      </p:sp>
      <p:pic>
        <p:nvPicPr>
          <p:cNvPr id="5" name="Immagine 4" descr="Immagine che contiene logo, Elementi grafici, Carattere, design&#10;&#10;Descrizione generata automaticamente">
            <a:extLst>
              <a:ext uri="{FF2B5EF4-FFF2-40B4-BE49-F238E27FC236}">
                <a16:creationId xmlns:a16="http://schemas.microsoft.com/office/drawing/2014/main" id="{A2CB7CED-716A-FCDC-5569-75F0271745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290" y="38372"/>
            <a:ext cx="1385814" cy="1385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49605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91E5E742-B740-973B-5ED7-9ECCFF866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FF12830-DCCC-994C-2120-8F26287E3B7E}"/>
              </a:ext>
            </a:extLst>
          </p:cNvPr>
          <p:cNvSpPr txBox="1"/>
          <p:nvPr/>
        </p:nvSpPr>
        <p:spPr>
          <a:xfrm>
            <a:off x="630533" y="383071"/>
            <a:ext cx="11126038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C00000"/>
                </a:solidFill>
              </a:rPr>
              <a:t>                                     Key </a:t>
            </a:r>
            <a:r>
              <a:rPr lang="it-IT" sz="2800" dirty="0" err="1">
                <a:solidFill>
                  <a:srgbClr val="C00000"/>
                </a:solidFill>
              </a:rPr>
              <a:t>areas</a:t>
            </a:r>
            <a:r>
              <a:rPr lang="it-IT" sz="2800" dirty="0">
                <a:solidFill>
                  <a:srgbClr val="C00000"/>
                </a:solidFill>
              </a:rPr>
              <a:t> </a:t>
            </a:r>
          </a:p>
          <a:p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The EU food system </a:t>
            </a:r>
            <a:r>
              <a:rPr lang="it-IT" sz="2400" dirty="0" err="1"/>
              <a:t>generates</a:t>
            </a:r>
            <a:r>
              <a:rPr lang="it-IT" sz="2400" dirty="0"/>
              <a:t> massive global impacts, accounting for 17% of </a:t>
            </a:r>
            <a:r>
              <a:rPr lang="it-IT" sz="2400" dirty="0" err="1"/>
              <a:t>greenhouse</a:t>
            </a:r>
            <a:r>
              <a:rPr lang="it-IT" sz="2400" dirty="0"/>
              <a:t> gas </a:t>
            </a:r>
            <a:r>
              <a:rPr lang="it-IT" sz="2400" dirty="0" err="1"/>
              <a:t>emissions</a:t>
            </a:r>
            <a:r>
              <a:rPr lang="it-IT" sz="2400" dirty="0"/>
              <a:t> and </a:t>
            </a:r>
            <a:r>
              <a:rPr lang="it-IT" sz="2400" dirty="0" err="1"/>
              <a:t>wasting</a:t>
            </a:r>
            <a:r>
              <a:rPr lang="it-IT" sz="2400" dirty="0"/>
              <a:t> 88 </a:t>
            </a:r>
            <a:r>
              <a:rPr lang="it-IT" sz="2400" dirty="0" err="1"/>
              <a:t>million</a:t>
            </a:r>
            <a:r>
              <a:rPr lang="it-IT" sz="2400" dirty="0"/>
              <a:t> </a:t>
            </a:r>
            <a:r>
              <a:rPr lang="it-IT" sz="2400" dirty="0" err="1"/>
              <a:t>tonnes</a:t>
            </a:r>
            <a:r>
              <a:rPr lang="it-IT" sz="2400" dirty="0"/>
              <a:t> of food </a:t>
            </a:r>
            <a:r>
              <a:rPr lang="it-IT" sz="2400" dirty="0" err="1"/>
              <a:t>annually</a:t>
            </a:r>
            <a:r>
              <a:rPr lang="it-IT" sz="2400" dirty="0"/>
              <a:t>. To </a:t>
            </a:r>
            <a:r>
              <a:rPr lang="it-IT" sz="2400" dirty="0" err="1"/>
              <a:t>address</a:t>
            </a:r>
            <a:r>
              <a:rPr lang="it-IT" sz="2400" dirty="0"/>
              <a:t> </a:t>
            </a:r>
            <a:r>
              <a:rPr lang="it-IT" sz="2400" dirty="0" err="1"/>
              <a:t>this</a:t>
            </a:r>
            <a:r>
              <a:rPr lang="it-IT" sz="2400" dirty="0"/>
              <a:t> </a:t>
            </a:r>
            <a:r>
              <a:rPr lang="it-IT" sz="2400" dirty="0" err="1"/>
              <a:t>crisis</a:t>
            </a:r>
            <a:r>
              <a:rPr lang="it-IT" sz="2400" dirty="0"/>
              <a:t>, the EU </a:t>
            </a:r>
            <a:r>
              <a:rPr lang="it-IT" sz="2400" dirty="0" err="1"/>
              <a:t>aims</a:t>
            </a:r>
            <a:r>
              <a:rPr lang="it-IT" sz="2400" dirty="0"/>
              <a:t> to </a:t>
            </a:r>
            <a:r>
              <a:rPr lang="it-IT" sz="2400" dirty="0" err="1"/>
              <a:t>minimize</a:t>
            </a:r>
            <a:r>
              <a:rPr lang="it-IT" sz="2400" dirty="0"/>
              <a:t> food supply chain </a:t>
            </a:r>
            <a:r>
              <a:rPr lang="it-IT" sz="2400" dirty="0" err="1"/>
              <a:t>waste</a:t>
            </a:r>
            <a:r>
              <a:rPr lang="it-IT" sz="2400" dirty="0"/>
              <a:t> and reduce the </a:t>
            </a:r>
            <a:r>
              <a:rPr lang="it-IT" sz="2400" dirty="0" err="1"/>
              <a:t>environmental</a:t>
            </a:r>
            <a:r>
              <a:rPr lang="it-IT" sz="2400" dirty="0"/>
              <a:t> footprint of </a:t>
            </a:r>
            <a:r>
              <a:rPr lang="it-IT" sz="2400" dirty="0" err="1"/>
              <a:t>animal</a:t>
            </a:r>
            <a:r>
              <a:rPr lang="it-IT" sz="2400" dirty="0"/>
              <a:t> </a:t>
            </a:r>
            <a:r>
              <a:rPr lang="it-IT" sz="2400" dirty="0" err="1"/>
              <a:t>protein</a:t>
            </a:r>
            <a:r>
              <a:rPr lang="it-IT" sz="2400" dirty="0"/>
              <a:t> production.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/>
              <a:t>This</a:t>
            </a:r>
            <a:r>
              <a:rPr lang="it-IT" sz="2400" dirty="0"/>
              <a:t> strategy </a:t>
            </a:r>
            <a:r>
              <a:rPr lang="it-IT" sz="2400" dirty="0" err="1"/>
              <a:t>relies</a:t>
            </a:r>
            <a:r>
              <a:rPr lang="it-IT" sz="2400" dirty="0"/>
              <a:t> on </a:t>
            </a:r>
            <a:r>
              <a:rPr lang="it-IT" sz="2400" dirty="0" err="1"/>
              <a:t>introducing</a:t>
            </a:r>
            <a:r>
              <a:rPr lang="it-IT" sz="2400" dirty="0"/>
              <a:t> </a:t>
            </a:r>
            <a:r>
              <a:rPr lang="it-IT" sz="2400" dirty="0" err="1"/>
              <a:t>sustainability-based</a:t>
            </a:r>
            <a:r>
              <a:rPr lang="it-IT" sz="2400" dirty="0"/>
              <a:t> </a:t>
            </a:r>
            <a:r>
              <a:rPr lang="it-IT" sz="2400" dirty="0" err="1"/>
              <a:t>methodologies</a:t>
            </a:r>
            <a:r>
              <a:rPr lang="it-IT" sz="2400" dirty="0"/>
              <a:t> for key commodities </a:t>
            </a:r>
            <a:r>
              <a:rPr lang="it-IT" sz="2400" dirty="0" err="1"/>
              <a:t>while</a:t>
            </a:r>
            <a:r>
              <a:rPr lang="it-IT" sz="2400" dirty="0"/>
              <a:t> </a:t>
            </a:r>
            <a:r>
              <a:rPr lang="it-IT" sz="2400" dirty="0" err="1"/>
              <a:t>securing</a:t>
            </a:r>
            <a:r>
              <a:rPr lang="it-IT" sz="2400" dirty="0"/>
              <a:t> the long-</a:t>
            </a:r>
            <a:r>
              <a:rPr lang="it-IT" sz="2400" dirty="0" err="1"/>
              <a:t>term</a:t>
            </a:r>
            <a:r>
              <a:rPr lang="it-IT" sz="2400" dirty="0"/>
              <a:t> management of </a:t>
            </a:r>
            <a:r>
              <a:rPr lang="it-IT" sz="2400" dirty="0" err="1"/>
              <a:t>phosphorus</a:t>
            </a:r>
            <a:r>
              <a:rPr lang="it-IT" sz="2400" dirty="0"/>
              <a:t>.</a:t>
            </a:r>
          </a:p>
          <a:p>
            <a:endParaRPr lang="it-IT" sz="2400" dirty="0">
              <a:solidFill>
                <a:srgbClr val="C00000"/>
              </a:solidFill>
            </a:endParaRPr>
          </a:p>
          <a:p>
            <a:r>
              <a:rPr lang="it-IT" sz="2400" dirty="0" err="1">
                <a:solidFill>
                  <a:srgbClr val="C00000"/>
                </a:solidFill>
              </a:rPr>
              <a:t>Example</a:t>
            </a:r>
            <a:r>
              <a:rPr lang="it-IT" sz="2400" dirty="0">
                <a:solidFill>
                  <a:srgbClr val="C00000"/>
                </a:solidFill>
              </a:rPr>
              <a:t>:</a:t>
            </a:r>
            <a:r>
              <a:rPr lang="it-IT" sz="2400" dirty="0"/>
              <a:t> 30% of food in the EU </a:t>
            </a:r>
            <a:r>
              <a:rPr lang="it-IT" sz="2400" dirty="0" err="1"/>
              <a:t>becomes</a:t>
            </a:r>
            <a:r>
              <a:rPr lang="it-IT" sz="2400" dirty="0"/>
              <a:t> </a:t>
            </a:r>
            <a:r>
              <a:rPr lang="it-IT" sz="2400" dirty="0" err="1"/>
              <a:t>waste</a:t>
            </a:r>
            <a:r>
              <a:rPr lang="it-IT" sz="2400" dirty="0"/>
              <a:t> Food Waste Bio-</a:t>
            </a:r>
            <a:r>
              <a:rPr lang="it-IT" sz="2400" dirty="0" err="1"/>
              <a:t>plastic</a:t>
            </a:r>
            <a:r>
              <a:rPr lang="it-IT" sz="2400" dirty="0"/>
              <a:t> Compost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Optimizing EU buildings </a:t>
            </a:r>
            <a:r>
              <a:rPr lang="it-IT" sz="2400" dirty="0" err="1"/>
              <a:t>addresses</a:t>
            </a:r>
            <a:r>
              <a:rPr lang="it-IT" sz="2400" dirty="0"/>
              <a:t> 42% of energy use, 35% of </a:t>
            </a:r>
            <a:r>
              <a:rPr lang="it-IT" sz="2400" dirty="0" err="1"/>
              <a:t>greenhouse</a:t>
            </a:r>
            <a:r>
              <a:rPr lang="it-IT" sz="2400" dirty="0"/>
              <a:t> </a:t>
            </a:r>
            <a:r>
              <a:rPr lang="it-IT" sz="2400" dirty="0" err="1"/>
              <a:t>emissions</a:t>
            </a:r>
            <a:r>
              <a:rPr lang="it-IT" sz="2400" dirty="0"/>
              <a:t>, 50% of </a:t>
            </a:r>
            <a:r>
              <a:rPr lang="it-IT" sz="2400" dirty="0" err="1"/>
              <a:t>materials</a:t>
            </a:r>
            <a:r>
              <a:rPr lang="it-IT" sz="2400" dirty="0"/>
              <a:t>, and </a:t>
            </a:r>
            <a:r>
              <a:rPr lang="it-IT" sz="2400" dirty="0" err="1"/>
              <a:t>saves</a:t>
            </a:r>
            <a:r>
              <a:rPr lang="it-IT" sz="2400" dirty="0"/>
              <a:t> 30% of water.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The strategy drives </a:t>
            </a:r>
            <a:r>
              <a:rPr lang="it-IT" sz="2400" dirty="0" err="1"/>
              <a:t>this</a:t>
            </a:r>
            <a:r>
              <a:rPr lang="it-IT" sz="2400" dirty="0"/>
              <a:t> by </a:t>
            </a:r>
            <a:r>
              <a:rPr lang="it-IT" sz="2400" dirty="0" err="1"/>
              <a:t>incentivizing</a:t>
            </a:r>
            <a:r>
              <a:rPr lang="it-IT" sz="2400" dirty="0"/>
              <a:t> </a:t>
            </a:r>
            <a:r>
              <a:rPr lang="it-IT" sz="2400" dirty="0" err="1"/>
              <a:t>resource-efficient</a:t>
            </a:r>
            <a:r>
              <a:rPr lang="it-IT" sz="2400" dirty="0"/>
              <a:t> </a:t>
            </a:r>
            <a:r>
              <a:rPr lang="it-IT" sz="2400" dirty="0" err="1"/>
              <a:t>construction</a:t>
            </a:r>
            <a:r>
              <a:rPr lang="it-IT" sz="2400" dirty="0"/>
              <a:t>, </a:t>
            </a:r>
            <a:r>
              <a:rPr lang="it-IT" sz="2400" dirty="0" err="1"/>
              <a:t>ensuring</a:t>
            </a:r>
            <a:r>
              <a:rPr lang="it-IT" sz="2400" dirty="0"/>
              <a:t> </a:t>
            </a:r>
            <a:r>
              <a:rPr lang="it-IT" sz="2400" dirty="0" err="1"/>
              <a:t>efficient</a:t>
            </a:r>
            <a:r>
              <a:rPr lang="it-IT" sz="2400" dirty="0"/>
              <a:t> </a:t>
            </a:r>
            <a:r>
              <a:rPr lang="it-IT" sz="2400" dirty="0" err="1"/>
              <a:t>mobility</a:t>
            </a:r>
            <a:r>
              <a:rPr lang="it-IT" sz="2400" dirty="0"/>
              <a:t>, and </a:t>
            </a:r>
            <a:r>
              <a:rPr lang="it-IT" sz="2400" dirty="0" err="1"/>
              <a:t>internalizing</a:t>
            </a:r>
            <a:r>
              <a:rPr lang="it-IT" sz="2400" dirty="0"/>
              <a:t> </a:t>
            </a:r>
            <a:r>
              <a:rPr lang="it-IT" sz="2400" dirty="0" err="1"/>
              <a:t>transport</a:t>
            </a:r>
            <a:r>
              <a:rPr lang="it-IT" sz="2400" dirty="0"/>
              <a:t> costs.</a:t>
            </a:r>
          </a:p>
          <a:p>
            <a:endParaRPr lang="it-IT" sz="2400" dirty="0"/>
          </a:p>
        </p:txBody>
      </p:sp>
      <p:pic>
        <p:nvPicPr>
          <p:cNvPr id="5" name="Immagine 4" descr="Immagine che contiene logo, Elementi grafici, Carattere, design&#10;&#10;Descrizione generata automaticamente">
            <a:extLst>
              <a:ext uri="{FF2B5EF4-FFF2-40B4-BE49-F238E27FC236}">
                <a16:creationId xmlns:a16="http://schemas.microsoft.com/office/drawing/2014/main" id="{3F047BAA-66B2-D4A9-94B4-DF2D48C044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290" y="38372"/>
            <a:ext cx="1385814" cy="1385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7183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37755E3-4489-70F2-69C4-B26C94526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258F7EA-C87C-EC03-CEDD-4DFA10285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98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313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7" name="Rectangle 4106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B1307E9-0940-B104-FA13-6F306DD87F9B}"/>
              </a:ext>
            </a:extLst>
          </p:cNvPr>
          <p:cNvSpPr txBox="1"/>
          <p:nvPr/>
        </p:nvSpPr>
        <p:spPr>
          <a:xfrm>
            <a:off x="838201" y="1825625"/>
            <a:ext cx="5092194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b="1" dirty="0"/>
              <a:t>                                              </a:t>
            </a:r>
            <a:r>
              <a:rPr lang="en-US" sz="2800" b="1" dirty="0">
                <a:solidFill>
                  <a:srgbClr val="C00000"/>
                </a:solidFill>
              </a:rPr>
              <a:t>Conclusion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Guideline Purpose</a:t>
            </a:r>
            <a:r>
              <a:rPr lang="en-US" sz="2400" dirty="0"/>
              <a:t>: These policy guidelines aim to assist partner universities in developing holistic educational processes that integrate ecological and sustainable dimensions.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Strategic Collaboration</a:t>
            </a:r>
            <a:r>
              <a:rPr lang="en-US" sz="2400" dirty="0"/>
              <a:t>: The initiative strengthens development cooperation by aligning environmental goals with an in-depth analysis of current labor market needs.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/>
              <a:t>Core Synergy</a:t>
            </a:r>
            <a:r>
              <a:rPr lang="en-US" sz="2400" dirty="0"/>
              <a:t>: This process bridges the gap between the </a:t>
            </a:r>
            <a:r>
              <a:rPr lang="en-US" sz="2400" b="1" dirty="0" err="1"/>
              <a:t>Labour</a:t>
            </a:r>
            <a:r>
              <a:rPr lang="en-US" sz="2400" b="1" dirty="0"/>
              <a:t> Market</a:t>
            </a:r>
            <a:r>
              <a:rPr lang="en-US" sz="2400" dirty="0"/>
              <a:t> and the </a:t>
            </a:r>
            <a:r>
              <a:rPr lang="en-US" sz="2400" b="1" dirty="0"/>
              <a:t>University World</a:t>
            </a:r>
            <a:r>
              <a:rPr lang="en-US" sz="2400" dirty="0"/>
              <a:t>, fostering a concrete, future-oriented educational ecosystem.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br>
              <a:rPr lang="en-US" sz="1700" dirty="0"/>
            </a:br>
            <a:endParaRPr lang="en-US" sz="1700" dirty="0"/>
          </a:p>
        </p:txBody>
      </p:sp>
      <p:sp>
        <p:nvSpPr>
          <p:cNvPr id="4109" name="Oval 4108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2" name="Picture 6" descr="Why Europe's “Green Deal” needs a successful digital transition | Deutsche Telekom">
            <a:extLst>
              <a:ext uri="{FF2B5EF4-FFF2-40B4-BE49-F238E27FC236}">
                <a16:creationId xmlns:a16="http://schemas.microsoft.com/office/drawing/2014/main" id="{6E2384AC-4620-3E64-2603-F97C24C14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6" r="-2" b="-2"/>
          <a:stretch>
            <a:fillRect/>
          </a:stretch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1" name="Arc 4110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magine 4" descr="Immagine che contiene logo, Elementi grafici, Carattere, design&#10;&#10;Descrizione generata automaticamente">
            <a:extLst>
              <a:ext uri="{FF2B5EF4-FFF2-40B4-BE49-F238E27FC236}">
                <a16:creationId xmlns:a16="http://schemas.microsoft.com/office/drawing/2014/main" id="{3CD11987-6858-D95F-5234-C84EEEBC04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2" r="-3" b="-3"/>
          <a:stretch>
            <a:fillRect/>
          </a:stretch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CC42AB70-E36E-0AB0-A6E2-F2892C09C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AutoShape 2" descr="Breaking through the Latest Regulatory Plans of the Climate-Friendly Energy  Union and Reaching the New Ambitious Plans of the European Green Deal –  EuropeNow">
            <a:extLst>
              <a:ext uri="{FF2B5EF4-FFF2-40B4-BE49-F238E27FC236}">
                <a16:creationId xmlns:a16="http://schemas.microsoft.com/office/drawing/2014/main" id="{F7CE8DC6-2BE7-530A-E926-F53A985143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4" descr="Breaking through the Latest Regulatory Plans of the Climate-Friendly Energy  Union and Reaching the New Ambitious Plans of the European Green Deal –  EuropeNow">
            <a:extLst>
              <a:ext uri="{FF2B5EF4-FFF2-40B4-BE49-F238E27FC236}">
                <a16:creationId xmlns:a16="http://schemas.microsoft.com/office/drawing/2014/main" id="{751E8A43-8119-1541-F442-690B9044B7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71593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40199F9-A3A6-EA6F-E628-DDBCE2371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5ED0560-C65A-EF93-6B18-000D2334DB2C}"/>
              </a:ext>
            </a:extLst>
          </p:cNvPr>
          <p:cNvSpPr txBox="1"/>
          <p:nvPr/>
        </p:nvSpPr>
        <p:spPr>
          <a:xfrm>
            <a:off x="5697415" y="10450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51EC301-3C5A-5A98-0C69-C2B68130FAA4}"/>
              </a:ext>
            </a:extLst>
          </p:cNvPr>
          <p:cNvSpPr txBox="1"/>
          <p:nvPr/>
        </p:nvSpPr>
        <p:spPr>
          <a:xfrm>
            <a:off x="1041934" y="1656530"/>
            <a:ext cx="949569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i="1" u="sng" dirty="0"/>
              <a:t>A </a:t>
            </a:r>
            <a:r>
              <a:rPr lang="it-IT" i="1" u="sng" dirty="0" err="1"/>
              <a:t>resource</a:t>
            </a:r>
            <a:r>
              <a:rPr lang="it-IT" i="1" u="sng" dirty="0"/>
              <a:t> </a:t>
            </a:r>
            <a:r>
              <a:rPr lang="it-IT" i="1" u="sng" dirty="0" err="1"/>
              <a:t>efficient</a:t>
            </a:r>
            <a:r>
              <a:rPr lang="it-IT" i="1" u="sng" dirty="0"/>
              <a:t> Europe </a:t>
            </a:r>
          </a:p>
          <a:p>
            <a:endParaRPr lang="it-IT" dirty="0"/>
          </a:p>
          <a:p>
            <a:r>
              <a:rPr lang="it-IT" dirty="0"/>
              <a:t>https://</a:t>
            </a:r>
            <a:r>
              <a:rPr lang="it-IT" dirty="0" err="1"/>
              <a:t>environment.ec.europa.eu</a:t>
            </a:r>
            <a:r>
              <a:rPr lang="it-IT" dirty="0"/>
              <a:t>/</a:t>
            </a:r>
            <a:r>
              <a:rPr lang="it-IT" dirty="0" err="1"/>
              <a:t>index_en</a:t>
            </a:r>
            <a:endParaRPr lang="it-IT" dirty="0"/>
          </a:p>
          <a:p>
            <a:endParaRPr lang="it-IT" dirty="0"/>
          </a:p>
          <a:p>
            <a:r>
              <a:rPr lang="it-IT" i="1" u="sng" dirty="0" err="1"/>
              <a:t>European</a:t>
            </a:r>
            <a:r>
              <a:rPr lang="it-IT" i="1" u="sng" dirty="0"/>
              <a:t> Commission-DG Ambiente:</a:t>
            </a:r>
          </a:p>
          <a:p>
            <a:endParaRPr lang="it-IT" dirty="0"/>
          </a:p>
          <a:p>
            <a:r>
              <a:rPr lang="it-IT" dirty="0"/>
              <a:t>https://</a:t>
            </a:r>
            <a:r>
              <a:rPr lang="it-IT" dirty="0" err="1"/>
              <a:t>climate-adapt.eea.europa.eu</a:t>
            </a:r>
            <a:r>
              <a:rPr lang="it-IT" dirty="0"/>
              <a:t>/</a:t>
            </a:r>
            <a:r>
              <a:rPr lang="it-IT" dirty="0" err="1"/>
              <a:t>it</a:t>
            </a:r>
            <a:r>
              <a:rPr lang="it-IT" dirty="0"/>
              <a:t>/metadata/</a:t>
            </a:r>
            <a:r>
              <a:rPr lang="it-IT" dirty="0" err="1"/>
              <a:t>organisations</a:t>
            </a:r>
            <a:r>
              <a:rPr lang="it-IT" dirty="0"/>
              <a:t>/</a:t>
            </a:r>
            <a:r>
              <a:rPr lang="it-IT" dirty="0" err="1"/>
              <a:t>european</a:t>
            </a:r>
            <a:r>
              <a:rPr lang="it-IT" dirty="0"/>
              <a:t>-</a:t>
            </a:r>
            <a:r>
              <a:rPr lang="it-IT" dirty="0" err="1"/>
              <a:t>commission</a:t>
            </a:r>
            <a:r>
              <a:rPr lang="it-IT" dirty="0"/>
              <a:t>-</a:t>
            </a:r>
            <a:r>
              <a:rPr lang="it-IT" dirty="0" err="1"/>
              <a:t>directorate</a:t>
            </a:r>
            <a:r>
              <a:rPr lang="it-IT" dirty="0"/>
              <a:t>-general-for-the-</a:t>
            </a:r>
            <a:r>
              <a:rPr lang="it-IT" dirty="0" err="1"/>
              <a:t>environment</a:t>
            </a:r>
            <a:endParaRPr lang="it-IT" dirty="0"/>
          </a:p>
          <a:p>
            <a:endParaRPr lang="it-IT" i="1" u="sng" dirty="0"/>
          </a:p>
          <a:p>
            <a:r>
              <a:rPr lang="it-IT" i="1" u="sng" dirty="0" err="1"/>
              <a:t>Environmental</a:t>
            </a:r>
            <a:r>
              <a:rPr lang="it-IT" i="1" u="sng" dirty="0"/>
              <a:t> </a:t>
            </a:r>
            <a:r>
              <a:rPr lang="it-IT" i="1" u="sng" dirty="0" err="1"/>
              <a:t>legislation</a:t>
            </a:r>
            <a:r>
              <a:rPr lang="it-IT" i="1" u="sng" dirty="0"/>
              <a:t> of UE</a:t>
            </a:r>
          </a:p>
          <a:p>
            <a:endParaRPr lang="it-IT" dirty="0"/>
          </a:p>
          <a:p>
            <a:r>
              <a:rPr lang="it-IT" dirty="0"/>
              <a:t>https://</a:t>
            </a:r>
            <a:r>
              <a:rPr lang="it-IT" dirty="0" err="1"/>
              <a:t>eur-lex.europa.eu</a:t>
            </a:r>
            <a:r>
              <a:rPr lang="it-IT" dirty="0"/>
              <a:t>/</a:t>
            </a:r>
            <a:r>
              <a:rPr lang="it-IT" dirty="0" err="1"/>
              <a:t>legal-content</a:t>
            </a:r>
            <a:r>
              <a:rPr lang="it-IT" dirty="0"/>
              <a:t>/EN/TXT/?uri=LEGISSUM%3Aenvironment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6232282-49A0-7AC5-1EB4-45B2E11D277B}"/>
              </a:ext>
            </a:extLst>
          </p:cNvPr>
          <p:cNvSpPr txBox="1"/>
          <p:nvPr/>
        </p:nvSpPr>
        <p:spPr>
          <a:xfrm>
            <a:off x="3481754" y="675697"/>
            <a:ext cx="60993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C00000"/>
                </a:solidFill>
              </a:rPr>
              <a:t>More information </a:t>
            </a:r>
          </a:p>
        </p:txBody>
      </p:sp>
      <p:pic>
        <p:nvPicPr>
          <p:cNvPr id="4" name="Immagine 3" descr="Immagine che contiene logo, Elementi grafici, Carattere, design&#10;&#10;Descrizione generata automaticamente">
            <a:extLst>
              <a:ext uri="{FF2B5EF4-FFF2-40B4-BE49-F238E27FC236}">
                <a16:creationId xmlns:a16="http://schemas.microsoft.com/office/drawing/2014/main" id="{A67F9A60-F276-14C7-6A0E-711D9F40E2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290" y="38372"/>
            <a:ext cx="1385814" cy="1385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9325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7B9C476B-986F-2F87-B6A1-CAF5B7EF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Peak CO2 &amp; Heat-trapping Emissions | Climate Central">
            <a:extLst>
              <a:ext uri="{FF2B5EF4-FFF2-40B4-BE49-F238E27FC236}">
                <a16:creationId xmlns:a16="http://schemas.microsoft.com/office/drawing/2014/main" id="{561747B8-D881-43E4-7986-C85471C88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616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2" name="Rectangle 309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94" name="Group 309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095" name="Rectangle 309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6" name="Rectangle 309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98" name="Rectangle 309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C6204E4-E9D2-9B7A-B442-12EBED40BCF8}"/>
              </a:ext>
            </a:extLst>
          </p:cNvPr>
          <p:cNvSpPr txBox="1"/>
          <p:nvPr/>
        </p:nvSpPr>
        <p:spPr>
          <a:xfrm>
            <a:off x="379341" y="513853"/>
            <a:ext cx="5306468" cy="57962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  <a:spcAft>
                <a:spcPts val="900"/>
              </a:spcAft>
            </a:pPr>
            <a:r>
              <a:rPr lang="en-US" sz="2000" b="1" u="none" strike="noStrike" dirty="0">
                <a:solidFill>
                  <a:srgbClr val="C00000"/>
                </a:solidFill>
                <a:effectLst/>
              </a:rPr>
              <a:t>Example, the Shipping Paradox: Cargo vs. </a:t>
            </a:r>
            <a:r>
              <a:rPr lang="en-US" sz="2000" b="1" u="none" strike="noStrike">
                <a:solidFill>
                  <a:srgbClr val="C00000"/>
                </a:solidFill>
                <a:effectLst/>
              </a:rPr>
              <a:t>Cars</a:t>
            </a:r>
          </a:p>
          <a:p>
            <a:pPr>
              <a:lnSpc>
                <a:spcPct val="90000"/>
              </a:lnSpc>
              <a:spcBef>
                <a:spcPts val="1800"/>
              </a:spcBef>
              <a:spcAft>
                <a:spcPts val="900"/>
              </a:spcAft>
            </a:pPr>
            <a:endParaRPr lang="en-US" sz="2000" b="1" u="none" strike="noStrike" dirty="0">
              <a:solidFill>
                <a:srgbClr val="C00000"/>
              </a:solidFill>
              <a:effectLst/>
            </a:endParaRPr>
          </a:p>
          <a:p>
            <a:pPr indent="-22860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000" b="1" u="none" strike="noStrike" dirty="0">
                <a:effectLst/>
              </a:rPr>
              <a:t>Carbon Efficiency vs. Local Air Pollution</a:t>
            </a:r>
            <a:r>
              <a:rPr lang="en-US" sz="2000" b="0" u="none" strike="noStrike" dirty="0">
                <a:effectLst/>
              </a:rPr>
              <a:t>: Maritime transport emits up to </a:t>
            </a:r>
            <a:r>
              <a:rPr lang="en-US" sz="2000" b="1" u="none" strike="noStrike" dirty="0">
                <a:effectLst/>
              </a:rPr>
              <a:t>10x less CO2</a:t>
            </a:r>
            <a:r>
              <a:rPr lang="en-US" sz="2000" b="0" u="none" strike="noStrike" dirty="0">
                <a:effectLst/>
              </a:rPr>
              <a:t> per ton of cargo than road transport, yet it relies on heavy fuels that cause severe air pollution.</a:t>
            </a:r>
          </a:p>
          <a:p>
            <a:pPr indent="-22860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000" b="1" u="none" strike="noStrike" dirty="0">
                <a:effectLst/>
              </a:rPr>
              <a:t>The Cruise Ship Impact</a:t>
            </a:r>
            <a:r>
              <a:rPr lang="en-US" sz="2000" b="0" u="none" strike="noStrike" dirty="0">
                <a:effectLst/>
              </a:rPr>
              <a:t>: Just </a:t>
            </a:r>
            <a:r>
              <a:rPr lang="en-US" sz="2000" b="1" u="none" strike="noStrike" dirty="0">
                <a:effectLst/>
              </a:rPr>
              <a:t>1 large cruise ship</a:t>
            </a:r>
            <a:r>
              <a:rPr lang="en-US" sz="2000" b="0" u="none" strike="noStrike" dirty="0">
                <a:effectLst/>
              </a:rPr>
              <a:t> emits as many fine particles in a single day as </a:t>
            </a:r>
            <a:r>
              <a:rPr lang="en-US" sz="2000" b="1" u="none" strike="noStrike" dirty="0">
                <a:effectLst/>
              </a:rPr>
              <a:t>1 million cars</a:t>
            </a:r>
            <a:r>
              <a:rPr lang="en-US" sz="2000" b="0" u="none" strike="noStrike" dirty="0">
                <a:effectLst/>
              </a:rPr>
              <a:t>, while the European cruise fleet generates </a:t>
            </a:r>
            <a:r>
              <a:rPr lang="en-US" sz="2000" b="1" u="none" strike="noStrike" dirty="0">
                <a:effectLst/>
              </a:rPr>
              <a:t>4x more sulfur oxides</a:t>
            </a:r>
            <a:r>
              <a:rPr lang="en-US" sz="2000" b="0" u="none" strike="noStrike" dirty="0">
                <a:effectLst/>
              </a:rPr>
              <a:t> than all </a:t>
            </a:r>
            <a:r>
              <a:rPr lang="en-US" sz="2000" b="1" u="none" strike="noStrike" dirty="0">
                <a:effectLst/>
              </a:rPr>
              <a:t>253 million cars</a:t>
            </a:r>
            <a:r>
              <a:rPr lang="en-US" sz="2000" b="0" u="none" strike="noStrike" dirty="0">
                <a:effectLst/>
              </a:rPr>
              <a:t> in the EU combined.</a:t>
            </a:r>
          </a:p>
          <a:p>
            <a:pPr>
              <a:lnSpc>
                <a:spcPct val="90000"/>
              </a:lnSpc>
            </a:pPr>
            <a:br>
              <a:rPr lang="en-US" sz="2000" dirty="0"/>
            </a:br>
            <a:endParaRPr lang="en-US" sz="2000" dirty="0"/>
          </a:p>
        </p:txBody>
      </p:sp>
      <p:sp>
        <p:nvSpPr>
          <p:cNvPr id="3100" name="Rectangle 309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2" name="Rectangle 310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RoRo Shipment vs. Container Car Shipping: What's the Difference?">
            <a:extLst>
              <a:ext uri="{FF2B5EF4-FFF2-40B4-BE49-F238E27FC236}">
                <a16:creationId xmlns:a16="http://schemas.microsoft.com/office/drawing/2014/main" id="{5AB3A1F1-E24A-F8C7-DFE8-0456B9AF0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r="27944" b="1"/>
          <a:stretch>
            <a:fillRect/>
          </a:stretch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BFCD8EE-B0BA-87D0-D009-AB2AD8E1F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825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400B86F-D064-946F-F765-E3448BBF84A4}"/>
              </a:ext>
            </a:extLst>
          </p:cNvPr>
          <p:cNvSpPr txBox="1"/>
          <p:nvPr/>
        </p:nvSpPr>
        <p:spPr>
          <a:xfrm>
            <a:off x="144489" y="1300791"/>
            <a:ext cx="5463831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u="none" strike="noStrike" dirty="0">
                <a:solidFill>
                  <a:schemeClr val="accent6">
                    <a:lumMod val="75000"/>
                  </a:schemeClr>
                </a:solidFill>
                <a:effectLst/>
              </a:rPr>
              <a:t>The Current Reality and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u="none" strike="noStrike" dirty="0">
                <a:solidFill>
                  <a:schemeClr val="accent6">
                    <a:lumMod val="75000"/>
                  </a:schemeClr>
                </a:solidFill>
                <a:effectLst/>
              </a:rPr>
              <a:t>the European Response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br>
              <a:rPr lang="en-US" sz="2800" dirty="0"/>
            </a:br>
            <a:r>
              <a:rPr lang="en-US" sz="2400" dirty="0"/>
              <a:t>Despite the gravity of this situation, global action has long been insufficient, presenting a deeply concerning reality. However, recognizing the lack of meaningful global progress, the European Union has taken a leading role in addressing this crisis. The EU has actively initiated comprehensive environmental policies and regulations to combat pollution and accelerate the transition toward sustainability.</a:t>
            </a:r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Green Deal or No Deal? The EU's Climate Crossroads - Aalborg Universitet">
            <a:extLst>
              <a:ext uri="{FF2B5EF4-FFF2-40B4-BE49-F238E27FC236}">
                <a16:creationId xmlns:a16="http://schemas.microsoft.com/office/drawing/2014/main" id="{3707B8B6-58BA-F203-DF64-F4184FCEA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6791" y="1525446"/>
            <a:ext cx="6017030" cy="400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AAFD670-4939-15C1-A822-70D2328B6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24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1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769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9BC1CA-3BE4-6A31-6D70-DB6B31A28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663" y="911311"/>
            <a:ext cx="10515600" cy="487362"/>
          </a:xfrm>
        </p:spPr>
        <p:txBody>
          <a:bodyPr>
            <a:noAutofit/>
          </a:bodyPr>
          <a:lstStyle/>
          <a:p>
            <a:pPr algn="ctr"/>
            <a:br>
              <a:rPr lang="it-IT" sz="2800" b="1" dirty="0"/>
            </a:br>
            <a:r>
              <a:rPr lang="it-IT" sz="2800" b="1" dirty="0"/>
              <a:t>            </a:t>
            </a:r>
            <a:r>
              <a:rPr lang="it-IT" sz="2800" b="1" dirty="0" err="1">
                <a:solidFill>
                  <a:srgbClr val="C00000"/>
                </a:solidFill>
              </a:rPr>
              <a:t>Protection</a:t>
            </a:r>
            <a:r>
              <a:rPr lang="it-IT" sz="2800" b="1" dirty="0">
                <a:solidFill>
                  <a:srgbClr val="C00000"/>
                </a:solidFill>
              </a:rPr>
              <a:t> of the </a:t>
            </a:r>
            <a:r>
              <a:rPr lang="it-IT" sz="2800" b="1" dirty="0" err="1">
                <a:solidFill>
                  <a:srgbClr val="C00000"/>
                </a:solidFill>
              </a:rPr>
              <a:t>environment</a:t>
            </a:r>
            <a:r>
              <a:rPr lang="it-IT" sz="2800" b="1" dirty="0">
                <a:solidFill>
                  <a:srgbClr val="C00000"/>
                </a:solidFill>
              </a:rPr>
              <a:t>, an </a:t>
            </a:r>
            <a:r>
              <a:rPr lang="it-IT" sz="2800" b="1" dirty="0" err="1">
                <a:solidFill>
                  <a:srgbClr val="C00000"/>
                </a:solidFill>
              </a:rPr>
              <a:t>European</a:t>
            </a:r>
            <a:r>
              <a:rPr lang="it-IT" sz="2800" b="1" dirty="0">
                <a:solidFill>
                  <a:srgbClr val="C00000"/>
                </a:solidFill>
              </a:rPr>
              <a:t> policy </a:t>
            </a:r>
            <a:br>
              <a:rPr lang="it-IT" sz="2800" dirty="0"/>
            </a:br>
            <a:endParaRPr lang="it-IT" sz="28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15DB5A-7FAD-ED5B-F453-C6A7DFDA4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926" y="1267281"/>
            <a:ext cx="10515600" cy="485944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it-IT" dirty="0"/>
          </a:p>
          <a:p>
            <a:pPr algn="just"/>
            <a:r>
              <a:rPr lang="it-IT" b="1" dirty="0"/>
              <a:t>🇪🇺 </a:t>
            </a:r>
            <a:r>
              <a:rPr lang="it-IT" b="1" dirty="0" err="1">
                <a:solidFill>
                  <a:srgbClr val="C00000"/>
                </a:solidFill>
              </a:rPr>
              <a:t>European</a:t>
            </a:r>
            <a:r>
              <a:rPr lang="it-IT" b="1" dirty="0">
                <a:solidFill>
                  <a:srgbClr val="C00000"/>
                </a:solidFill>
              </a:rPr>
              <a:t> Union </a:t>
            </a:r>
            <a:r>
              <a:rPr lang="it-IT" b="1" dirty="0" err="1">
                <a:solidFill>
                  <a:srgbClr val="C00000"/>
                </a:solidFill>
              </a:rPr>
              <a:t>Environmental</a:t>
            </a:r>
            <a:r>
              <a:rPr lang="it-IT" b="1" dirty="0">
                <a:solidFill>
                  <a:srgbClr val="C00000"/>
                </a:solidFill>
              </a:rPr>
              <a:t> Policy: </a:t>
            </a:r>
            <a:r>
              <a:rPr lang="it-IT" b="1" dirty="0" err="1">
                <a:solidFill>
                  <a:srgbClr val="C00000"/>
                </a:solidFill>
              </a:rPr>
              <a:t>Objectives</a:t>
            </a:r>
            <a:r>
              <a:rPr lang="it-IT" b="1" dirty="0">
                <a:solidFill>
                  <a:srgbClr val="C00000"/>
                </a:solidFill>
              </a:rPr>
              <a:t> &amp; </a:t>
            </a:r>
            <a:r>
              <a:rPr lang="it-IT" b="1" dirty="0" err="1">
                <a:solidFill>
                  <a:srgbClr val="C00000"/>
                </a:solidFill>
              </a:rPr>
              <a:t>Principles</a:t>
            </a:r>
            <a:endParaRPr lang="it-IT" b="1" dirty="0">
              <a:solidFill>
                <a:srgbClr val="C00000"/>
              </a:solidFill>
            </a:endParaRPr>
          </a:p>
          <a:p>
            <a:pPr algn="just"/>
            <a:r>
              <a:rPr lang="it-IT" b="1" dirty="0">
                <a:solidFill>
                  <a:srgbClr val="C00000"/>
                </a:solidFill>
              </a:rPr>
              <a:t>🎯 Core </a:t>
            </a:r>
            <a:r>
              <a:rPr lang="it-IT" b="1" dirty="0" err="1">
                <a:solidFill>
                  <a:srgbClr val="C00000"/>
                </a:solidFill>
              </a:rPr>
              <a:t>Objectives</a:t>
            </a:r>
            <a:endParaRPr lang="it-IT" b="1" dirty="0">
              <a:solidFill>
                <a:srgbClr val="C00000"/>
              </a:solidFill>
            </a:endParaRPr>
          </a:p>
          <a:p>
            <a:pPr algn="just"/>
            <a:r>
              <a:rPr lang="it-IT" dirty="0"/>
              <a:t>The </a:t>
            </a:r>
            <a:r>
              <a:rPr lang="it-IT" dirty="0" err="1"/>
              <a:t>environmental</a:t>
            </a:r>
            <a:r>
              <a:rPr lang="it-IT" dirty="0"/>
              <a:t> policy of the </a:t>
            </a:r>
            <a:r>
              <a:rPr lang="it-IT" dirty="0" err="1"/>
              <a:t>European</a:t>
            </a:r>
            <a:r>
              <a:rPr lang="it-IT" dirty="0"/>
              <a:t> Union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dedicated</a:t>
            </a:r>
            <a:r>
              <a:rPr lang="it-IT" dirty="0"/>
              <a:t> to </a:t>
            </a:r>
            <a:r>
              <a:rPr lang="it-IT" dirty="0" err="1"/>
              <a:t>achieving</a:t>
            </a:r>
            <a:r>
              <a:rPr lang="it-IT" dirty="0"/>
              <a:t> the following key </a:t>
            </a:r>
            <a:r>
              <a:rPr lang="it-IT" dirty="0" err="1"/>
              <a:t>objectives</a:t>
            </a:r>
            <a:r>
              <a:rPr lang="it-IT" dirty="0"/>
              <a:t>:</a:t>
            </a:r>
          </a:p>
          <a:p>
            <a:pPr algn="just"/>
            <a:r>
              <a:rPr lang="it-IT" b="1" dirty="0" err="1"/>
              <a:t>Environmental</a:t>
            </a:r>
            <a:r>
              <a:rPr lang="it-IT" b="1" dirty="0"/>
              <a:t> </a:t>
            </a:r>
            <a:r>
              <a:rPr lang="it-IT" b="1" dirty="0" err="1"/>
              <a:t>Protection</a:t>
            </a:r>
            <a:r>
              <a:rPr lang="it-IT" dirty="0"/>
              <a:t>: </a:t>
            </a:r>
            <a:r>
              <a:rPr lang="it-IT" dirty="0" err="1"/>
              <a:t>Safeguarding</a:t>
            </a:r>
            <a:r>
              <a:rPr lang="it-IT" dirty="0"/>
              <a:t>, </a:t>
            </a:r>
            <a:r>
              <a:rPr lang="it-IT" dirty="0" err="1"/>
              <a:t>protecting</a:t>
            </a:r>
            <a:r>
              <a:rPr lang="it-IT" dirty="0"/>
              <a:t>, and </a:t>
            </a:r>
            <a:r>
              <a:rPr lang="it-IT" dirty="0" err="1"/>
              <a:t>continuously</a:t>
            </a:r>
            <a:r>
              <a:rPr lang="it-IT" dirty="0"/>
              <a:t> </a:t>
            </a:r>
            <a:r>
              <a:rPr lang="it-IT" dirty="0" err="1"/>
              <a:t>improving</a:t>
            </a:r>
            <a:r>
              <a:rPr lang="it-IT" dirty="0"/>
              <a:t> the </a:t>
            </a:r>
            <a:r>
              <a:rPr lang="it-IT" dirty="0" err="1"/>
              <a:t>quality</a:t>
            </a:r>
            <a:r>
              <a:rPr lang="it-IT" dirty="0"/>
              <a:t> of the </a:t>
            </a:r>
            <a:r>
              <a:rPr lang="it-IT" dirty="0" err="1"/>
              <a:t>environment</a:t>
            </a:r>
            <a:r>
              <a:rPr lang="it-IT" dirty="0"/>
              <a:t>.</a:t>
            </a:r>
          </a:p>
          <a:p>
            <a:pPr algn="just"/>
            <a:r>
              <a:rPr lang="it-IT" b="1" dirty="0"/>
              <a:t>Public Health</a:t>
            </a:r>
            <a:r>
              <a:rPr lang="it-IT" dirty="0"/>
              <a:t>: </a:t>
            </a:r>
            <a:r>
              <a:rPr lang="it-IT" dirty="0" err="1"/>
              <a:t>Ensuring</a:t>
            </a:r>
            <a:r>
              <a:rPr lang="it-IT" dirty="0"/>
              <a:t> the </a:t>
            </a:r>
            <a:r>
              <a:rPr lang="it-IT" dirty="0" err="1"/>
              <a:t>comprehensive</a:t>
            </a:r>
            <a:r>
              <a:rPr lang="it-IT" dirty="0"/>
              <a:t> </a:t>
            </a:r>
            <a:r>
              <a:rPr lang="it-IT" dirty="0" err="1"/>
              <a:t>protection</a:t>
            </a:r>
            <a:r>
              <a:rPr lang="it-IT" dirty="0"/>
              <a:t> of human health.</a:t>
            </a:r>
          </a:p>
          <a:p>
            <a:pPr algn="just"/>
            <a:r>
              <a:rPr lang="it-IT" b="1" dirty="0"/>
              <a:t>Resource Management</a:t>
            </a:r>
            <a:r>
              <a:rPr lang="it-IT" dirty="0"/>
              <a:t>: </a:t>
            </a:r>
            <a:r>
              <a:rPr lang="it-IT" dirty="0" err="1"/>
              <a:t>Promoting</a:t>
            </a:r>
            <a:r>
              <a:rPr lang="it-IT" dirty="0"/>
              <a:t> the </a:t>
            </a:r>
            <a:r>
              <a:rPr lang="it-IT" dirty="0" err="1"/>
              <a:t>prudent</a:t>
            </a:r>
            <a:r>
              <a:rPr lang="it-IT" dirty="0"/>
              <a:t>, </a:t>
            </a:r>
            <a:r>
              <a:rPr lang="it-IT" dirty="0" err="1"/>
              <a:t>efficient</a:t>
            </a:r>
            <a:r>
              <a:rPr lang="it-IT" dirty="0"/>
              <a:t>, and </a:t>
            </a:r>
            <a:r>
              <a:rPr lang="it-IT" dirty="0" err="1"/>
              <a:t>rational</a:t>
            </a:r>
            <a:r>
              <a:rPr lang="it-IT" dirty="0"/>
              <a:t> use of </a:t>
            </a:r>
            <a:r>
              <a:rPr lang="it-IT" dirty="0" err="1"/>
              <a:t>natural</a:t>
            </a:r>
            <a:r>
              <a:rPr lang="it-IT" dirty="0"/>
              <a:t> </a:t>
            </a:r>
            <a:r>
              <a:rPr lang="it-IT" dirty="0" err="1"/>
              <a:t>resources</a:t>
            </a:r>
            <a:r>
              <a:rPr lang="it-IT" dirty="0"/>
              <a:t>.</a:t>
            </a:r>
          </a:p>
          <a:p>
            <a:pPr algn="just"/>
            <a:r>
              <a:rPr lang="it-IT" b="1" dirty="0"/>
              <a:t>Global Action</a:t>
            </a:r>
            <a:r>
              <a:rPr lang="it-IT" dirty="0"/>
              <a:t>: </a:t>
            </a:r>
            <a:r>
              <a:rPr lang="it-IT" dirty="0" err="1"/>
              <a:t>Fostering</a:t>
            </a:r>
            <a:r>
              <a:rPr lang="it-IT" dirty="0"/>
              <a:t> international </a:t>
            </a:r>
            <a:r>
              <a:rPr lang="it-IT" dirty="0" err="1"/>
              <a:t>measures</a:t>
            </a:r>
            <a:r>
              <a:rPr lang="it-IT" dirty="0"/>
              <a:t> to </a:t>
            </a:r>
            <a:r>
              <a:rPr lang="it-IT" dirty="0" err="1"/>
              <a:t>address</a:t>
            </a:r>
            <a:r>
              <a:rPr lang="it-IT" dirty="0"/>
              <a:t> </a:t>
            </a:r>
            <a:r>
              <a:rPr lang="it-IT" dirty="0" err="1"/>
              <a:t>regional</a:t>
            </a:r>
            <a:r>
              <a:rPr lang="it-IT" dirty="0"/>
              <a:t> and global </a:t>
            </a:r>
            <a:r>
              <a:rPr lang="it-IT" dirty="0" err="1"/>
              <a:t>environmental</a:t>
            </a:r>
            <a:r>
              <a:rPr lang="it-IT" dirty="0"/>
              <a:t> challenges, with a </a:t>
            </a:r>
            <a:r>
              <a:rPr lang="it-IT" dirty="0" err="1"/>
              <a:t>primary</a:t>
            </a:r>
            <a:r>
              <a:rPr lang="it-IT" dirty="0"/>
              <a:t> focus on </a:t>
            </a:r>
            <a:r>
              <a:rPr lang="it-IT" dirty="0" err="1"/>
              <a:t>combating</a:t>
            </a:r>
            <a:r>
              <a:rPr lang="it-IT" dirty="0"/>
              <a:t> </a:t>
            </a:r>
            <a:r>
              <a:rPr lang="it-IT" dirty="0" err="1"/>
              <a:t>climate</a:t>
            </a:r>
            <a:r>
              <a:rPr lang="it-IT" dirty="0"/>
              <a:t> </a:t>
            </a:r>
            <a:r>
              <a:rPr lang="it-IT" dirty="0" err="1"/>
              <a:t>change</a:t>
            </a:r>
            <a:r>
              <a:rPr lang="it-IT" dirty="0"/>
              <a:t>.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AD80ED0-22EF-0FAE-5B64-7DE3C2971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EB7F39C-249E-8262-7EED-A2CE5A0E3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1" y="196747"/>
            <a:ext cx="2354262" cy="48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 descr="Immagine che contiene logo, Elementi grafici, Carattere, design&#10;&#10;Descrizione generata automaticamente">
            <a:extLst>
              <a:ext uri="{FF2B5EF4-FFF2-40B4-BE49-F238E27FC236}">
                <a16:creationId xmlns:a16="http://schemas.microsoft.com/office/drawing/2014/main" id="{93DE94FF-EC25-EF21-EDC2-92D4233A4E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290" y="38372"/>
            <a:ext cx="1385814" cy="1385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1221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3E32A57-A257-6F76-F90C-4776F5036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669" y="856181"/>
            <a:ext cx="4944193" cy="227303"/>
          </a:xfrm>
        </p:spPr>
        <p:txBody>
          <a:bodyPr anchor="ctr">
            <a:normAutofit fontScale="90000"/>
          </a:bodyPr>
          <a:lstStyle/>
          <a:p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Environment Action </a:t>
            </a:r>
            <a:r>
              <a:rPr lang="it-IT" sz="2800" b="1" dirty="0" err="1">
                <a:solidFill>
                  <a:schemeClr val="accent6">
                    <a:lumMod val="75000"/>
                  </a:schemeClr>
                </a:solidFill>
              </a:rPr>
              <a:t>Programme</a:t>
            </a:r>
            <a:r>
              <a:rPr lang="it-IT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B8CAA9-EB79-4B46-B555-DB6CC5567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41" y="1470455"/>
            <a:ext cx="6777709" cy="5386910"/>
          </a:xfrm>
        </p:spPr>
        <p:txBody>
          <a:bodyPr anchor="ctr">
            <a:normAutofit fontScale="47500" lnSpcReduction="20000"/>
          </a:bodyPr>
          <a:lstStyle/>
          <a:p>
            <a:pPr marL="0" indent="0">
              <a:buNone/>
            </a:pPr>
            <a:r>
              <a:rPr lang="it-IT" sz="3600" b="1" dirty="0"/>
              <a:t>                Key Action Areas of EU </a:t>
            </a:r>
            <a:r>
              <a:rPr lang="it-IT" sz="3600" b="1" dirty="0" err="1"/>
              <a:t>Environmental</a:t>
            </a:r>
            <a:r>
              <a:rPr lang="it-IT" sz="3600" b="1" dirty="0"/>
              <a:t> Policy</a:t>
            </a:r>
          </a:p>
          <a:p>
            <a:pPr marL="0" indent="0">
              <a:buNone/>
            </a:pPr>
            <a:endParaRPr lang="it-IT" sz="3600" b="1" dirty="0"/>
          </a:p>
          <a:p>
            <a:r>
              <a:rPr lang="it-IT" sz="4200" dirty="0"/>
              <a:t>The policy </a:t>
            </a:r>
            <a:r>
              <a:rPr lang="it-IT" sz="4200" dirty="0" err="1"/>
              <a:t>focuses</a:t>
            </a:r>
            <a:r>
              <a:rPr lang="it-IT" sz="4200" dirty="0"/>
              <a:t> on </a:t>
            </a:r>
            <a:r>
              <a:rPr lang="it-IT" sz="4200" b="1" dirty="0" err="1"/>
              <a:t>four</a:t>
            </a:r>
            <a:r>
              <a:rPr lang="it-IT" sz="4200" b="1" dirty="0"/>
              <a:t> </a:t>
            </a:r>
            <a:r>
              <a:rPr lang="it-IT" sz="4200" b="1" dirty="0" err="1"/>
              <a:t>priority</a:t>
            </a:r>
            <a:r>
              <a:rPr lang="it-IT" sz="4200" b="1" dirty="0"/>
              <a:t> </a:t>
            </a:r>
            <a:r>
              <a:rPr lang="it-IT" sz="4200" b="1" dirty="0" err="1"/>
              <a:t>sectors</a:t>
            </a:r>
            <a:r>
              <a:rPr lang="it-IT" sz="4200" dirty="0"/>
              <a:t>:</a:t>
            </a:r>
          </a:p>
          <a:p>
            <a:endParaRPr lang="it-IT" sz="4200" dirty="0"/>
          </a:p>
          <a:p>
            <a:r>
              <a:rPr lang="it-IT" sz="4200" b="1" dirty="0" err="1"/>
              <a:t>Climate</a:t>
            </a:r>
            <a:r>
              <a:rPr lang="it-IT" sz="4200" b="1" dirty="0"/>
              <a:t> Change</a:t>
            </a:r>
            <a:r>
              <a:rPr lang="it-IT" sz="4200" dirty="0"/>
              <a:t>: </a:t>
            </a:r>
            <a:r>
              <a:rPr lang="it-IT" sz="4200" dirty="0" err="1"/>
              <a:t>Mitigating</a:t>
            </a:r>
            <a:r>
              <a:rPr lang="it-IT" sz="4200" dirty="0"/>
              <a:t> global warming and </a:t>
            </a:r>
            <a:r>
              <a:rPr lang="it-IT" sz="4200" dirty="0" err="1"/>
              <a:t>emissions</a:t>
            </a:r>
            <a:r>
              <a:rPr lang="it-IT" sz="4200" dirty="0"/>
              <a:t>.</a:t>
            </a:r>
          </a:p>
          <a:p>
            <a:r>
              <a:rPr lang="it-IT" sz="4200" b="1" dirty="0" err="1"/>
              <a:t>Biodiversity</a:t>
            </a:r>
            <a:r>
              <a:rPr lang="it-IT" sz="4200" dirty="0"/>
              <a:t>: </a:t>
            </a:r>
            <a:r>
              <a:rPr lang="it-IT" sz="4200" dirty="0" err="1"/>
              <a:t>Protecting</a:t>
            </a:r>
            <a:r>
              <a:rPr lang="it-IT" sz="4200" dirty="0"/>
              <a:t> nature and </a:t>
            </a:r>
            <a:r>
              <a:rPr lang="it-IT" sz="4200" dirty="0" err="1"/>
              <a:t>ecosystems</a:t>
            </a:r>
            <a:r>
              <a:rPr lang="it-IT" sz="4200" dirty="0"/>
              <a:t>.</a:t>
            </a:r>
          </a:p>
          <a:p>
            <a:r>
              <a:rPr lang="it-IT" sz="4200" b="1" dirty="0"/>
              <a:t>Public Health</a:t>
            </a:r>
            <a:r>
              <a:rPr lang="it-IT" sz="4200" dirty="0"/>
              <a:t>: </a:t>
            </a:r>
            <a:r>
              <a:rPr lang="it-IT" sz="4200" dirty="0" err="1"/>
              <a:t>Improving</a:t>
            </a:r>
            <a:r>
              <a:rPr lang="it-IT" sz="4200" dirty="0"/>
              <a:t> </a:t>
            </a:r>
            <a:r>
              <a:rPr lang="it-IT" sz="4200" dirty="0" err="1"/>
              <a:t>environment-related</a:t>
            </a:r>
            <a:r>
              <a:rPr lang="it-IT" sz="4200" dirty="0"/>
              <a:t> </a:t>
            </a:r>
            <a:r>
              <a:rPr lang="it-IT" sz="4200" dirty="0" err="1"/>
              <a:t>quality</a:t>
            </a:r>
            <a:r>
              <a:rPr lang="it-IT" sz="4200" dirty="0"/>
              <a:t> of life.</a:t>
            </a:r>
          </a:p>
          <a:p>
            <a:r>
              <a:rPr lang="it-IT" sz="4200" b="1" dirty="0"/>
              <a:t>Resource Management</a:t>
            </a:r>
            <a:r>
              <a:rPr lang="it-IT" sz="4200" dirty="0"/>
              <a:t>: Optimizing </a:t>
            </a:r>
            <a:r>
              <a:rPr lang="it-IT" sz="4200" dirty="0" err="1"/>
              <a:t>natural</a:t>
            </a:r>
            <a:r>
              <a:rPr lang="it-IT" sz="4200" dirty="0"/>
              <a:t> </a:t>
            </a:r>
            <a:r>
              <a:rPr lang="it-IT" sz="4200" dirty="0" err="1"/>
              <a:t>resources</a:t>
            </a:r>
            <a:r>
              <a:rPr lang="it-IT" sz="4200" dirty="0"/>
              <a:t> and </a:t>
            </a:r>
            <a:r>
              <a:rPr lang="it-IT" sz="4200" dirty="0" err="1"/>
              <a:t>waste</a:t>
            </a:r>
            <a:r>
              <a:rPr lang="it-IT" sz="4200" dirty="0"/>
              <a:t> </a:t>
            </a:r>
            <a:r>
              <a:rPr lang="it-IT" sz="4200" dirty="0" err="1"/>
              <a:t>reduction</a:t>
            </a:r>
            <a:r>
              <a:rPr lang="it-IT" sz="4200" dirty="0"/>
              <a:t>.</a:t>
            </a:r>
          </a:p>
          <a:p>
            <a:endParaRPr lang="it-IT" sz="4200" dirty="0"/>
          </a:p>
          <a:p>
            <a:r>
              <a:rPr lang="it-IT" sz="4200" dirty="0" err="1"/>
              <a:t>These</a:t>
            </a:r>
            <a:r>
              <a:rPr lang="it-IT" sz="4200" dirty="0"/>
              <a:t> are </a:t>
            </a:r>
            <a:r>
              <a:rPr lang="it-IT" sz="4200" dirty="0" err="1"/>
              <a:t>supported</a:t>
            </a:r>
            <a:r>
              <a:rPr lang="it-IT" sz="4200" dirty="0"/>
              <a:t> by </a:t>
            </a:r>
            <a:r>
              <a:rPr lang="it-IT" sz="4200" b="1" dirty="0" err="1"/>
              <a:t>two</a:t>
            </a:r>
            <a:r>
              <a:rPr lang="it-IT" sz="4200" b="1" dirty="0"/>
              <a:t> </a:t>
            </a:r>
            <a:r>
              <a:rPr lang="it-IT" sz="4200" b="1" dirty="0" err="1"/>
              <a:t>horizontal</a:t>
            </a:r>
            <a:r>
              <a:rPr lang="it-IT" sz="4200" b="1" dirty="0"/>
              <a:t> strategies</a:t>
            </a:r>
            <a:r>
              <a:rPr lang="it-IT" sz="4200" dirty="0"/>
              <a:t>:</a:t>
            </a:r>
          </a:p>
          <a:p>
            <a:r>
              <a:rPr lang="it-IT" sz="4200" b="1" dirty="0"/>
              <a:t>Global </a:t>
            </a:r>
            <a:r>
              <a:rPr lang="it-IT" sz="4200" b="1" dirty="0" err="1"/>
              <a:t>Cooperation</a:t>
            </a:r>
            <a:r>
              <a:rPr lang="it-IT" sz="4200" dirty="0"/>
              <a:t>: </a:t>
            </a:r>
            <a:r>
              <a:rPr lang="it-IT" sz="4200" dirty="0" err="1"/>
              <a:t>Enhancing</a:t>
            </a:r>
            <a:r>
              <a:rPr lang="it-IT" sz="4200" dirty="0"/>
              <a:t> international partnerships.</a:t>
            </a:r>
          </a:p>
          <a:p>
            <a:r>
              <a:rPr lang="it-IT" sz="4200" b="1" dirty="0"/>
              <a:t>Strategic Policy </a:t>
            </a:r>
            <a:r>
              <a:rPr lang="it-IT" sz="4200" b="1" dirty="0" err="1"/>
              <a:t>Approaches</a:t>
            </a:r>
            <a:r>
              <a:rPr lang="it-IT" sz="4200" dirty="0"/>
              <a:t>: </a:t>
            </a:r>
            <a:r>
              <a:rPr lang="it-IT" sz="4200" dirty="0" err="1"/>
              <a:t>Improving</a:t>
            </a:r>
            <a:r>
              <a:rPr lang="it-IT" sz="4200" dirty="0"/>
              <a:t> market </a:t>
            </a:r>
            <a:r>
              <a:rPr lang="it-IT" sz="4200" dirty="0" err="1"/>
              <a:t>cooperation</a:t>
            </a:r>
            <a:r>
              <a:rPr lang="it-IT" sz="4200" dirty="0"/>
              <a:t> and </a:t>
            </a:r>
            <a:r>
              <a:rPr lang="it-IT" sz="4200" dirty="0" err="1"/>
              <a:t>implementation</a:t>
            </a:r>
            <a:r>
              <a:rPr lang="it-IT" sz="4200" dirty="0"/>
              <a:t>.</a:t>
            </a:r>
          </a:p>
          <a:p>
            <a:br>
              <a:rPr lang="it-IT" sz="1100" dirty="0"/>
            </a:br>
            <a:endParaRPr lang="it-IT" sz="11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2229576-CB1C-8283-DD07-175541415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8159" y="1355316"/>
            <a:ext cx="3839950" cy="80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logo, Elementi grafici, Carattere, design&#10;&#10;Descrizione generata automaticamente">
            <a:extLst>
              <a:ext uri="{FF2B5EF4-FFF2-40B4-BE49-F238E27FC236}">
                <a16:creationId xmlns:a16="http://schemas.microsoft.com/office/drawing/2014/main" id="{FC1A7D84-F24A-9440-2B12-90235E2A13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1829" y="3707894"/>
            <a:ext cx="2518756" cy="2518756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2B445B6-DD33-593B-8A45-7881CB8C3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85810" y="6492240"/>
            <a:ext cx="3050866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it-IT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08885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05A736-0156-B350-AED3-150783DB3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dirty="0" err="1">
                <a:solidFill>
                  <a:srgbClr val="C00000"/>
                </a:solidFill>
              </a:rPr>
              <a:t>European</a:t>
            </a:r>
            <a:r>
              <a:rPr lang="it-IT" sz="2800" dirty="0">
                <a:solidFill>
                  <a:srgbClr val="C00000"/>
                </a:solidFill>
              </a:rPr>
              <a:t> Action </a:t>
            </a:r>
            <a:r>
              <a:rPr lang="it-IT" sz="2800" dirty="0" err="1">
                <a:solidFill>
                  <a:srgbClr val="C00000"/>
                </a:solidFill>
              </a:rPr>
              <a:t>Programme</a:t>
            </a:r>
            <a:r>
              <a:rPr lang="it-IT" sz="28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C92046-1217-27D6-A92A-2DAD77A9BE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The</a:t>
            </a:r>
            <a:r>
              <a:rPr lang="it-IT" dirty="0">
                <a:solidFill>
                  <a:srgbClr val="C00000"/>
                </a:solidFill>
              </a:rPr>
              <a:t> </a:t>
            </a:r>
            <a:r>
              <a:rPr lang="it-IT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</a:t>
            </a:r>
            <a:r>
              <a:rPr lang="it-IT" baseline="30000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</a:t>
            </a:r>
            <a:r>
              <a:rPr lang="it-IT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EAP</a:t>
            </a:r>
            <a:r>
              <a:rPr lang="it-IT" dirty="0">
                <a:solidFill>
                  <a:srgbClr val="C00000"/>
                </a:solidFill>
              </a:rPr>
              <a:t> </a:t>
            </a:r>
            <a:r>
              <a:rPr lang="it-IT" dirty="0" err="1"/>
              <a:t>entered</a:t>
            </a:r>
            <a:r>
              <a:rPr lang="it-IT" dirty="0"/>
              <a:t> </a:t>
            </a:r>
            <a:r>
              <a:rPr lang="it-IT" dirty="0" err="1"/>
              <a:t>into</a:t>
            </a:r>
            <a:r>
              <a:rPr lang="it-IT" dirty="0"/>
              <a:t> force on 2 </a:t>
            </a:r>
            <a:r>
              <a:rPr lang="it-IT" dirty="0" err="1"/>
              <a:t>May</a:t>
            </a:r>
            <a:r>
              <a:rPr lang="it-IT" dirty="0"/>
              <a:t> 2022, </a:t>
            </a:r>
            <a:r>
              <a:rPr lang="it-IT" dirty="0" err="1"/>
              <a:t>as</a:t>
            </a:r>
            <a:r>
              <a:rPr lang="it-IT" dirty="0"/>
              <a:t> the </a:t>
            </a:r>
            <a:r>
              <a:rPr lang="it-IT" dirty="0" err="1"/>
              <a:t>EU’s</a:t>
            </a:r>
            <a:r>
              <a:rPr lang="it-IT" dirty="0"/>
              <a:t> </a:t>
            </a:r>
            <a:r>
              <a:rPr lang="it-IT" dirty="0" err="1"/>
              <a:t>legally</a:t>
            </a:r>
            <a:r>
              <a:rPr lang="it-IT" dirty="0"/>
              <a:t> </a:t>
            </a:r>
            <a:r>
              <a:rPr lang="it-IT" dirty="0" err="1"/>
              <a:t>agreed</a:t>
            </a:r>
            <a:r>
              <a:rPr lang="it-IT" dirty="0"/>
              <a:t> common agenda for </a:t>
            </a:r>
            <a:r>
              <a:rPr lang="it-IT" dirty="0" err="1"/>
              <a:t>environment</a:t>
            </a:r>
            <a:r>
              <a:rPr lang="it-IT" dirty="0"/>
              <a:t> policy </a:t>
            </a:r>
            <a:r>
              <a:rPr lang="it-IT" dirty="0" err="1"/>
              <a:t>until</a:t>
            </a:r>
            <a:r>
              <a:rPr lang="it-IT" dirty="0"/>
              <a:t> 2030.</a:t>
            </a:r>
          </a:p>
          <a:p>
            <a:pPr marL="0" indent="0" algn="just">
              <a:buNone/>
            </a:pPr>
            <a:endParaRPr lang="it-IT" dirty="0"/>
          </a:p>
          <a:p>
            <a:pPr algn="just"/>
            <a:r>
              <a:rPr lang="it-IT" dirty="0"/>
              <a:t>The action </a:t>
            </a:r>
            <a:r>
              <a:rPr lang="it-IT" dirty="0" err="1"/>
              <a:t>programme</a:t>
            </a:r>
            <a:r>
              <a:rPr lang="it-IT" dirty="0"/>
              <a:t> </a:t>
            </a:r>
            <a:r>
              <a:rPr lang="it-IT" dirty="0" err="1"/>
              <a:t>reiterates</a:t>
            </a:r>
            <a:r>
              <a:rPr lang="it-IT" dirty="0"/>
              <a:t> the </a:t>
            </a:r>
            <a:r>
              <a:rPr lang="it-IT" dirty="0" err="1"/>
              <a:t>EU’s</a:t>
            </a:r>
            <a:r>
              <a:rPr lang="it-IT" dirty="0"/>
              <a:t> long-</a:t>
            </a:r>
            <a:r>
              <a:rPr lang="it-IT" dirty="0" err="1"/>
              <a:t>term</a:t>
            </a:r>
            <a:r>
              <a:rPr lang="it-IT" dirty="0"/>
              <a:t> vision to 2050 of living </a:t>
            </a:r>
            <a:r>
              <a:rPr lang="it-IT" dirty="0" err="1"/>
              <a:t>well</a:t>
            </a:r>
            <a:r>
              <a:rPr lang="it-IT" dirty="0"/>
              <a:t> and </a:t>
            </a:r>
            <a:r>
              <a:rPr lang="it-IT" dirty="0" err="1"/>
              <a:t>within</a:t>
            </a:r>
            <a:r>
              <a:rPr lang="it-IT" dirty="0"/>
              <a:t> </a:t>
            </a:r>
            <a:r>
              <a:rPr lang="it-IT" dirty="0" err="1"/>
              <a:t>planetary</a:t>
            </a:r>
            <a:r>
              <a:rPr lang="it-IT" dirty="0"/>
              <a:t> </a:t>
            </a:r>
            <a:r>
              <a:rPr lang="it-IT" dirty="0" err="1"/>
              <a:t>boundaries</a:t>
            </a:r>
            <a:r>
              <a:rPr lang="it-IT" dirty="0"/>
              <a:t>. </a:t>
            </a:r>
            <a:r>
              <a:rPr lang="it-IT" dirty="0" err="1"/>
              <a:t>It</a:t>
            </a:r>
            <a:r>
              <a:rPr lang="it-IT" dirty="0"/>
              <a:t> sets out </a:t>
            </a:r>
            <a:r>
              <a:rPr lang="it-IT" dirty="0" err="1"/>
              <a:t>priority</a:t>
            </a:r>
            <a:r>
              <a:rPr lang="it-IT" dirty="0"/>
              <a:t> </a:t>
            </a:r>
            <a:r>
              <a:rPr lang="it-IT" dirty="0" err="1"/>
              <a:t>objectives</a:t>
            </a:r>
            <a:r>
              <a:rPr lang="it-IT" dirty="0"/>
              <a:t> for 2030 and the </a:t>
            </a:r>
            <a:r>
              <a:rPr lang="it-IT" dirty="0" err="1"/>
              <a:t>conditions</a:t>
            </a:r>
            <a:r>
              <a:rPr lang="it-IT" dirty="0"/>
              <a:t> </a:t>
            </a:r>
            <a:r>
              <a:rPr lang="it-IT" dirty="0" err="1"/>
              <a:t>needed</a:t>
            </a:r>
            <a:r>
              <a:rPr lang="it-IT" dirty="0"/>
              <a:t> to </a:t>
            </a:r>
            <a:r>
              <a:rPr lang="it-IT" dirty="0" err="1"/>
              <a:t>achieve</a:t>
            </a:r>
            <a:r>
              <a:rPr lang="it-IT" dirty="0"/>
              <a:t> </a:t>
            </a:r>
            <a:r>
              <a:rPr lang="it-IT" dirty="0" err="1"/>
              <a:t>these</a:t>
            </a:r>
            <a:r>
              <a:rPr lang="it-IT" dirty="0"/>
              <a:t>. Building on the </a:t>
            </a:r>
            <a:r>
              <a:rPr lang="it-IT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European Green Deal</a:t>
            </a:r>
            <a:r>
              <a:rPr lang="it-IT" dirty="0"/>
              <a:t>, the action </a:t>
            </a:r>
            <a:r>
              <a:rPr lang="it-IT" dirty="0" err="1"/>
              <a:t>programme</a:t>
            </a:r>
            <a:r>
              <a:rPr lang="it-IT" dirty="0"/>
              <a:t> </a:t>
            </a:r>
            <a:r>
              <a:rPr lang="it-IT" dirty="0" err="1"/>
              <a:t>aims</a:t>
            </a:r>
            <a:r>
              <a:rPr lang="it-IT" dirty="0"/>
              <a:t> to speed up the </a:t>
            </a:r>
            <a:r>
              <a:rPr lang="it-IT" dirty="0" err="1"/>
              <a:t>transition</a:t>
            </a:r>
            <a:r>
              <a:rPr lang="it-IT" dirty="0"/>
              <a:t> to a </a:t>
            </a:r>
            <a:r>
              <a:rPr lang="it-IT" dirty="0" err="1"/>
              <a:t>climate-neutral</a:t>
            </a:r>
            <a:r>
              <a:rPr lang="it-IT" dirty="0"/>
              <a:t>, </a:t>
            </a:r>
            <a:r>
              <a:rPr lang="it-IT" dirty="0" err="1"/>
              <a:t>resource-efficient</a:t>
            </a:r>
            <a:r>
              <a:rPr lang="it-IT" dirty="0"/>
              <a:t> economy, </a:t>
            </a:r>
            <a:r>
              <a:rPr lang="it-IT" dirty="0" err="1"/>
              <a:t>recognising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human </a:t>
            </a:r>
            <a:r>
              <a:rPr lang="it-IT" dirty="0" err="1"/>
              <a:t>wellbeing</a:t>
            </a:r>
            <a:r>
              <a:rPr lang="it-IT" dirty="0"/>
              <a:t> and </a:t>
            </a:r>
            <a:r>
              <a:rPr lang="it-IT" dirty="0" err="1"/>
              <a:t>prosperity</a:t>
            </a:r>
            <a:r>
              <a:rPr lang="it-IT" dirty="0"/>
              <a:t> </a:t>
            </a:r>
            <a:r>
              <a:rPr lang="it-IT" dirty="0" err="1"/>
              <a:t>depend</a:t>
            </a:r>
            <a:r>
              <a:rPr lang="it-IT" dirty="0"/>
              <a:t> on </a:t>
            </a:r>
            <a:r>
              <a:rPr lang="it-IT" dirty="0" err="1"/>
              <a:t>healthy</a:t>
            </a:r>
            <a:r>
              <a:rPr lang="it-IT" dirty="0"/>
              <a:t> </a:t>
            </a:r>
            <a:r>
              <a:rPr lang="it-IT" dirty="0" err="1"/>
              <a:t>ecosystems</a:t>
            </a:r>
            <a:r>
              <a:rPr lang="it-IT" dirty="0"/>
              <a:t>.</a:t>
            </a:r>
          </a:p>
          <a:p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E9477CF-B273-5CF0-E42D-55A3CA5F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5" name="Immagine 4" descr="Immagine che contiene logo, Elementi grafici, Carattere, design&#10;&#10;Descrizione generata automaticamente">
            <a:extLst>
              <a:ext uri="{FF2B5EF4-FFF2-40B4-BE49-F238E27FC236}">
                <a16:creationId xmlns:a16="http://schemas.microsoft.com/office/drawing/2014/main" id="{9001E6B9-E233-CB37-E9A8-47279E96DD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290" y="38372"/>
            <a:ext cx="1385814" cy="13858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4153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1985</TotalTime>
  <Words>2145</Words>
  <Application>Microsoft Macintosh PowerPoint</Application>
  <PresentationFormat>Widescreen</PresentationFormat>
  <Paragraphs>188</Paragraphs>
  <Slides>31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41" baseType="lpstr">
      <vt:lpstr>Algerian</vt:lpstr>
      <vt:lpstr>Aptos</vt:lpstr>
      <vt:lpstr>Aptos Display</vt:lpstr>
      <vt:lpstr>Arial</vt:lpstr>
      <vt:lpstr>Arial</vt:lpstr>
      <vt:lpstr>Calibri</vt:lpstr>
      <vt:lpstr>Google Sans</vt:lpstr>
      <vt:lpstr>Inter</vt:lpstr>
      <vt:lpstr>Lato</vt:lpstr>
      <vt:lpstr>Tema di Office</vt:lpstr>
      <vt:lpstr>          TEChnical GREen Engineering skills  for MEDiterranean Region - TECGREMED  FES Morocco -12 June 2026  “GREEN, EU policy and MORE”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            Protection of the environment, an European policy  </vt:lpstr>
      <vt:lpstr>Environment Action Programme </vt:lpstr>
      <vt:lpstr>European Action Programme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UNICOM WORK PLAN</dc:title>
  <dc:creator>Diana Spulber</dc:creator>
  <cp:lastModifiedBy>Carolina Figus</cp:lastModifiedBy>
  <cp:revision>37</cp:revision>
  <dcterms:created xsi:type="dcterms:W3CDTF">2023-04-30T21:46:28Z</dcterms:created>
  <dcterms:modified xsi:type="dcterms:W3CDTF">2026-06-09T07:40:40Z</dcterms:modified>
</cp:coreProperties>
</file>