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8" r:id="rId3"/>
    <p:sldId id="257" r:id="rId4"/>
    <p:sldId id="264" r:id="rId5"/>
    <p:sldId id="412" r:id="rId6"/>
    <p:sldId id="411" r:id="rId7"/>
    <p:sldId id="265" r:id="rId8"/>
    <p:sldId id="266" r:id="rId9"/>
    <p:sldId id="267" r:id="rId10"/>
    <p:sldId id="258" r:id="rId11"/>
    <p:sldId id="268" r:id="rId12"/>
    <p:sldId id="293" r:id="rId13"/>
    <p:sldId id="291" r:id="rId14"/>
    <p:sldId id="296" r:id="rId15"/>
    <p:sldId id="295" r:id="rId16"/>
    <p:sldId id="297" r:id="rId17"/>
    <p:sldId id="263" r:id="rId18"/>
    <p:sldId id="259" r:id="rId19"/>
    <p:sldId id="260" r:id="rId20"/>
    <p:sldId id="261" r:id="rId21"/>
    <p:sldId id="262" r:id="rId22"/>
    <p:sldId id="270" r:id="rId23"/>
    <p:sldId id="274" r:id="rId24"/>
    <p:sldId id="275" r:id="rId25"/>
    <p:sldId id="276" r:id="rId26"/>
    <p:sldId id="277" r:id="rId27"/>
    <p:sldId id="279" r:id="rId28"/>
    <p:sldId id="273" r:id="rId29"/>
    <p:sldId id="280" r:id="rId30"/>
    <p:sldId id="281" r:id="rId31"/>
    <p:sldId id="282" r:id="rId32"/>
    <p:sldId id="283" r:id="rId33"/>
    <p:sldId id="284" r:id="rId34"/>
    <p:sldId id="271" r:id="rId35"/>
    <p:sldId id="272" r:id="rId36"/>
    <p:sldId id="285" r:id="rId37"/>
    <p:sldId id="286" r:id="rId38"/>
    <p:sldId id="287" r:id="rId39"/>
    <p:sldId id="288" r:id="rId40"/>
    <p:sldId id="289" r:id="rId41"/>
    <p:sldId id="290"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2C1EC-0491-48DC-B214-365D2CB4865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337773C-4864-4904-9C25-3FE28891AFFF}">
      <dgm:prSet/>
      <dgm:spPr/>
      <dgm:t>
        <a:bodyPr/>
        <a:lstStyle/>
        <a:p>
          <a:r>
            <a:rPr lang="en-US"/>
            <a:t>The philosophy of teaching as a way of life underscores the importance of personal relevance in the learning process, allowing educators to connect philosophical inquiry to students’ individual experiences.</a:t>
          </a:r>
        </a:p>
      </dgm:t>
    </dgm:pt>
    <dgm:pt modelId="{69DB1EF2-A2EE-4407-B8F7-11A274884A92}" type="parTrans" cxnId="{EE20A6B8-1A27-4336-902F-7D4F7E6830EF}">
      <dgm:prSet/>
      <dgm:spPr/>
      <dgm:t>
        <a:bodyPr/>
        <a:lstStyle/>
        <a:p>
          <a:endParaRPr lang="en-US"/>
        </a:p>
      </dgm:t>
    </dgm:pt>
    <dgm:pt modelId="{22419655-65E4-4D3E-A4FB-94A012AD59E6}" type="sibTrans" cxnId="{EE20A6B8-1A27-4336-902F-7D4F7E6830EF}">
      <dgm:prSet/>
      <dgm:spPr/>
      <dgm:t>
        <a:bodyPr/>
        <a:lstStyle/>
        <a:p>
          <a:endParaRPr lang="en-US"/>
        </a:p>
      </dgm:t>
    </dgm:pt>
    <dgm:pt modelId="{1EB27A52-BA53-49E0-B0D2-5F1FBEA2723E}">
      <dgm:prSet/>
      <dgm:spPr/>
      <dgm:t>
        <a:bodyPr/>
        <a:lstStyle/>
        <a:p>
          <a:r>
            <a:rPr lang="en-US"/>
            <a:t>In light of contemporary shifts towards integrated learning models, educators are called upon to adapt their pedagogical approaches to meet diverse student needs effectively</a:t>
          </a:r>
        </a:p>
      </dgm:t>
    </dgm:pt>
    <dgm:pt modelId="{13A29355-C3B3-4AD8-A10A-9BF42B06E940}" type="parTrans" cxnId="{E82D5598-52E6-49C8-90D3-4AC658F16FC1}">
      <dgm:prSet/>
      <dgm:spPr/>
      <dgm:t>
        <a:bodyPr/>
        <a:lstStyle/>
        <a:p>
          <a:endParaRPr lang="en-US"/>
        </a:p>
      </dgm:t>
    </dgm:pt>
    <dgm:pt modelId="{F7752780-B513-4A72-9351-39D501B39A67}" type="sibTrans" cxnId="{E82D5598-52E6-49C8-90D3-4AC658F16FC1}">
      <dgm:prSet/>
      <dgm:spPr/>
      <dgm:t>
        <a:bodyPr/>
        <a:lstStyle/>
        <a:p>
          <a:endParaRPr lang="en-US"/>
        </a:p>
      </dgm:t>
    </dgm:pt>
    <dgm:pt modelId="{1A237E5A-FE21-4594-80D6-986F43D00F2C}" type="pres">
      <dgm:prSet presAssocID="{8FE2C1EC-0491-48DC-B214-365D2CB48653}" presName="linear" presStyleCnt="0">
        <dgm:presLayoutVars>
          <dgm:animLvl val="lvl"/>
          <dgm:resizeHandles val="exact"/>
        </dgm:presLayoutVars>
      </dgm:prSet>
      <dgm:spPr/>
    </dgm:pt>
    <dgm:pt modelId="{C109EDD3-1F71-4170-910A-C777CBE8F118}" type="pres">
      <dgm:prSet presAssocID="{8337773C-4864-4904-9C25-3FE28891AFFF}" presName="parentText" presStyleLbl="node1" presStyleIdx="0" presStyleCnt="2">
        <dgm:presLayoutVars>
          <dgm:chMax val="0"/>
          <dgm:bulletEnabled val="1"/>
        </dgm:presLayoutVars>
      </dgm:prSet>
      <dgm:spPr/>
    </dgm:pt>
    <dgm:pt modelId="{8710DF6A-3F57-44D6-9018-331ED7EAE36F}" type="pres">
      <dgm:prSet presAssocID="{22419655-65E4-4D3E-A4FB-94A012AD59E6}" presName="spacer" presStyleCnt="0"/>
      <dgm:spPr/>
    </dgm:pt>
    <dgm:pt modelId="{804E567A-D910-4227-9561-913F98A476A3}" type="pres">
      <dgm:prSet presAssocID="{1EB27A52-BA53-49E0-B0D2-5F1FBEA2723E}" presName="parentText" presStyleLbl="node1" presStyleIdx="1" presStyleCnt="2">
        <dgm:presLayoutVars>
          <dgm:chMax val="0"/>
          <dgm:bulletEnabled val="1"/>
        </dgm:presLayoutVars>
      </dgm:prSet>
      <dgm:spPr/>
    </dgm:pt>
  </dgm:ptLst>
  <dgm:cxnLst>
    <dgm:cxn modelId="{4137DF39-0539-4FBB-ABD3-11BF4F3E1C09}" type="presOf" srcId="{1EB27A52-BA53-49E0-B0D2-5F1FBEA2723E}" destId="{804E567A-D910-4227-9561-913F98A476A3}" srcOrd="0" destOrd="0" presId="urn:microsoft.com/office/officeart/2005/8/layout/vList2"/>
    <dgm:cxn modelId="{39880785-7147-409F-8414-EC0DB83615F8}" type="presOf" srcId="{8337773C-4864-4904-9C25-3FE28891AFFF}" destId="{C109EDD3-1F71-4170-910A-C777CBE8F118}" srcOrd="0" destOrd="0" presId="urn:microsoft.com/office/officeart/2005/8/layout/vList2"/>
    <dgm:cxn modelId="{E82D5598-52E6-49C8-90D3-4AC658F16FC1}" srcId="{8FE2C1EC-0491-48DC-B214-365D2CB48653}" destId="{1EB27A52-BA53-49E0-B0D2-5F1FBEA2723E}" srcOrd="1" destOrd="0" parTransId="{13A29355-C3B3-4AD8-A10A-9BF42B06E940}" sibTransId="{F7752780-B513-4A72-9351-39D501B39A67}"/>
    <dgm:cxn modelId="{771B25A2-FAA1-44D0-86B2-A53AC1BFE6D8}" type="presOf" srcId="{8FE2C1EC-0491-48DC-B214-365D2CB48653}" destId="{1A237E5A-FE21-4594-80D6-986F43D00F2C}" srcOrd="0" destOrd="0" presId="urn:microsoft.com/office/officeart/2005/8/layout/vList2"/>
    <dgm:cxn modelId="{EE20A6B8-1A27-4336-902F-7D4F7E6830EF}" srcId="{8FE2C1EC-0491-48DC-B214-365D2CB48653}" destId="{8337773C-4864-4904-9C25-3FE28891AFFF}" srcOrd="0" destOrd="0" parTransId="{69DB1EF2-A2EE-4407-B8F7-11A274884A92}" sibTransId="{22419655-65E4-4D3E-A4FB-94A012AD59E6}"/>
    <dgm:cxn modelId="{657D346C-39CD-4B8B-A00D-BC21B343E432}" type="presParOf" srcId="{1A237E5A-FE21-4594-80D6-986F43D00F2C}" destId="{C109EDD3-1F71-4170-910A-C777CBE8F118}" srcOrd="0" destOrd="0" presId="urn:microsoft.com/office/officeart/2005/8/layout/vList2"/>
    <dgm:cxn modelId="{FF520799-54B8-4A4B-9FF4-C52D6ED578D8}" type="presParOf" srcId="{1A237E5A-FE21-4594-80D6-986F43D00F2C}" destId="{8710DF6A-3F57-44D6-9018-331ED7EAE36F}" srcOrd="1" destOrd="0" presId="urn:microsoft.com/office/officeart/2005/8/layout/vList2"/>
    <dgm:cxn modelId="{D884EACC-7BD8-42EA-8FD9-156F019F4C35}" type="presParOf" srcId="{1A237E5A-FE21-4594-80D6-986F43D00F2C}" destId="{804E567A-D910-4227-9561-913F98A476A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5BA190-B4C2-4754-BCFA-43321B2631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FE9A007-681A-4C28-8D02-44AD4AE7A0BB}">
      <dgm:prSet/>
      <dgm:spPr/>
      <dgm:t>
        <a:bodyPr/>
        <a:lstStyle/>
        <a:p>
          <a:r>
            <a:rPr lang="en-US" dirty="0"/>
            <a:t>Effective curriculum development begins with a clear understanding of the educational needs and goals of students, which is essential for promoting meaningful learning experiences. </a:t>
          </a:r>
          <a:r>
            <a:rPr lang="it-IT" dirty="0"/>
            <a:t>VET </a:t>
          </a:r>
          <a:endParaRPr lang="en-US" dirty="0"/>
        </a:p>
      </dgm:t>
    </dgm:pt>
    <dgm:pt modelId="{63648F15-2924-4E0B-A79A-6A8F9B691AD9}" type="parTrans" cxnId="{2AAA356C-62B9-472F-BABA-C60298DE87EB}">
      <dgm:prSet/>
      <dgm:spPr/>
      <dgm:t>
        <a:bodyPr/>
        <a:lstStyle/>
        <a:p>
          <a:endParaRPr lang="en-US"/>
        </a:p>
      </dgm:t>
    </dgm:pt>
    <dgm:pt modelId="{A337167B-4994-4258-A33E-E75676246A49}" type="sibTrans" cxnId="{2AAA356C-62B9-472F-BABA-C60298DE87EB}">
      <dgm:prSet/>
      <dgm:spPr/>
      <dgm:t>
        <a:bodyPr/>
        <a:lstStyle/>
        <a:p>
          <a:endParaRPr lang="en-US"/>
        </a:p>
      </dgm:t>
    </dgm:pt>
    <dgm:pt modelId="{9153F8B8-02E1-4C87-A2C3-7F2D3FC9CD7E}">
      <dgm:prSet/>
      <dgm:spPr/>
      <dgm:t>
        <a:bodyPr/>
        <a:lstStyle/>
        <a:p>
          <a:r>
            <a:rPr lang="en-US"/>
            <a:t>This process involves comprehensive assessments that identify the specific skills, knowledge, and competencies that learners must acquire. </a:t>
          </a:r>
        </a:p>
      </dgm:t>
    </dgm:pt>
    <dgm:pt modelId="{BC47707D-1663-40D8-A862-F60F711E7E41}" type="parTrans" cxnId="{DD499BAF-D680-4735-87B0-0416138A48CE}">
      <dgm:prSet/>
      <dgm:spPr/>
      <dgm:t>
        <a:bodyPr/>
        <a:lstStyle/>
        <a:p>
          <a:endParaRPr lang="en-US"/>
        </a:p>
      </dgm:t>
    </dgm:pt>
    <dgm:pt modelId="{481B09BF-D0BF-409F-A396-9F6473182078}" type="sibTrans" cxnId="{DD499BAF-D680-4735-87B0-0416138A48CE}">
      <dgm:prSet/>
      <dgm:spPr/>
      <dgm:t>
        <a:bodyPr/>
        <a:lstStyle/>
        <a:p>
          <a:endParaRPr lang="en-US"/>
        </a:p>
      </dgm:t>
    </dgm:pt>
    <dgm:pt modelId="{6625B8E1-A8BF-4FB9-AAFF-A955406532A8}">
      <dgm:prSet/>
      <dgm:spPr/>
      <dgm:t>
        <a:bodyPr/>
        <a:lstStyle/>
        <a:p>
          <a:r>
            <a:rPr lang="en-US"/>
            <a:t>By adopting a person-centered approach, educators can tailor their curricula to better support individual student trajectories, as highlighted in the strategies suggested in </a:t>
          </a:r>
        </a:p>
      </dgm:t>
    </dgm:pt>
    <dgm:pt modelId="{829D8F86-FFBD-489F-AEE7-DF8B17195B19}" type="parTrans" cxnId="{051A73EA-74B0-429E-A8D6-6A534771283F}">
      <dgm:prSet/>
      <dgm:spPr/>
      <dgm:t>
        <a:bodyPr/>
        <a:lstStyle/>
        <a:p>
          <a:endParaRPr lang="en-US"/>
        </a:p>
      </dgm:t>
    </dgm:pt>
    <dgm:pt modelId="{3C07F641-7CAF-49E6-AF9A-7E48A2D3E1DC}" type="sibTrans" cxnId="{051A73EA-74B0-429E-A8D6-6A534771283F}">
      <dgm:prSet/>
      <dgm:spPr/>
      <dgm:t>
        <a:bodyPr/>
        <a:lstStyle/>
        <a:p>
          <a:endParaRPr lang="en-US"/>
        </a:p>
      </dgm:t>
    </dgm:pt>
    <dgm:pt modelId="{140E33C2-8F00-4306-B166-4FF82002A954}">
      <dgm:prSet/>
      <dgm:spPr/>
      <dgm:t>
        <a:bodyPr/>
        <a:lstStyle/>
        <a:p>
          <a:r>
            <a:rPr lang="en-US" dirty="0"/>
            <a:t>Identifying</a:t>
          </a:r>
          <a:r>
            <a:rPr lang="it-IT" dirty="0"/>
            <a:t> VET</a:t>
          </a:r>
          <a:r>
            <a:rPr lang="en-US" dirty="0"/>
            <a:t> educational needs and goals serves as a critical foundation for the development of curricula that effectively prepares students for future challenges.</a:t>
          </a:r>
        </a:p>
      </dgm:t>
    </dgm:pt>
    <dgm:pt modelId="{8DC1BA13-5D0E-4087-955A-54E7FEA641BC}" type="parTrans" cxnId="{39A5FA4F-4DF9-41D2-8184-E5C0785E8673}">
      <dgm:prSet/>
      <dgm:spPr/>
      <dgm:t>
        <a:bodyPr/>
        <a:lstStyle/>
        <a:p>
          <a:endParaRPr lang="en-US"/>
        </a:p>
      </dgm:t>
    </dgm:pt>
    <dgm:pt modelId="{60C21283-7C6C-4836-A817-9B9B2AB122A5}" type="sibTrans" cxnId="{39A5FA4F-4DF9-41D2-8184-E5C0785E8673}">
      <dgm:prSet/>
      <dgm:spPr/>
      <dgm:t>
        <a:bodyPr/>
        <a:lstStyle/>
        <a:p>
          <a:endParaRPr lang="en-US"/>
        </a:p>
      </dgm:t>
    </dgm:pt>
    <dgm:pt modelId="{F6BEF134-2559-4F71-81AB-97C8230FDA5C}" type="pres">
      <dgm:prSet presAssocID="{A35BA190-B4C2-4754-BCFA-43321B2631A4}" presName="linear" presStyleCnt="0">
        <dgm:presLayoutVars>
          <dgm:animLvl val="lvl"/>
          <dgm:resizeHandles val="exact"/>
        </dgm:presLayoutVars>
      </dgm:prSet>
      <dgm:spPr/>
    </dgm:pt>
    <dgm:pt modelId="{E757BE35-16FD-41C3-AA92-A4BDC5EA2CFF}" type="pres">
      <dgm:prSet presAssocID="{1FE9A007-681A-4C28-8D02-44AD4AE7A0BB}" presName="parentText" presStyleLbl="node1" presStyleIdx="0" presStyleCnt="4">
        <dgm:presLayoutVars>
          <dgm:chMax val="0"/>
          <dgm:bulletEnabled val="1"/>
        </dgm:presLayoutVars>
      </dgm:prSet>
      <dgm:spPr/>
    </dgm:pt>
    <dgm:pt modelId="{C99E966B-54EE-4816-850E-08DE9834FE82}" type="pres">
      <dgm:prSet presAssocID="{A337167B-4994-4258-A33E-E75676246A49}" presName="spacer" presStyleCnt="0"/>
      <dgm:spPr/>
    </dgm:pt>
    <dgm:pt modelId="{44D3A26A-B232-4EA4-8B0C-AB4BAB0BBDB1}" type="pres">
      <dgm:prSet presAssocID="{9153F8B8-02E1-4C87-A2C3-7F2D3FC9CD7E}" presName="parentText" presStyleLbl="node1" presStyleIdx="1" presStyleCnt="4">
        <dgm:presLayoutVars>
          <dgm:chMax val="0"/>
          <dgm:bulletEnabled val="1"/>
        </dgm:presLayoutVars>
      </dgm:prSet>
      <dgm:spPr/>
    </dgm:pt>
    <dgm:pt modelId="{C3AD0171-2DB4-417A-9739-D654806C2922}" type="pres">
      <dgm:prSet presAssocID="{481B09BF-D0BF-409F-A396-9F6473182078}" presName="spacer" presStyleCnt="0"/>
      <dgm:spPr/>
    </dgm:pt>
    <dgm:pt modelId="{91913CE7-6AC7-49CC-95DD-308F3F8C3484}" type="pres">
      <dgm:prSet presAssocID="{6625B8E1-A8BF-4FB9-AAFF-A955406532A8}" presName="parentText" presStyleLbl="node1" presStyleIdx="2" presStyleCnt="4">
        <dgm:presLayoutVars>
          <dgm:chMax val="0"/>
          <dgm:bulletEnabled val="1"/>
        </dgm:presLayoutVars>
      </dgm:prSet>
      <dgm:spPr/>
    </dgm:pt>
    <dgm:pt modelId="{31915015-4B9C-4A0F-A7BE-5E5C75D72FB8}" type="pres">
      <dgm:prSet presAssocID="{3C07F641-7CAF-49E6-AF9A-7E48A2D3E1DC}" presName="spacer" presStyleCnt="0"/>
      <dgm:spPr/>
    </dgm:pt>
    <dgm:pt modelId="{45242032-D5ED-466F-BBDD-01928CD12B2E}" type="pres">
      <dgm:prSet presAssocID="{140E33C2-8F00-4306-B166-4FF82002A954}" presName="parentText" presStyleLbl="node1" presStyleIdx="3" presStyleCnt="4">
        <dgm:presLayoutVars>
          <dgm:chMax val="0"/>
          <dgm:bulletEnabled val="1"/>
        </dgm:presLayoutVars>
      </dgm:prSet>
      <dgm:spPr/>
    </dgm:pt>
  </dgm:ptLst>
  <dgm:cxnLst>
    <dgm:cxn modelId="{B24ECC19-6F64-4050-AF8F-AB53A68798E6}" type="presOf" srcId="{140E33C2-8F00-4306-B166-4FF82002A954}" destId="{45242032-D5ED-466F-BBDD-01928CD12B2E}" srcOrd="0" destOrd="0" presId="urn:microsoft.com/office/officeart/2005/8/layout/vList2"/>
    <dgm:cxn modelId="{0FF4CF30-F55E-4B43-AE11-5BF9516128B7}" type="presOf" srcId="{1FE9A007-681A-4C28-8D02-44AD4AE7A0BB}" destId="{E757BE35-16FD-41C3-AA92-A4BDC5EA2CFF}" srcOrd="0" destOrd="0" presId="urn:microsoft.com/office/officeart/2005/8/layout/vList2"/>
    <dgm:cxn modelId="{88BAC560-84EA-4383-AC4A-E99EA6A6771C}" type="presOf" srcId="{9153F8B8-02E1-4C87-A2C3-7F2D3FC9CD7E}" destId="{44D3A26A-B232-4EA4-8B0C-AB4BAB0BBDB1}" srcOrd="0" destOrd="0" presId="urn:microsoft.com/office/officeart/2005/8/layout/vList2"/>
    <dgm:cxn modelId="{2AAA356C-62B9-472F-BABA-C60298DE87EB}" srcId="{A35BA190-B4C2-4754-BCFA-43321B2631A4}" destId="{1FE9A007-681A-4C28-8D02-44AD4AE7A0BB}" srcOrd="0" destOrd="0" parTransId="{63648F15-2924-4E0B-A79A-6A8F9B691AD9}" sibTransId="{A337167B-4994-4258-A33E-E75676246A49}"/>
    <dgm:cxn modelId="{39A5FA4F-4DF9-41D2-8184-E5C0785E8673}" srcId="{A35BA190-B4C2-4754-BCFA-43321B2631A4}" destId="{140E33C2-8F00-4306-B166-4FF82002A954}" srcOrd="3" destOrd="0" parTransId="{8DC1BA13-5D0E-4087-955A-54E7FEA641BC}" sibTransId="{60C21283-7C6C-4836-A817-9B9B2AB122A5}"/>
    <dgm:cxn modelId="{DD499BAF-D680-4735-87B0-0416138A48CE}" srcId="{A35BA190-B4C2-4754-BCFA-43321B2631A4}" destId="{9153F8B8-02E1-4C87-A2C3-7F2D3FC9CD7E}" srcOrd="1" destOrd="0" parTransId="{BC47707D-1663-40D8-A862-F60F711E7E41}" sibTransId="{481B09BF-D0BF-409F-A396-9F6473182078}"/>
    <dgm:cxn modelId="{1BD3ADC5-DB49-48AA-81B1-A0E088873920}" type="presOf" srcId="{6625B8E1-A8BF-4FB9-AAFF-A955406532A8}" destId="{91913CE7-6AC7-49CC-95DD-308F3F8C3484}" srcOrd="0" destOrd="0" presId="urn:microsoft.com/office/officeart/2005/8/layout/vList2"/>
    <dgm:cxn modelId="{051A73EA-74B0-429E-A8D6-6A534771283F}" srcId="{A35BA190-B4C2-4754-BCFA-43321B2631A4}" destId="{6625B8E1-A8BF-4FB9-AAFF-A955406532A8}" srcOrd="2" destOrd="0" parTransId="{829D8F86-FFBD-489F-AEE7-DF8B17195B19}" sibTransId="{3C07F641-7CAF-49E6-AF9A-7E48A2D3E1DC}"/>
    <dgm:cxn modelId="{ACD458EF-092C-4D9E-B8E6-E3F7DA54BAFF}" type="presOf" srcId="{A35BA190-B4C2-4754-BCFA-43321B2631A4}" destId="{F6BEF134-2559-4F71-81AB-97C8230FDA5C}" srcOrd="0" destOrd="0" presId="urn:microsoft.com/office/officeart/2005/8/layout/vList2"/>
    <dgm:cxn modelId="{7B43DB9C-6E5D-4AF8-9299-D35C0E61EE7E}" type="presParOf" srcId="{F6BEF134-2559-4F71-81AB-97C8230FDA5C}" destId="{E757BE35-16FD-41C3-AA92-A4BDC5EA2CFF}" srcOrd="0" destOrd="0" presId="urn:microsoft.com/office/officeart/2005/8/layout/vList2"/>
    <dgm:cxn modelId="{731D34F8-0321-449C-9971-4FA5D4A83920}" type="presParOf" srcId="{F6BEF134-2559-4F71-81AB-97C8230FDA5C}" destId="{C99E966B-54EE-4816-850E-08DE9834FE82}" srcOrd="1" destOrd="0" presId="urn:microsoft.com/office/officeart/2005/8/layout/vList2"/>
    <dgm:cxn modelId="{18282196-F12A-4FF7-B9FA-84E188CA15E2}" type="presParOf" srcId="{F6BEF134-2559-4F71-81AB-97C8230FDA5C}" destId="{44D3A26A-B232-4EA4-8B0C-AB4BAB0BBDB1}" srcOrd="2" destOrd="0" presId="urn:microsoft.com/office/officeart/2005/8/layout/vList2"/>
    <dgm:cxn modelId="{CE65C5EC-8E6D-43E1-9FA6-7B17532FFCD5}" type="presParOf" srcId="{F6BEF134-2559-4F71-81AB-97C8230FDA5C}" destId="{C3AD0171-2DB4-417A-9739-D654806C2922}" srcOrd="3" destOrd="0" presId="urn:microsoft.com/office/officeart/2005/8/layout/vList2"/>
    <dgm:cxn modelId="{355CCB92-A43A-45E3-AD19-20277FCE7AE4}" type="presParOf" srcId="{F6BEF134-2559-4F71-81AB-97C8230FDA5C}" destId="{91913CE7-6AC7-49CC-95DD-308F3F8C3484}" srcOrd="4" destOrd="0" presId="urn:microsoft.com/office/officeart/2005/8/layout/vList2"/>
    <dgm:cxn modelId="{1F7D7D0C-1DB2-468E-9336-F1C769B63CF3}" type="presParOf" srcId="{F6BEF134-2559-4F71-81AB-97C8230FDA5C}" destId="{31915015-4B9C-4A0F-A7BE-5E5C75D72FB8}" srcOrd="5" destOrd="0" presId="urn:microsoft.com/office/officeart/2005/8/layout/vList2"/>
    <dgm:cxn modelId="{8EFDB29E-A71D-4769-BF92-F190CC1F99C0}" type="presParOf" srcId="{F6BEF134-2559-4F71-81AB-97C8230FDA5C}" destId="{45242032-D5ED-466F-BBDD-01928CD12B2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9EDD3-1F71-4170-910A-C777CBE8F118}">
      <dsp:nvSpPr>
        <dsp:cNvPr id="0" name=""/>
        <dsp:cNvSpPr/>
      </dsp:nvSpPr>
      <dsp:spPr>
        <a:xfrm>
          <a:off x="0" y="80889"/>
          <a:ext cx="6832212" cy="25155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philosophy of teaching as a way of life underscores the importance of personal relevance in the learning process, allowing educators to connect philosophical inquiry to students’ individual experiences.</a:t>
          </a:r>
        </a:p>
      </dsp:txBody>
      <dsp:txXfrm>
        <a:off x="122797" y="203686"/>
        <a:ext cx="6586618" cy="2269906"/>
      </dsp:txXfrm>
    </dsp:sp>
    <dsp:sp modelId="{804E567A-D910-4227-9561-913F98A476A3}">
      <dsp:nvSpPr>
        <dsp:cNvPr id="0" name=""/>
        <dsp:cNvSpPr/>
      </dsp:nvSpPr>
      <dsp:spPr>
        <a:xfrm>
          <a:off x="0" y="2668389"/>
          <a:ext cx="6832212" cy="2515500"/>
        </a:xfrm>
        <a:prstGeom prst="roundRect">
          <a:avLst/>
        </a:prstGeom>
        <a:gradFill rotWithShape="0">
          <a:gsLst>
            <a:gs pos="0">
              <a:schemeClr val="accent5">
                <a:hueOff val="4808132"/>
                <a:satOff val="-9764"/>
                <a:lumOff val="6275"/>
                <a:alphaOff val="0"/>
                <a:tint val="96000"/>
                <a:lumMod val="104000"/>
              </a:schemeClr>
            </a:gs>
            <a:gs pos="100000">
              <a:schemeClr val="accent5">
                <a:hueOff val="4808132"/>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light of contemporary shifts towards integrated learning models, educators are called upon to adapt their pedagogical approaches to meet diverse student needs effectively</a:t>
          </a:r>
        </a:p>
      </dsp:txBody>
      <dsp:txXfrm>
        <a:off x="122797" y="2791186"/>
        <a:ext cx="6586618" cy="2269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7BE35-16FD-41C3-AA92-A4BDC5EA2CFF}">
      <dsp:nvSpPr>
        <dsp:cNvPr id="0" name=""/>
        <dsp:cNvSpPr/>
      </dsp:nvSpPr>
      <dsp:spPr>
        <a:xfrm>
          <a:off x="0" y="69549"/>
          <a:ext cx="6832212" cy="124253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Effective curriculum development begins with a clear understanding of the educational needs and goals of students, which is essential for promoting meaningful learning experiences. </a:t>
          </a:r>
          <a:r>
            <a:rPr lang="it-IT" sz="1800" kern="1200" dirty="0"/>
            <a:t>VET </a:t>
          </a:r>
          <a:endParaRPr lang="en-US" sz="1800" kern="1200" dirty="0"/>
        </a:p>
      </dsp:txBody>
      <dsp:txXfrm>
        <a:off x="60656" y="130205"/>
        <a:ext cx="6710900" cy="1121227"/>
      </dsp:txXfrm>
    </dsp:sp>
    <dsp:sp modelId="{44D3A26A-B232-4EA4-8B0C-AB4BAB0BBDB1}">
      <dsp:nvSpPr>
        <dsp:cNvPr id="0" name=""/>
        <dsp:cNvSpPr/>
      </dsp:nvSpPr>
      <dsp:spPr>
        <a:xfrm>
          <a:off x="0" y="1363929"/>
          <a:ext cx="6832212" cy="1242539"/>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This process involves comprehensive assessments that identify the specific skills, knowledge, and competencies that learners must acquire. </a:t>
          </a:r>
        </a:p>
      </dsp:txBody>
      <dsp:txXfrm>
        <a:off x="60656" y="1424585"/>
        <a:ext cx="6710900" cy="1121227"/>
      </dsp:txXfrm>
    </dsp:sp>
    <dsp:sp modelId="{91913CE7-6AC7-49CC-95DD-308F3F8C3484}">
      <dsp:nvSpPr>
        <dsp:cNvPr id="0" name=""/>
        <dsp:cNvSpPr/>
      </dsp:nvSpPr>
      <dsp:spPr>
        <a:xfrm>
          <a:off x="0" y="2658309"/>
          <a:ext cx="6832212" cy="1242539"/>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By adopting a person-centered approach, educators can tailor their curricula to better support individual student trajectories, as highlighted in the strategies suggested in </a:t>
          </a:r>
        </a:p>
      </dsp:txBody>
      <dsp:txXfrm>
        <a:off x="60656" y="2718965"/>
        <a:ext cx="6710900" cy="1121227"/>
      </dsp:txXfrm>
    </dsp:sp>
    <dsp:sp modelId="{45242032-D5ED-466F-BBDD-01928CD12B2E}">
      <dsp:nvSpPr>
        <dsp:cNvPr id="0" name=""/>
        <dsp:cNvSpPr/>
      </dsp:nvSpPr>
      <dsp:spPr>
        <a:xfrm>
          <a:off x="0" y="3952689"/>
          <a:ext cx="6832212" cy="124253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Identifying</a:t>
          </a:r>
          <a:r>
            <a:rPr lang="it-IT" sz="1800" kern="1200" dirty="0"/>
            <a:t> VET</a:t>
          </a:r>
          <a:r>
            <a:rPr lang="en-US" sz="1800" kern="1200" dirty="0"/>
            <a:t> educational needs and goals serves as a critical foundation for the development of curricula that effectively prepares students for future challenges.</a:t>
          </a:r>
        </a:p>
      </dsp:txBody>
      <dsp:txXfrm>
        <a:off x="60656" y="4013345"/>
        <a:ext cx="6710900" cy="11212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C9C4D-95C1-8246-9875-BEFCB37A7892}" type="datetimeFigureOut">
              <a:rPr lang="it-IT" smtClean="0"/>
              <a:t>29/12/2025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DE4CD-428F-4247-A8BB-5BC45670CCE0}" type="slidenum">
              <a:rPr lang="it-IT" smtClean="0"/>
              <a:t>‹N›</a:t>
            </a:fld>
            <a:endParaRPr lang="it-IT"/>
          </a:p>
        </p:txBody>
      </p:sp>
    </p:spTree>
    <p:extLst>
      <p:ext uri="{BB962C8B-B14F-4D97-AF65-F5344CB8AC3E}">
        <p14:creationId xmlns:p14="http://schemas.microsoft.com/office/powerpoint/2010/main" val="349872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892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24116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ADF1A7-D0B7-4A3C-AEA5-DA069A8A6133}"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410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35EAD4F2-0E2C-4909-A861-7650120305CE}" type="datetimeFigureOut">
              <a:rPr lang="it-IT" smtClean="0"/>
              <a:t>29/12/2025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11146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35EAD4F2-0E2C-4909-A861-7650120305CE}" type="datetimeFigureOut">
              <a:rPr lang="it-IT" smtClean="0"/>
              <a:t>29/12/2025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ADF1A7-D0B7-4A3C-AEA5-DA069A8A6133}"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64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35EAD4F2-0E2C-4909-A861-7650120305CE}" type="datetimeFigureOut">
              <a:rPr lang="it-IT" smtClean="0"/>
              <a:t>29/12/2025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270286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401434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1221842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1">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9218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8" name="Figura a mano libera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9" name="Figura a mano libera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0" name="Figura a mano libera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2" name="Tito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it-IT" sz="4400" b="1" i="0" spc="50" baseline="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it-IT" sz="2400" b="1" i="0" kern="1200" dirty="0">
                <a:solidFill>
                  <a:schemeClr val="tx2">
                    <a:lumMod val="75000"/>
                  </a:schemeClr>
                </a:solidFill>
                <a:latin typeface="+mn-lt"/>
                <a:ea typeface="+mn-ea"/>
                <a:cs typeface="+mn-cs"/>
              </a:defRPr>
            </a:lvl1pPr>
            <a:lvl2pPr indent="-283464">
              <a:spcBef>
                <a:spcPts val="6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3" name="Segnaposto numero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42" name="Segnaposto dat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231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epilogo 2">
    <p:bg>
      <p:bgPr>
        <a:solidFill>
          <a:schemeClr val="tx1"/>
        </a:solidFill>
        <a:effectLst/>
      </p:bgPr>
    </p:bg>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igura a mano libera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32" name="Tito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it-IT" sz="4400" b="1" i="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numero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5" name="Segnaposto dat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17388187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415496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5EAD4F2-0E2C-4909-A861-7650120305CE}" type="datetimeFigureOut">
              <a:rPr lang="it-IT" smtClean="0"/>
              <a:t>29/12/2025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107628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5EAD4F2-0E2C-4909-A861-7650120305CE}" type="datetimeFigureOut">
              <a:rPr lang="it-IT" smtClean="0"/>
              <a:t>29/12/2025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109542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5EAD4F2-0E2C-4909-A861-7650120305CE}" type="datetimeFigureOut">
              <a:rPr lang="it-IT" smtClean="0"/>
              <a:t>29/12/2025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230814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5EAD4F2-0E2C-4909-A861-7650120305CE}" type="datetimeFigureOut">
              <a:rPr lang="it-IT" smtClean="0"/>
              <a:t>29/12/2025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251715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D4F2-0E2C-4909-A861-7650120305CE}" type="datetimeFigureOut">
              <a:rPr lang="it-IT" smtClean="0"/>
              <a:t>29/12/2025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1908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5EAD4F2-0E2C-4909-A861-7650120305CE}" type="datetimeFigureOut">
              <a:rPr lang="it-IT" smtClean="0"/>
              <a:t>29/12/2025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27175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5EAD4F2-0E2C-4909-A861-7650120305CE}" type="datetimeFigureOut">
              <a:rPr lang="it-IT" smtClean="0"/>
              <a:t>29/12/2025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ADF1A7-D0B7-4A3C-AEA5-DA069A8A6133}" type="slidenum">
              <a:rPr lang="it-IT" smtClean="0"/>
              <a:t>‹N›</a:t>
            </a:fld>
            <a:endParaRPr lang="it-IT"/>
          </a:p>
        </p:txBody>
      </p:sp>
    </p:spTree>
    <p:extLst>
      <p:ext uri="{BB962C8B-B14F-4D97-AF65-F5344CB8AC3E}">
        <p14:creationId xmlns:p14="http://schemas.microsoft.com/office/powerpoint/2010/main" val="121162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EAD4F2-0E2C-4909-A861-7650120305CE}" type="datetimeFigureOut">
              <a:rPr lang="it-IT" smtClean="0"/>
              <a:t>29/12/2025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7ADF1A7-D0B7-4A3C-AEA5-DA069A8A6133}" type="slidenum">
              <a:rPr lang="it-IT" smtClean="0"/>
              <a:t>‹N›</a:t>
            </a:fld>
            <a:endParaRPr lang="it-IT"/>
          </a:p>
        </p:txBody>
      </p:sp>
    </p:spTree>
    <p:extLst>
      <p:ext uri="{BB962C8B-B14F-4D97-AF65-F5344CB8AC3E}">
        <p14:creationId xmlns:p14="http://schemas.microsoft.com/office/powerpoint/2010/main" val="1686433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hyperlink" Target="https://www.worldbank.org/en/topic/education/publication/step-by-step-sel-curricula" TargetMode="Externa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g" /><Relationship Id="rId1" Type="http://schemas.openxmlformats.org/officeDocument/2006/relationships/slideLayout" Target="../slideLayouts/slideLayout19.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a che scrive su un taccuino">
            <a:extLst>
              <a:ext uri="{FF2B5EF4-FFF2-40B4-BE49-F238E27FC236}">
                <a16:creationId xmlns:a16="http://schemas.microsoft.com/office/drawing/2014/main" id="{CEFC0EB7-0FD1-BB0D-C87C-1E1BB8B24922}"/>
              </a:ext>
            </a:extLst>
          </p:cNvPr>
          <p:cNvPicPr>
            <a:picLocks noChangeAspect="1"/>
          </p:cNvPicPr>
          <p:nvPr/>
        </p:nvPicPr>
        <p:blipFill>
          <a:blip r:embed="rId2">
            <a:duotone>
              <a:schemeClr val="bg2">
                <a:shade val="45000"/>
                <a:satMod val="135000"/>
              </a:schemeClr>
              <a:prstClr val="white"/>
            </a:duotone>
            <a:alphaModFix amt="40000"/>
          </a:blip>
          <a:srcRect t="13177" b="15845"/>
          <a:stretch>
            <a:fillRect/>
          </a:stretch>
        </p:blipFill>
        <p:spPr>
          <a:xfrm>
            <a:off x="20" y="10"/>
            <a:ext cx="12191980" cy="6857990"/>
          </a:xfrm>
          <a:prstGeom prst="rect">
            <a:avLst/>
          </a:prstGeom>
        </p:spPr>
      </p:pic>
      <p:sp>
        <p:nvSpPr>
          <p:cNvPr id="2" name="Titolo 1">
            <a:extLst>
              <a:ext uri="{FF2B5EF4-FFF2-40B4-BE49-F238E27FC236}">
                <a16:creationId xmlns:a16="http://schemas.microsoft.com/office/drawing/2014/main" id="{E1252138-0B90-70CE-8C54-7E51839BDFEB}"/>
              </a:ext>
            </a:extLst>
          </p:cNvPr>
          <p:cNvSpPr>
            <a:spLocks noGrp="1"/>
          </p:cNvSpPr>
          <p:nvPr>
            <p:ph type="ctrTitle"/>
          </p:nvPr>
        </p:nvSpPr>
        <p:spPr>
          <a:xfrm>
            <a:off x="2589213" y="2514600"/>
            <a:ext cx="8915399" cy="2262781"/>
          </a:xfrm>
        </p:spPr>
        <p:txBody>
          <a:bodyPr>
            <a:normAutofit/>
          </a:bodyPr>
          <a:lstStyle/>
          <a:p>
            <a:pPr>
              <a:lnSpc>
                <a:spcPct val="90000"/>
              </a:lnSpc>
              <a:spcBef>
                <a:spcPts val="1000"/>
              </a:spcBef>
            </a:pPr>
            <a:r>
              <a:rPr lang="it-IT" sz="3800" b="1" dirty="0">
                <a:latin typeface="Arial Narrow" panose="020B0606020202030204" pitchFamily="34" charset="0"/>
                <a:ea typeface="Proxima Nova"/>
                <a:cs typeface="Proxima Nova"/>
              </a:rPr>
              <a:t>VET </a:t>
            </a:r>
            <a:r>
              <a:rPr lang="it-IT" sz="3800" b="1" dirty="0" err="1">
                <a:latin typeface="Arial Narrow" panose="020B0606020202030204" pitchFamily="34" charset="0"/>
                <a:ea typeface="Proxima Nova"/>
                <a:cs typeface="Proxima Nova"/>
              </a:rPr>
              <a:t>course</a:t>
            </a:r>
            <a:r>
              <a:rPr lang="it-IT" sz="3800" b="1">
                <a:latin typeface="Arial Narrow" panose="020B0606020202030204" pitchFamily="34" charset="0"/>
                <a:ea typeface="Proxima Nova"/>
                <a:cs typeface="Proxima Nova"/>
              </a:rPr>
              <a:t> design </a:t>
            </a:r>
            <a:r>
              <a:rPr lang="it-IT" sz="3800" b="1" dirty="0">
                <a:latin typeface="Arial Narrow" panose="020B0606020202030204" pitchFamily="34" charset="0"/>
                <a:ea typeface="Proxima Nova"/>
                <a:cs typeface="Proxima Nova"/>
              </a:rPr>
              <a:t>for TECGREMED </a:t>
            </a:r>
            <a:r>
              <a:rPr lang="it-IT" sz="3800" b="1" dirty="0">
                <a:effectLst/>
                <a:latin typeface="Arial Narrow" panose="020B0606020202030204" pitchFamily="34" charset="0"/>
                <a:ea typeface="Proxima Nova"/>
                <a:cs typeface="Proxima Nova"/>
              </a:rPr>
              <a:t> </a:t>
            </a:r>
            <a:br>
              <a:rPr lang="it-IT" sz="3800" dirty="0">
                <a:effectLst/>
                <a:latin typeface="Proxima Nova"/>
                <a:ea typeface="Proxima Nova"/>
                <a:cs typeface="Proxima Nova"/>
              </a:rPr>
            </a:br>
            <a:r>
              <a:rPr lang="it-IT" sz="3800" dirty="0">
                <a:effectLst/>
                <a:latin typeface="Arial Narrow" panose="020B0606020202030204" pitchFamily="34" charset="0"/>
                <a:ea typeface="Proxima Nova"/>
                <a:cs typeface="Proxima Nova"/>
              </a:rPr>
              <a:t> </a:t>
            </a:r>
            <a:br>
              <a:rPr lang="it-IT" sz="3800" dirty="0">
                <a:effectLst/>
                <a:latin typeface="Proxima Nova"/>
                <a:ea typeface="Proxima Nova"/>
                <a:cs typeface="Proxima Nova"/>
              </a:rPr>
            </a:br>
            <a:endParaRPr lang="it-IT" sz="3800" dirty="0"/>
          </a:p>
        </p:txBody>
      </p:sp>
      <p:sp>
        <p:nvSpPr>
          <p:cNvPr id="3" name="Sottotitolo 2">
            <a:extLst>
              <a:ext uri="{FF2B5EF4-FFF2-40B4-BE49-F238E27FC236}">
                <a16:creationId xmlns:a16="http://schemas.microsoft.com/office/drawing/2014/main" id="{F1817AA3-FA4C-3DF2-6DC4-816F5E75554E}"/>
              </a:ext>
            </a:extLst>
          </p:cNvPr>
          <p:cNvSpPr>
            <a:spLocks noGrp="1"/>
          </p:cNvSpPr>
          <p:nvPr>
            <p:ph type="subTitle" idx="1"/>
          </p:nvPr>
        </p:nvSpPr>
        <p:spPr>
          <a:xfrm>
            <a:off x="2589213" y="4777379"/>
            <a:ext cx="8915399" cy="1126283"/>
          </a:xfrm>
        </p:spPr>
        <p:txBody>
          <a:bodyPr>
            <a:normAutofit/>
          </a:bodyPr>
          <a:lstStyle/>
          <a:p>
            <a:r>
              <a:rPr lang="it-IT" dirty="0"/>
              <a:t>Prof  Diana Spulber, Fondazione Sicurezza e Liberta , Rome and </a:t>
            </a:r>
          </a:p>
          <a:p>
            <a:pPr algn="ctr"/>
            <a:r>
              <a:rPr lang="it-IT" dirty="0" err="1"/>
              <a:t>University</a:t>
            </a:r>
            <a:r>
              <a:rPr lang="it-IT" dirty="0"/>
              <a:t> of Genoa, DISFOR  </a:t>
            </a:r>
          </a:p>
        </p:txBody>
      </p:sp>
      <p:grpSp>
        <p:nvGrpSpPr>
          <p:cNvPr id="11" name="Group 10">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3"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4"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5"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6"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7"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8"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9"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20"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21"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22"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23"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25" name="Rectangle 2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pic>
        <p:nvPicPr>
          <p:cNvPr id="6" name="Immagine 5">
            <a:extLst>
              <a:ext uri="{FF2B5EF4-FFF2-40B4-BE49-F238E27FC236}">
                <a16:creationId xmlns:a16="http://schemas.microsoft.com/office/drawing/2014/main" id="{85EE1598-F416-D265-DFD6-690FBA91C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1" y="196747"/>
            <a:ext cx="2354262" cy="487362"/>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logo, Elementi grafici, Carattere, design&#10;&#10;Descrizione generata automaticamente">
            <a:extLst>
              <a:ext uri="{FF2B5EF4-FFF2-40B4-BE49-F238E27FC236}">
                <a16:creationId xmlns:a16="http://schemas.microsoft.com/office/drawing/2014/main" id="{02685845-A32C-963D-AF26-DF2A55727D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6748" y="76897"/>
            <a:ext cx="1385814" cy="1385814"/>
          </a:xfrm>
          <a:prstGeom prst="ellipse">
            <a:avLst/>
          </a:prstGeom>
          <a:ln>
            <a:noFill/>
          </a:ln>
          <a:effectLst>
            <a:softEdge rad="112500"/>
          </a:effectLst>
        </p:spPr>
      </p:pic>
    </p:spTree>
    <p:extLst>
      <p:ext uri="{BB962C8B-B14F-4D97-AF65-F5344CB8AC3E}">
        <p14:creationId xmlns:p14="http://schemas.microsoft.com/office/powerpoint/2010/main" val="8583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0B9BB9-7171-0705-CA3F-6B73C441DECA}"/>
              </a:ext>
            </a:extLst>
          </p:cNvPr>
          <p:cNvSpPr>
            <a:spLocks noGrp="1"/>
          </p:cNvSpPr>
          <p:nvPr>
            <p:ph type="title"/>
          </p:nvPr>
        </p:nvSpPr>
        <p:spPr/>
        <p:txBody>
          <a:bodyPr/>
          <a:lstStyle/>
          <a:p>
            <a:r>
              <a:rPr lang="en-US" b="1" dirty="0"/>
              <a:t>What are Learning Outcomes?</a:t>
            </a:r>
            <a:endParaRPr lang="it-IT" dirty="0"/>
          </a:p>
        </p:txBody>
      </p:sp>
      <p:sp>
        <p:nvSpPr>
          <p:cNvPr id="3" name="Segnaposto contenuto 2">
            <a:extLst>
              <a:ext uri="{FF2B5EF4-FFF2-40B4-BE49-F238E27FC236}">
                <a16:creationId xmlns:a16="http://schemas.microsoft.com/office/drawing/2014/main" id="{0220D261-F94E-6D3F-746D-86C9C37D9DF3}"/>
              </a:ext>
            </a:extLst>
          </p:cNvPr>
          <p:cNvSpPr>
            <a:spLocks noGrp="1"/>
          </p:cNvSpPr>
          <p:nvPr>
            <p:ph idx="1"/>
          </p:nvPr>
        </p:nvSpPr>
        <p:spPr/>
        <p:txBody>
          <a:bodyPr/>
          <a:lstStyle/>
          <a:p>
            <a:br>
              <a:rPr lang="en-US" b="1" dirty="0"/>
            </a:br>
            <a:endParaRPr lang="en-US" b="1" dirty="0"/>
          </a:p>
          <a:p>
            <a:r>
              <a:rPr lang="en-US" sz="2000" dirty="0"/>
              <a:t>Learning outcomes are specific statements of what students will be able to do when they successfully complete a learning experience (whether it's a project, course or program). They are always written in a student-centered, measurable fashion that is concise, meaningful, and achievable.</a:t>
            </a:r>
          </a:p>
          <a:p>
            <a:endParaRPr lang="it-IT" dirty="0"/>
          </a:p>
        </p:txBody>
      </p:sp>
    </p:spTree>
    <p:extLst>
      <p:ext uri="{BB962C8B-B14F-4D97-AF65-F5344CB8AC3E}">
        <p14:creationId xmlns:p14="http://schemas.microsoft.com/office/powerpoint/2010/main" val="288646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987A085-7609-2172-F6B1-73AB66109472}"/>
              </a:ext>
            </a:extLst>
          </p:cNvPr>
          <p:cNvSpPr>
            <a:spLocks noGrp="1"/>
          </p:cNvSpPr>
          <p:nvPr>
            <p:ph type="title"/>
          </p:nvPr>
        </p:nvSpPr>
        <p:spPr>
          <a:xfrm>
            <a:off x="1259893" y="3101093"/>
            <a:ext cx="2454052" cy="3029344"/>
          </a:xfrm>
        </p:spPr>
        <p:txBody>
          <a:bodyPr>
            <a:normAutofit/>
          </a:bodyPr>
          <a:lstStyle/>
          <a:p>
            <a:r>
              <a:rPr lang="it-IT" sz="3200">
                <a:solidFill>
                  <a:schemeClr val="bg1"/>
                </a:solidFill>
              </a:rPr>
              <a:t>The start??</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8F1B0FB3-7478-F94D-54C4-0F1299BE1DD3}"/>
              </a:ext>
            </a:extLst>
          </p:cNvPr>
          <p:cNvGraphicFramePr>
            <a:graphicFrameLocks noGrp="1"/>
          </p:cNvGraphicFramePr>
          <p:nvPr>
            <p:ph idx="1"/>
            <p:extLst>
              <p:ext uri="{D42A27DB-BD31-4B8C-83A1-F6EECF244321}">
                <p14:modId xmlns:p14="http://schemas.microsoft.com/office/powerpoint/2010/main" val="61423358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19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844892-6954-5CBD-2B36-1B8CDE388185}"/>
              </a:ext>
            </a:extLst>
          </p:cNvPr>
          <p:cNvSpPr>
            <a:spLocks noGrp="1"/>
          </p:cNvSpPr>
          <p:nvPr>
            <p:ph type="title"/>
          </p:nvPr>
        </p:nvSpPr>
        <p:spPr>
          <a:xfrm>
            <a:off x="649224" y="645106"/>
            <a:ext cx="3650279" cy="1259894"/>
          </a:xfrm>
        </p:spPr>
        <p:txBody>
          <a:bodyPr>
            <a:normAutofit/>
          </a:bodyPr>
          <a:lstStyle/>
          <a:p>
            <a:r>
              <a:rPr lang="it-IT" dirty="0"/>
              <a:t>CD </a:t>
            </a:r>
          </a:p>
        </p:txBody>
      </p:sp>
      <p:sp>
        <p:nvSpPr>
          <p:cNvPr id="14" name="Rectangle 1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 name="Content Placeholder 8">
            <a:extLst>
              <a:ext uri="{FF2B5EF4-FFF2-40B4-BE49-F238E27FC236}">
                <a16:creationId xmlns:a16="http://schemas.microsoft.com/office/drawing/2014/main" id="{C0104119-052C-E38E-EC71-1B9AEEC86B08}"/>
              </a:ext>
            </a:extLst>
          </p:cNvPr>
          <p:cNvSpPr>
            <a:spLocks noGrp="1"/>
          </p:cNvSpPr>
          <p:nvPr>
            <p:ph idx="1"/>
          </p:nvPr>
        </p:nvSpPr>
        <p:spPr>
          <a:xfrm>
            <a:off x="649225" y="2133600"/>
            <a:ext cx="3650278" cy="3759253"/>
          </a:xfrm>
        </p:spPr>
        <p:txBody>
          <a:bodyPr>
            <a:normAutofit fontScale="85000" lnSpcReduction="10000"/>
          </a:bodyPr>
          <a:lstStyle/>
          <a:p>
            <a:pPr>
              <a:buClr>
                <a:srgbClr val="FF522C"/>
              </a:buClr>
            </a:pPr>
            <a:r>
              <a:rPr lang="en-US" dirty="0"/>
              <a:t>An effective curriculum framework integrates diverse pedagogical strategies and aligns with educational standards to foster robust learning outcomes. As exemplified in recent reforms driven by the Outcomes-Based Education (OBE) framework, there is an imperative to shift from traditional teaching models towards competency-focused learning, facilitating deeper engagement in subjects such as engineering and social-emotional learning (SEL)</a:t>
            </a:r>
            <a:endParaRPr lang="it-IT" dirty="0"/>
          </a:p>
          <a:p>
            <a:pPr>
              <a:buClr>
                <a:srgbClr val="FF522C"/>
              </a:buClr>
            </a:pPr>
            <a:endParaRPr lang="en-US" dirty="0"/>
          </a:p>
        </p:txBody>
      </p:sp>
      <p:sp>
        <p:nvSpPr>
          <p:cNvPr id="1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to, schermata, cerchio, diagramma&#10;&#10;Il contenuto generato dall'IA potrebbe non essere corretto.">
            <a:extLst>
              <a:ext uri="{FF2B5EF4-FFF2-40B4-BE49-F238E27FC236}">
                <a16:creationId xmlns:a16="http://schemas.microsoft.com/office/drawing/2014/main" id="{B8099814-820D-96A3-63A4-DDBEF36ECB81}"/>
              </a:ext>
            </a:extLst>
          </p:cNvPr>
          <p:cNvPicPr>
            <a:picLocks noChangeAspect="1"/>
          </p:cNvPicPr>
          <p:nvPr/>
        </p:nvPicPr>
        <p:blipFill>
          <a:blip r:embed="rId2">
            <a:extLst>
              <a:ext uri="{28A0092B-C50C-407E-A947-70E740481C1C}">
                <a14:useLocalDpi xmlns:a14="http://schemas.microsoft.com/office/drawing/2010/main" val="0"/>
              </a:ext>
            </a:extLst>
          </a:blip>
          <a:srcRect l="1" t="5264" r="-2" b="9497"/>
          <a:stretch/>
        </p:blipFill>
        <p:spPr>
          <a:xfrm>
            <a:off x="4619543" y="15945"/>
            <a:ext cx="7572457" cy="6699487"/>
          </a:xfrm>
          <a:prstGeom prst="rect">
            <a:avLst/>
          </a:prstGeom>
        </p:spPr>
      </p:pic>
    </p:spTree>
    <p:extLst>
      <p:ext uri="{BB962C8B-B14F-4D97-AF65-F5344CB8AC3E}">
        <p14:creationId xmlns:p14="http://schemas.microsoft.com/office/powerpoint/2010/main" val="71347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C322B-4804-741D-7F0F-0CD13F7AC60E}"/>
              </a:ext>
            </a:extLst>
          </p:cNvPr>
          <p:cNvSpPr>
            <a:spLocks noGrp="1"/>
          </p:cNvSpPr>
          <p:nvPr>
            <p:ph type="title"/>
          </p:nvPr>
        </p:nvSpPr>
        <p:spPr/>
        <p:txBody>
          <a:bodyPr/>
          <a:lstStyle/>
          <a:p>
            <a:r>
              <a:rPr lang="it-IT" dirty="0"/>
              <a:t>Skills </a:t>
            </a:r>
          </a:p>
        </p:txBody>
      </p:sp>
      <p:sp>
        <p:nvSpPr>
          <p:cNvPr id="3" name="Segnaposto contenuto 2">
            <a:extLst>
              <a:ext uri="{FF2B5EF4-FFF2-40B4-BE49-F238E27FC236}">
                <a16:creationId xmlns:a16="http://schemas.microsoft.com/office/drawing/2014/main" id="{06381F72-1268-9F5F-EB2D-660B287CD541}"/>
              </a:ext>
            </a:extLst>
          </p:cNvPr>
          <p:cNvSpPr>
            <a:spLocks noGrp="1"/>
          </p:cNvSpPr>
          <p:nvPr>
            <p:ph idx="1"/>
          </p:nvPr>
        </p:nvSpPr>
        <p:spPr>
          <a:xfrm>
            <a:off x="1592826" y="2133600"/>
            <a:ext cx="9911786" cy="3777622"/>
          </a:xfrm>
        </p:spPr>
        <p:txBody>
          <a:bodyPr>
            <a:normAutofit fontScale="92500" lnSpcReduction="20000"/>
          </a:bodyPr>
          <a:lstStyle/>
          <a:p>
            <a:r>
              <a:rPr lang="en-GB" dirty="0"/>
              <a:t>The professional competence of a teacher is not limited to a set of knowledge and skills, but establishes the need and effectiveness of their application in educational practice.</a:t>
            </a:r>
            <a:endParaRPr lang="it-IT" dirty="0"/>
          </a:p>
          <a:p>
            <a:r>
              <a:rPr lang="en-GB" dirty="0"/>
              <a:t>- communicative competence - emotional stability; extraversion; ability to build direct and feedback communication; speech skills; ability to listen and hear; ability to reward; delicacy, ability to make communication "smooth";</a:t>
            </a:r>
            <a:endParaRPr lang="it-IT" dirty="0"/>
          </a:p>
          <a:p>
            <a:r>
              <a:rPr lang="en-GB" dirty="0"/>
              <a:t>- information competence - the amount of information (knowledge) about yourself, about students and their parents, about the work experience of other teachers;</a:t>
            </a:r>
            <a:endParaRPr lang="it-IT" dirty="0"/>
          </a:p>
          <a:p>
            <a:r>
              <a:rPr lang="en-GB" dirty="0"/>
              <a:t>- regulatory competence - goal setting, planning, mobilization and sustainable activity, evaluation of performance, reflection;</a:t>
            </a:r>
            <a:endParaRPr lang="it-IT" dirty="0"/>
          </a:p>
          <a:p>
            <a:r>
              <a:rPr lang="en-GB" dirty="0"/>
              <a:t>- intellectual and pedagogical competence - a set of skills in analysis, synthesis, comparison, abstraction, generalization, concretization;</a:t>
            </a:r>
            <a:endParaRPr lang="it-IT" dirty="0"/>
          </a:p>
          <a:p>
            <a:r>
              <a:rPr lang="en-GB" dirty="0"/>
              <a:t>- operational competence - a set of skills necessary for a teacher to carry out professional activities: predictive, projective, subject-methodological, organizational, pedagogical improvisation, expert </a:t>
            </a:r>
            <a:endParaRPr lang="it-IT" dirty="0"/>
          </a:p>
        </p:txBody>
      </p:sp>
    </p:spTree>
    <p:extLst>
      <p:ext uri="{BB962C8B-B14F-4D97-AF65-F5344CB8AC3E}">
        <p14:creationId xmlns:p14="http://schemas.microsoft.com/office/powerpoint/2010/main" val="2949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43F26-EB43-CAF0-BB08-259534B6D65D}"/>
              </a:ext>
            </a:extLst>
          </p:cNvPr>
          <p:cNvSpPr>
            <a:spLocks noGrp="1"/>
          </p:cNvSpPr>
          <p:nvPr>
            <p:ph type="title"/>
          </p:nvPr>
        </p:nvSpPr>
        <p:spPr/>
        <p:txBody>
          <a:bodyPr/>
          <a:lstStyle/>
          <a:p>
            <a:r>
              <a:rPr lang="en-US" dirty="0"/>
              <a:t> Communication skills and their impact on learning</a:t>
            </a:r>
            <a:endParaRPr lang="it-IT" dirty="0"/>
          </a:p>
        </p:txBody>
      </p:sp>
      <p:sp>
        <p:nvSpPr>
          <p:cNvPr id="3" name="Segnaposto contenuto 2">
            <a:extLst>
              <a:ext uri="{FF2B5EF4-FFF2-40B4-BE49-F238E27FC236}">
                <a16:creationId xmlns:a16="http://schemas.microsoft.com/office/drawing/2014/main" id="{B1D3DD1B-9D97-F168-A3C8-AEDB97D31BC5}"/>
              </a:ext>
            </a:extLst>
          </p:cNvPr>
          <p:cNvSpPr>
            <a:spLocks noGrp="1"/>
          </p:cNvSpPr>
          <p:nvPr>
            <p:ph idx="1"/>
          </p:nvPr>
        </p:nvSpPr>
        <p:spPr>
          <a:xfrm>
            <a:off x="1927123" y="2133600"/>
            <a:ext cx="9577489" cy="3777622"/>
          </a:xfrm>
        </p:spPr>
        <p:txBody>
          <a:bodyPr>
            <a:normAutofit/>
          </a:bodyPr>
          <a:lstStyle/>
          <a:p>
            <a:pPr algn="just"/>
            <a:r>
              <a:rPr lang="en-US" sz="2400" dirty="0"/>
              <a:t>Effective communication skills are fundamental in fostering an enriching learning environment, significantly influencing students academic success and engagement levels. In classroom settings, clear and open communication facilitates a collaborative atmosphere where learners feel empowered to express their ideas and queries. This exchange not only enhances information retention but also encourages critical thinking and problem-solving skills, which are essential for holistic education</a:t>
            </a:r>
            <a:endParaRPr lang="it-IT" sz="2400" dirty="0"/>
          </a:p>
        </p:txBody>
      </p:sp>
    </p:spTree>
    <p:extLst>
      <p:ext uri="{BB962C8B-B14F-4D97-AF65-F5344CB8AC3E}">
        <p14:creationId xmlns:p14="http://schemas.microsoft.com/office/powerpoint/2010/main" val="410494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05B3D-3B35-9E89-1138-ACCB3AE6D0AE}"/>
              </a:ext>
            </a:extLst>
          </p:cNvPr>
          <p:cNvSpPr>
            <a:spLocks noGrp="1"/>
          </p:cNvSpPr>
          <p:nvPr>
            <p:ph type="title"/>
          </p:nvPr>
        </p:nvSpPr>
        <p:spPr/>
        <p:txBody>
          <a:bodyPr/>
          <a:lstStyle/>
          <a:p>
            <a:r>
              <a:rPr lang="it-IT" dirty="0" err="1"/>
              <a:t>Classroom</a:t>
            </a:r>
            <a:r>
              <a:rPr lang="it-IT" dirty="0"/>
              <a:t> management techniques</a:t>
            </a:r>
          </a:p>
        </p:txBody>
      </p:sp>
      <p:sp>
        <p:nvSpPr>
          <p:cNvPr id="3" name="Segnaposto contenuto 2">
            <a:extLst>
              <a:ext uri="{FF2B5EF4-FFF2-40B4-BE49-F238E27FC236}">
                <a16:creationId xmlns:a16="http://schemas.microsoft.com/office/drawing/2014/main" id="{633BE510-07FE-03E9-1184-0F8943083D06}"/>
              </a:ext>
            </a:extLst>
          </p:cNvPr>
          <p:cNvSpPr>
            <a:spLocks noGrp="1"/>
          </p:cNvSpPr>
          <p:nvPr>
            <p:ph idx="1"/>
          </p:nvPr>
        </p:nvSpPr>
        <p:spPr/>
        <p:txBody>
          <a:bodyPr>
            <a:normAutofit/>
          </a:bodyPr>
          <a:lstStyle/>
          <a:p>
            <a:r>
              <a:rPr lang="en-US" sz="2400" dirty="0"/>
              <a:t>Effective classroom management techniques are integral to fostering a conducive learning environment, which is essential for successful curriculum development and teaching skills. Strategies such as establishing clear rules, implementing consistent consequences, and creating engaging lesson plans can significantly enhance student behavior and participation.</a:t>
            </a:r>
            <a:endParaRPr lang="it-IT" sz="2400" dirty="0"/>
          </a:p>
        </p:txBody>
      </p:sp>
    </p:spTree>
    <p:extLst>
      <p:ext uri="{BB962C8B-B14F-4D97-AF65-F5344CB8AC3E}">
        <p14:creationId xmlns:p14="http://schemas.microsoft.com/office/powerpoint/2010/main" val="353621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FB80C4-100C-2B36-0552-1840FFBFC575}"/>
              </a:ext>
            </a:extLst>
          </p:cNvPr>
          <p:cNvSpPr>
            <a:spLocks noGrp="1"/>
          </p:cNvSpPr>
          <p:nvPr>
            <p:ph type="title"/>
          </p:nvPr>
        </p:nvSpPr>
        <p:spPr/>
        <p:txBody>
          <a:bodyPr/>
          <a:lstStyle/>
          <a:p>
            <a:r>
              <a:rPr lang="en-US" dirty="0"/>
              <a:t> Differentiation strategies to meet diverse learner needs</a:t>
            </a:r>
            <a:endParaRPr lang="it-IT" dirty="0"/>
          </a:p>
        </p:txBody>
      </p:sp>
      <p:sp>
        <p:nvSpPr>
          <p:cNvPr id="3" name="Segnaposto contenuto 2">
            <a:extLst>
              <a:ext uri="{FF2B5EF4-FFF2-40B4-BE49-F238E27FC236}">
                <a16:creationId xmlns:a16="http://schemas.microsoft.com/office/drawing/2014/main" id="{AC3591D3-2D91-A089-407E-D045F714C42A}"/>
              </a:ext>
            </a:extLst>
          </p:cNvPr>
          <p:cNvSpPr>
            <a:spLocks noGrp="1"/>
          </p:cNvSpPr>
          <p:nvPr>
            <p:ph idx="1"/>
          </p:nvPr>
        </p:nvSpPr>
        <p:spPr/>
        <p:txBody>
          <a:bodyPr/>
          <a:lstStyle/>
          <a:p>
            <a:r>
              <a:rPr lang="en-US" dirty="0"/>
              <a:t>Differentiation strategies are essential for effectively addressing the diverse needs of learners within the framework of curriculum development and teaching skills. </a:t>
            </a:r>
          </a:p>
          <a:p>
            <a:r>
              <a:rPr lang="en-US" dirty="0"/>
              <a:t>By tailoring instructional methods and materials to accommodate varied learning styles, educators can foster a more inclusive classroom environment. </a:t>
            </a:r>
          </a:p>
          <a:p>
            <a:r>
              <a:rPr lang="en-US" dirty="0"/>
              <a:t> Using formative assessments allows teachers to gauge individual student needs, thus enabling targeted interventions that enhance learning outcomes. </a:t>
            </a:r>
          </a:p>
          <a:p>
            <a:r>
              <a:rPr lang="en-US" dirty="0"/>
              <a:t>Drawing on teachers’ beliefs and values, as highlighted in inclusive education discourse, reveals how these factors influence the implementation of differentiation strategies in practice</a:t>
            </a:r>
            <a:endParaRPr lang="it-IT" dirty="0"/>
          </a:p>
        </p:txBody>
      </p:sp>
    </p:spTree>
    <p:extLst>
      <p:ext uri="{BB962C8B-B14F-4D97-AF65-F5344CB8AC3E}">
        <p14:creationId xmlns:p14="http://schemas.microsoft.com/office/powerpoint/2010/main" val="329172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BD4BD-9861-C011-B73F-B84E2D98DA0E}"/>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D1E372B4-FD9A-C647-10A8-A8ACD7F31FFC}"/>
              </a:ext>
            </a:extLst>
          </p:cNvPr>
          <p:cNvSpPr>
            <a:spLocks noGrp="1"/>
          </p:cNvSpPr>
          <p:nvPr>
            <p:ph idx="1"/>
          </p:nvPr>
        </p:nvSpPr>
        <p:spPr>
          <a:xfrm>
            <a:off x="2425959" y="1399592"/>
            <a:ext cx="9078653" cy="4511630"/>
          </a:xfrm>
        </p:spPr>
        <p:txBody>
          <a:bodyPr>
            <a:normAutofit/>
          </a:bodyPr>
          <a:lstStyle/>
          <a:p>
            <a:pPr algn="just"/>
            <a:r>
              <a:rPr lang="en-US" sz="3200" dirty="0"/>
              <a:t>Learning outcomes are statements referring to the specific knowledge, practical skills, areas of professional development, attitudes, or higher-order thinking skills that instructors expect students to develop, learn, or master by the end of their learning (</a:t>
            </a:r>
            <a:r>
              <a:rPr lang="en-US" sz="3200" dirty="0" err="1"/>
              <a:t>Suskie</a:t>
            </a:r>
            <a:r>
              <a:rPr lang="en-US" sz="3200" dirty="0"/>
              <a:t>, 2009)</a:t>
            </a:r>
            <a:endParaRPr lang="it-IT" sz="3200" dirty="0"/>
          </a:p>
        </p:txBody>
      </p:sp>
    </p:spTree>
    <p:extLst>
      <p:ext uri="{BB962C8B-B14F-4D97-AF65-F5344CB8AC3E}">
        <p14:creationId xmlns:p14="http://schemas.microsoft.com/office/powerpoint/2010/main" val="154794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A708E9-EC16-24DA-A60C-D4E997802B7B}"/>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C4805374-3F3B-956C-C956-D2ED7C95041B}"/>
              </a:ext>
            </a:extLst>
          </p:cNvPr>
          <p:cNvSpPr>
            <a:spLocks noGrp="1"/>
          </p:cNvSpPr>
          <p:nvPr>
            <p:ph idx="1"/>
          </p:nvPr>
        </p:nvSpPr>
        <p:spPr>
          <a:xfrm>
            <a:off x="7458076" y="361950"/>
            <a:ext cx="4046536" cy="5871940"/>
          </a:xfrm>
        </p:spPr>
        <p:txBody>
          <a:bodyPr>
            <a:normAutofit/>
          </a:bodyPr>
          <a:lstStyle/>
          <a:p>
            <a:endParaRPr lang="en-US" sz="2400" dirty="0"/>
          </a:p>
          <a:p>
            <a:endParaRPr lang="en-US" sz="2400" dirty="0"/>
          </a:p>
          <a:p>
            <a:r>
              <a:rPr lang="en-US" sz="2400" dirty="0"/>
              <a:t>Outcomes are used on many scales, from developing curriculum for a program of study to creating lessons for a single class activity. At the highest level, learning outcomes can be established at the university level. </a:t>
            </a:r>
            <a:endParaRPr lang="it-IT" sz="2400" dirty="0"/>
          </a:p>
        </p:txBody>
      </p:sp>
      <p:pic>
        <p:nvPicPr>
          <p:cNvPr id="5" name="Immagine 4">
            <a:extLst>
              <a:ext uri="{FF2B5EF4-FFF2-40B4-BE49-F238E27FC236}">
                <a16:creationId xmlns:a16="http://schemas.microsoft.com/office/drawing/2014/main" id="{CC068100-3798-5A5B-D941-0231264C2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460" y="752475"/>
            <a:ext cx="5490308" cy="5353050"/>
          </a:xfrm>
          <a:prstGeom prst="rect">
            <a:avLst/>
          </a:prstGeom>
        </p:spPr>
      </p:pic>
    </p:spTree>
    <p:extLst>
      <p:ext uri="{BB962C8B-B14F-4D97-AF65-F5344CB8AC3E}">
        <p14:creationId xmlns:p14="http://schemas.microsoft.com/office/powerpoint/2010/main" val="288103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AD06C9-F5D4-C058-EA39-211D8D26552F}"/>
              </a:ext>
            </a:extLst>
          </p:cNvPr>
          <p:cNvSpPr>
            <a:spLocks noGrp="1"/>
          </p:cNvSpPr>
          <p:nvPr>
            <p:ph type="title"/>
          </p:nvPr>
        </p:nvSpPr>
        <p:spPr/>
        <p:txBody>
          <a:bodyPr/>
          <a:lstStyle/>
          <a:p>
            <a:r>
              <a:rPr lang="it-IT" dirty="0"/>
              <a:t>Learning </a:t>
            </a:r>
            <a:r>
              <a:rPr lang="it-IT" dirty="0" err="1"/>
              <a:t>outcomes</a:t>
            </a:r>
            <a:r>
              <a:rPr lang="it-IT" dirty="0"/>
              <a:t> </a:t>
            </a:r>
          </a:p>
        </p:txBody>
      </p:sp>
      <p:sp>
        <p:nvSpPr>
          <p:cNvPr id="3" name="Segnaposto contenuto 2">
            <a:extLst>
              <a:ext uri="{FF2B5EF4-FFF2-40B4-BE49-F238E27FC236}">
                <a16:creationId xmlns:a16="http://schemas.microsoft.com/office/drawing/2014/main" id="{4879744C-C34C-3DE6-B031-BB5930B5E65C}"/>
              </a:ext>
            </a:extLst>
          </p:cNvPr>
          <p:cNvSpPr>
            <a:spLocks noGrp="1"/>
          </p:cNvSpPr>
          <p:nvPr>
            <p:ph idx="1"/>
          </p:nvPr>
        </p:nvSpPr>
        <p:spPr>
          <a:xfrm>
            <a:off x="1720645" y="2133600"/>
            <a:ext cx="9783967" cy="3777622"/>
          </a:xfrm>
        </p:spPr>
        <p:txBody>
          <a:bodyPr>
            <a:noAutofit/>
          </a:bodyPr>
          <a:lstStyle/>
          <a:p>
            <a:pPr algn="just"/>
            <a:r>
              <a:rPr lang="en-US" sz="2400" dirty="0"/>
              <a:t>Just as learning outcomes can be designed at the program level or university-wide level, they can also operate at a more granular scale within an individual course. Typically instructors divide their courses into smaller units such as modules or weeks, and many instructors establish learning outcomes for these smaller units that map onto the larger course-level outcomes. As a general rule, as the level of analysis becomes smaller, from course to module to assignment, the learning outcomes tend to be more specific and easily quantifiable. </a:t>
            </a:r>
            <a:endParaRPr lang="it-IT" sz="2400" dirty="0"/>
          </a:p>
        </p:txBody>
      </p:sp>
    </p:spTree>
    <p:extLst>
      <p:ext uri="{BB962C8B-B14F-4D97-AF65-F5344CB8AC3E}">
        <p14:creationId xmlns:p14="http://schemas.microsoft.com/office/powerpoint/2010/main" val="100156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3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3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5" name="Group 3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4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4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4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4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9" name="Rectangle 4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useBgFill="1">
        <p:nvSpPr>
          <p:cNvPr id="53" name="Rectangle 52">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6"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57"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58"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59"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60"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61"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62"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63"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64"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65"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66"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67"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sp>
        <p:nvSpPr>
          <p:cNvPr id="2" name="Titolo 1">
            <a:extLst>
              <a:ext uri="{FF2B5EF4-FFF2-40B4-BE49-F238E27FC236}">
                <a16:creationId xmlns:a16="http://schemas.microsoft.com/office/drawing/2014/main" id="{87BDCA08-CE7C-036D-6DFE-C22CBD215605}"/>
              </a:ext>
            </a:extLst>
          </p:cNvPr>
          <p:cNvSpPr>
            <a:spLocks noGrp="1"/>
          </p:cNvSpPr>
          <p:nvPr>
            <p:ph type="title"/>
          </p:nvPr>
        </p:nvSpPr>
        <p:spPr>
          <a:xfrm>
            <a:off x="2589213" y="4529540"/>
            <a:ext cx="8915399" cy="1162423"/>
          </a:xfrm>
        </p:spPr>
        <p:txBody>
          <a:bodyPr vert="horz" lIns="91440" tIns="45720" rIns="91440" bIns="45720" rtlCol="0" anchor="b">
            <a:normAutofit/>
          </a:bodyPr>
          <a:lstStyle/>
          <a:p>
            <a:r>
              <a:rPr lang="en-US" sz="5400"/>
              <a:t>.</a:t>
            </a:r>
          </a:p>
        </p:txBody>
      </p:sp>
      <p:sp>
        <p:nvSpPr>
          <p:cNvPr id="9" name="Content Placeholder 8">
            <a:extLst>
              <a:ext uri="{FF2B5EF4-FFF2-40B4-BE49-F238E27FC236}">
                <a16:creationId xmlns:a16="http://schemas.microsoft.com/office/drawing/2014/main" id="{77F16C7C-3165-6C6A-E753-8F8D272B9DEE}"/>
              </a:ext>
            </a:extLst>
          </p:cNvPr>
          <p:cNvSpPr>
            <a:spLocks noGrp="1"/>
          </p:cNvSpPr>
          <p:nvPr>
            <p:ph idx="1"/>
          </p:nvPr>
        </p:nvSpPr>
        <p:spPr>
          <a:xfrm>
            <a:off x="2589213" y="5696711"/>
            <a:ext cx="8915399" cy="507189"/>
          </a:xfrm>
        </p:spPr>
        <p:txBody>
          <a:bodyPr vert="horz" lIns="91440" tIns="45720" rIns="91440" bIns="45720" rtlCol="0" anchor="t">
            <a:normAutofit/>
          </a:bodyPr>
          <a:lstStyle/>
          <a:p>
            <a:pPr marL="0" indent="0">
              <a:buNone/>
            </a:pPr>
            <a:r>
              <a:rPr lang="en-US">
                <a:solidFill>
                  <a:schemeClr val="tx1">
                    <a:lumMod val="65000"/>
                    <a:lumOff val="35000"/>
                  </a:schemeClr>
                </a:solidFill>
              </a:rPr>
              <a:t>.</a:t>
            </a:r>
          </a:p>
        </p:txBody>
      </p:sp>
      <p:grpSp>
        <p:nvGrpSpPr>
          <p:cNvPr id="69" name="Group 68">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0"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71"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72"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73"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74"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75"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76"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77"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78"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79"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80"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81"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83" name="Rectangle 82">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5" name="Segnaposto contenuto 4" descr="Immagine che contiene testo, linea, Carattere, schermata&#10;&#10;Il contenuto generato dall'IA potrebbe non essere corretto.">
            <a:extLst>
              <a:ext uri="{FF2B5EF4-FFF2-40B4-BE49-F238E27FC236}">
                <a16:creationId xmlns:a16="http://schemas.microsoft.com/office/drawing/2014/main" id="{B121DABF-0E4D-ABDC-99F6-83599D9F2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640079"/>
            <a:ext cx="9063949" cy="5257091"/>
          </a:xfrm>
          <a:prstGeom prst="rect">
            <a:avLst/>
          </a:prstGeom>
        </p:spPr>
      </p:pic>
      <p:sp>
        <p:nvSpPr>
          <p:cNvPr id="85"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Tree>
    <p:extLst>
      <p:ext uri="{BB962C8B-B14F-4D97-AF65-F5344CB8AC3E}">
        <p14:creationId xmlns:p14="http://schemas.microsoft.com/office/powerpoint/2010/main" val="1996562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215B98-4367-DEA2-84F0-0FAB967CCCB8}"/>
              </a:ext>
            </a:extLst>
          </p:cNvPr>
          <p:cNvSpPr>
            <a:spLocks noGrp="1"/>
          </p:cNvSpPr>
          <p:nvPr>
            <p:ph type="title"/>
          </p:nvPr>
        </p:nvSpPr>
        <p:spPr/>
        <p:txBody>
          <a:bodyPr/>
          <a:lstStyle/>
          <a:p>
            <a:r>
              <a:rPr lang="it-IT" dirty="0"/>
              <a:t>..</a:t>
            </a:r>
          </a:p>
        </p:txBody>
      </p:sp>
      <p:pic>
        <p:nvPicPr>
          <p:cNvPr id="1026" name="Picture 2">
            <a:extLst>
              <a:ext uri="{FF2B5EF4-FFF2-40B4-BE49-F238E27FC236}">
                <a16:creationId xmlns:a16="http://schemas.microsoft.com/office/drawing/2014/main" id="{0B00D7AC-39E8-F667-C3DA-10CF34A999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8473" y="948895"/>
            <a:ext cx="7434306" cy="55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2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FA6B2-5491-4681-22A0-5028F9027764}"/>
              </a:ext>
            </a:extLst>
          </p:cNvPr>
          <p:cNvSpPr>
            <a:spLocks noGrp="1"/>
          </p:cNvSpPr>
          <p:nvPr>
            <p:ph type="title"/>
          </p:nvPr>
        </p:nvSpPr>
        <p:spPr>
          <a:xfrm>
            <a:off x="2592925" y="624110"/>
            <a:ext cx="8911687" cy="518890"/>
          </a:xfrm>
        </p:spPr>
        <p:txBody>
          <a:bodyPr>
            <a:normAutofit fontScale="90000"/>
          </a:bodyPr>
          <a:lstStyle/>
          <a:p>
            <a:r>
              <a:rPr lang="it-IT" dirty="0"/>
              <a:t>…</a:t>
            </a:r>
          </a:p>
        </p:txBody>
      </p:sp>
      <p:sp>
        <p:nvSpPr>
          <p:cNvPr id="3" name="Segnaposto contenuto 2">
            <a:extLst>
              <a:ext uri="{FF2B5EF4-FFF2-40B4-BE49-F238E27FC236}">
                <a16:creationId xmlns:a16="http://schemas.microsoft.com/office/drawing/2014/main" id="{1EF71769-394E-0F3D-E172-F982A80B2002}"/>
              </a:ext>
            </a:extLst>
          </p:cNvPr>
          <p:cNvSpPr>
            <a:spLocks noGrp="1"/>
          </p:cNvSpPr>
          <p:nvPr>
            <p:ph idx="1"/>
          </p:nvPr>
        </p:nvSpPr>
        <p:spPr>
          <a:xfrm>
            <a:off x="1943100" y="1295400"/>
            <a:ext cx="9561512" cy="4615822"/>
          </a:xfrm>
        </p:spPr>
        <p:txBody>
          <a:bodyPr>
            <a:normAutofit fontScale="92500" lnSpcReduction="20000"/>
          </a:bodyPr>
          <a:lstStyle/>
          <a:p>
            <a:r>
              <a:rPr lang="en-US" dirty="0"/>
              <a:t>Identifying the desired results of a learning experience is the first step of backward design.</a:t>
            </a:r>
          </a:p>
          <a:p>
            <a:r>
              <a:rPr lang="en-US" dirty="0"/>
              <a:t>Learning outcomes are used for this purpose.  Learning outcomes are also valuable in these ways:</a:t>
            </a:r>
          </a:p>
          <a:p>
            <a:r>
              <a:rPr lang="en-US" dirty="0"/>
              <a:t>Learning outcomes help instructors...</a:t>
            </a:r>
          </a:p>
          <a:p>
            <a:pPr>
              <a:buFont typeface="Arial" panose="020B0604020202020204" pitchFamily="34" charset="0"/>
              <a:buChar char="•"/>
            </a:pPr>
            <a:r>
              <a:rPr lang="en-US" dirty="0"/>
              <a:t>describe to students what is expected of them</a:t>
            </a:r>
          </a:p>
          <a:p>
            <a:pPr>
              <a:buFont typeface="Arial" panose="020B0604020202020204" pitchFamily="34" charset="0"/>
              <a:buChar char="•"/>
            </a:pPr>
            <a:r>
              <a:rPr lang="en-US" dirty="0"/>
              <a:t>plan appropriate teaching strategies, materials and assessments</a:t>
            </a:r>
          </a:p>
          <a:p>
            <a:pPr>
              <a:buFont typeface="Arial" panose="020B0604020202020204" pitchFamily="34" charset="0"/>
              <a:buChar char="•"/>
            </a:pPr>
            <a:r>
              <a:rPr lang="en-US" dirty="0"/>
              <a:t>learn from and make changes to curriculum to improve student learning</a:t>
            </a:r>
          </a:p>
          <a:p>
            <a:pPr>
              <a:buFont typeface="Arial" panose="020B0604020202020204" pitchFamily="34" charset="0"/>
              <a:buChar char="•"/>
            </a:pPr>
            <a:r>
              <a:rPr lang="en-US" dirty="0"/>
              <a:t>assess how the outcomes of a single course align with larger outcomes for an entire program</a:t>
            </a:r>
          </a:p>
          <a:p>
            <a:r>
              <a:rPr lang="en-US" dirty="0"/>
              <a:t>Learning outcomes help students…</a:t>
            </a:r>
          </a:p>
          <a:p>
            <a:pPr>
              <a:buFont typeface="Arial" panose="020B0604020202020204" pitchFamily="34" charset="0"/>
              <a:buChar char="•"/>
            </a:pPr>
            <a:r>
              <a:rPr lang="en-US" dirty="0"/>
              <a:t>anticipate what they will gain from an educational experience</a:t>
            </a:r>
            <a:br>
              <a:rPr lang="en-US" dirty="0"/>
            </a:br>
            <a:endParaRPr lang="en-US" dirty="0"/>
          </a:p>
          <a:p>
            <a:pPr>
              <a:buFont typeface="Arial" panose="020B0604020202020204" pitchFamily="34" charset="0"/>
              <a:buChar char="•"/>
            </a:pPr>
            <a:r>
              <a:rPr lang="en-US" dirty="0"/>
              <a:t>track their progress and know where they stand</a:t>
            </a:r>
          </a:p>
          <a:p>
            <a:pPr>
              <a:buFont typeface="Arial" panose="020B0604020202020204" pitchFamily="34" charset="0"/>
              <a:buChar char="•"/>
            </a:pPr>
            <a:r>
              <a:rPr lang="en-US" dirty="0"/>
              <a:t>know in advance how they'll be assessed</a:t>
            </a:r>
          </a:p>
          <a:p>
            <a:endParaRPr lang="it-IT" dirty="0"/>
          </a:p>
        </p:txBody>
      </p:sp>
    </p:spTree>
    <p:extLst>
      <p:ext uri="{BB962C8B-B14F-4D97-AF65-F5344CB8AC3E}">
        <p14:creationId xmlns:p14="http://schemas.microsoft.com/office/powerpoint/2010/main" val="120513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C05238-7A9F-24F8-F0D6-82C0549F9E1F}"/>
              </a:ext>
            </a:extLst>
          </p:cNvPr>
          <p:cNvSpPr>
            <a:spLocks noGrp="1"/>
          </p:cNvSpPr>
          <p:nvPr>
            <p:ph type="title"/>
          </p:nvPr>
        </p:nvSpPr>
        <p:spPr>
          <a:xfrm>
            <a:off x="2592925" y="624110"/>
            <a:ext cx="8911687" cy="322040"/>
          </a:xfrm>
        </p:spPr>
        <p:txBody>
          <a:bodyPr>
            <a:normAutofit fontScale="90000"/>
          </a:bodyPr>
          <a:lstStyle/>
          <a:p>
            <a:r>
              <a:rPr lang="it-IT" dirty="0"/>
              <a:t>..</a:t>
            </a:r>
          </a:p>
        </p:txBody>
      </p:sp>
      <p:graphicFrame>
        <p:nvGraphicFramePr>
          <p:cNvPr id="4" name="Segnaposto contenuto 3">
            <a:extLst>
              <a:ext uri="{FF2B5EF4-FFF2-40B4-BE49-F238E27FC236}">
                <a16:creationId xmlns:a16="http://schemas.microsoft.com/office/drawing/2014/main" id="{6B531139-8F22-812F-2B4F-AC5BE7400456}"/>
              </a:ext>
            </a:extLst>
          </p:cNvPr>
          <p:cNvGraphicFramePr>
            <a:graphicFrameLocks noGrp="1"/>
          </p:cNvGraphicFramePr>
          <p:nvPr>
            <p:ph idx="1"/>
            <p:extLst>
              <p:ext uri="{D42A27DB-BD31-4B8C-83A1-F6EECF244321}">
                <p14:modId xmlns:p14="http://schemas.microsoft.com/office/powerpoint/2010/main" val="2961294474"/>
              </p:ext>
            </p:extLst>
          </p:nvPr>
        </p:nvGraphicFramePr>
        <p:xfrm>
          <a:off x="2276669" y="1047750"/>
          <a:ext cx="8781857" cy="5009832"/>
        </p:xfrm>
        <a:graphic>
          <a:graphicData uri="http://schemas.openxmlformats.org/drawingml/2006/table">
            <a:tbl>
              <a:tblPr/>
              <a:tblGrid>
                <a:gridCol w="4376544">
                  <a:extLst>
                    <a:ext uri="{9D8B030D-6E8A-4147-A177-3AD203B41FA5}">
                      <a16:colId xmlns:a16="http://schemas.microsoft.com/office/drawing/2014/main" val="3858280897"/>
                    </a:ext>
                  </a:extLst>
                </a:gridCol>
                <a:gridCol w="4405313">
                  <a:extLst>
                    <a:ext uri="{9D8B030D-6E8A-4147-A177-3AD203B41FA5}">
                      <a16:colId xmlns:a16="http://schemas.microsoft.com/office/drawing/2014/main" val="4022207204"/>
                    </a:ext>
                  </a:extLst>
                </a:gridCol>
              </a:tblGrid>
              <a:tr h="845930">
                <a:tc>
                  <a:txBody>
                    <a:bodyPr/>
                    <a:lstStyle/>
                    <a:p>
                      <a:r>
                        <a:rPr lang="en-US" sz="1400" b="1" dirty="0">
                          <a:effectLst/>
                        </a:rPr>
                        <a:t>NOT Student-Centered</a:t>
                      </a:r>
                    </a:p>
                    <a:p>
                      <a:r>
                        <a:rPr lang="en-US" sz="1400" dirty="0">
                          <a:effectLst/>
                        </a:rPr>
                        <a:t>Different theories of personality development will be explored through lectures, readings, and assignments.</a:t>
                      </a:r>
                    </a:p>
                  </a:txBody>
                  <a:tcPr marL="41068" marR="41068" marT="20534" marB="20534" anchor="ctr">
                    <a:lnL>
                      <a:noFill/>
                    </a:lnL>
                    <a:lnR>
                      <a:noFill/>
                    </a:lnR>
                    <a:lnT>
                      <a:noFill/>
                    </a:lnT>
                    <a:lnB>
                      <a:noFill/>
                    </a:lnB>
                  </a:tcPr>
                </a:tc>
                <a:tc>
                  <a:txBody>
                    <a:bodyPr/>
                    <a:lstStyle/>
                    <a:p>
                      <a:r>
                        <a:rPr lang="en-US" sz="1400" b="1" dirty="0">
                          <a:effectLst/>
                        </a:rPr>
                        <a:t>Student-Centered</a:t>
                      </a:r>
                    </a:p>
                    <a:p>
                      <a:r>
                        <a:rPr lang="en-US" sz="1400" dirty="0">
                          <a:effectLst/>
                        </a:rPr>
                        <a:t>Students will name each theory of personality development and describe the key characteristics that distinguish each theory.</a:t>
                      </a:r>
                    </a:p>
                  </a:txBody>
                  <a:tcPr marL="41068" marR="41068" marT="20534" marB="20534" anchor="ctr">
                    <a:lnL>
                      <a:noFill/>
                    </a:lnL>
                    <a:lnR>
                      <a:noFill/>
                    </a:lnR>
                    <a:lnT>
                      <a:noFill/>
                    </a:lnT>
                    <a:lnB>
                      <a:noFill/>
                    </a:lnB>
                  </a:tcPr>
                </a:tc>
                <a:extLst>
                  <a:ext uri="{0D108BD9-81ED-4DB2-BD59-A6C34878D82A}">
                    <a16:rowId xmlns:a16="http://schemas.microsoft.com/office/drawing/2014/main" val="3337873932"/>
                  </a:ext>
                </a:extLst>
              </a:tr>
              <a:tr h="845930">
                <a:tc>
                  <a:txBody>
                    <a:bodyPr/>
                    <a:lstStyle/>
                    <a:p>
                      <a:r>
                        <a:rPr lang="en-US" sz="1400" b="1" dirty="0"/>
                        <a:t>Not Measurable</a:t>
                      </a:r>
                    </a:p>
                    <a:p>
                      <a:r>
                        <a:rPr lang="en-US" sz="1400" dirty="0"/>
                        <a:t>Students will understand symbolism.</a:t>
                      </a:r>
                    </a:p>
                  </a:txBody>
                  <a:tcPr marL="41068" marR="41068" marT="20534" marB="20534" anchor="ctr">
                    <a:lnL>
                      <a:noFill/>
                    </a:lnL>
                    <a:lnR>
                      <a:noFill/>
                    </a:lnR>
                    <a:lnT>
                      <a:noFill/>
                    </a:lnT>
                    <a:lnB>
                      <a:noFill/>
                    </a:lnB>
                  </a:tcPr>
                </a:tc>
                <a:tc>
                  <a:txBody>
                    <a:bodyPr/>
                    <a:lstStyle/>
                    <a:p>
                      <a:r>
                        <a:rPr lang="en-US" sz="1400" b="1"/>
                        <a:t>Measurable</a:t>
                      </a:r>
                    </a:p>
                    <a:p>
                      <a:r>
                        <a:rPr lang="en-US" sz="1400"/>
                        <a:t>Students will be able to identify examples of symbolism in short stories and incorporate symbolism in their own writing.</a:t>
                      </a:r>
                    </a:p>
                  </a:txBody>
                  <a:tcPr marL="41068" marR="41068" marT="20534" marB="20534" anchor="ctr">
                    <a:lnL>
                      <a:noFill/>
                    </a:lnL>
                    <a:lnR>
                      <a:noFill/>
                    </a:lnR>
                    <a:lnT>
                      <a:noFill/>
                    </a:lnT>
                    <a:lnB>
                      <a:noFill/>
                    </a:lnB>
                  </a:tcPr>
                </a:tc>
                <a:extLst>
                  <a:ext uri="{0D108BD9-81ED-4DB2-BD59-A6C34878D82A}">
                    <a16:rowId xmlns:a16="http://schemas.microsoft.com/office/drawing/2014/main" val="1274250036"/>
                  </a:ext>
                </a:extLst>
              </a:tr>
              <a:tr h="845930">
                <a:tc>
                  <a:txBody>
                    <a:bodyPr/>
                    <a:lstStyle/>
                    <a:p>
                      <a:r>
                        <a:rPr lang="en-US" sz="1400" b="1" dirty="0"/>
                        <a:t>Not Clear</a:t>
                      </a:r>
                    </a:p>
                    <a:p>
                      <a:r>
                        <a:rPr lang="en-US" sz="1400" dirty="0"/>
                        <a:t>Students will be able to analyze MZ History .</a:t>
                      </a:r>
                    </a:p>
                  </a:txBody>
                  <a:tcPr marL="41068" marR="41068" marT="20534" marB="20534" anchor="ctr">
                    <a:lnL>
                      <a:noFill/>
                    </a:lnL>
                    <a:lnR>
                      <a:noFill/>
                    </a:lnR>
                    <a:lnT>
                      <a:noFill/>
                    </a:lnT>
                    <a:lnB>
                      <a:noFill/>
                    </a:lnB>
                  </a:tcPr>
                </a:tc>
                <a:tc>
                  <a:txBody>
                    <a:bodyPr/>
                    <a:lstStyle/>
                    <a:p>
                      <a:r>
                        <a:rPr lang="en-US" sz="1400" b="1" dirty="0"/>
                        <a:t>Clear</a:t>
                      </a:r>
                    </a:p>
                    <a:p>
                      <a:r>
                        <a:rPr lang="en-US" sz="1400" dirty="0"/>
                        <a:t>Students will be able to analyze how MZ foreign policy history relates to current trends in MZ. foreign policy.</a:t>
                      </a:r>
                    </a:p>
                  </a:txBody>
                  <a:tcPr marL="41068" marR="41068" marT="20534" marB="20534" anchor="ctr">
                    <a:lnL>
                      <a:noFill/>
                    </a:lnL>
                    <a:lnR>
                      <a:noFill/>
                    </a:lnR>
                    <a:lnT>
                      <a:noFill/>
                    </a:lnT>
                    <a:lnB>
                      <a:noFill/>
                    </a:lnB>
                  </a:tcPr>
                </a:tc>
                <a:extLst>
                  <a:ext uri="{0D108BD9-81ED-4DB2-BD59-A6C34878D82A}">
                    <a16:rowId xmlns:a16="http://schemas.microsoft.com/office/drawing/2014/main" val="3609014501"/>
                  </a:ext>
                </a:extLst>
              </a:tr>
              <a:tr h="1638990">
                <a:tc>
                  <a:txBody>
                    <a:bodyPr/>
                    <a:lstStyle/>
                    <a:p>
                      <a:r>
                        <a:rPr lang="en-US" sz="1400" b="1" dirty="0"/>
                        <a:t>Not Concise</a:t>
                      </a:r>
                    </a:p>
                    <a:p>
                      <a:r>
                        <a:rPr lang="en-US" sz="1400" dirty="0"/>
                        <a:t>Students will analyze MZ  intern  policy, from 20th-century diplomatic relations with Europe to considering the ways in which shifts from past to MZ independency.</a:t>
                      </a:r>
                    </a:p>
                  </a:txBody>
                  <a:tcPr marL="41068" marR="41068" marT="20534" marB="20534" anchor="ctr">
                    <a:lnL>
                      <a:noFill/>
                    </a:lnL>
                    <a:lnR>
                      <a:noFill/>
                    </a:lnR>
                    <a:lnT>
                      <a:noFill/>
                    </a:lnT>
                    <a:lnB>
                      <a:noFill/>
                    </a:lnB>
                  </a:tcPr>
                </a:tc>
                <a:tc>
                  <a:txBody>
                    <a:bodyPr/>
                    <a:lstStyle/>
                    <a:p>
                      <a:r>
                        <a:rPr lang="en-US" sz="1400" b="1" dirty="0"/>
                        <a:t>Concise</a:t>
                      </a:r>
                    </a:p>
                    <a:p>
                      <a:r>
                        <a:rPr lang="en-US" sz="1400" dirty="0"/>
                        <a:t>Students will be able to identify how changes in MZ foreign policy during the 20th and 21th centuries impacted relations with neighboring nations. </a:t>
                      </a:r>
                    </a:p>
                  </a:txBody>
                  <a:tcPr marL="41068" marR="41068" marT="20534" marB="20534" anchor="ctr">
                    <a:lnL>
                      <a:noFill/>
                    </a:lnL>
                    <a:lnR>
                      <a:noFill/>
                    </a:lnR>
                    <a:lnT>
                      <a:noFill/>
                    </a:lnT>
                    <a:lnB>
                      <a:noFill/>
                    </a:lnB>
                  </a:tcPr>
                </a:tc>
                <a:extLst>
                  <a:ext uri="{0D108BD9-81ED-4DB2-BD59-A6C34878D82A}">
                    <a16:rowId xmlns:a16="http://schemas.microsoft.com/office/drawing/2014/main" val="2837076355"/>
                  </a:ext>
                </a:extLst>
              </a:tr>
              <a:tr h="687318">
                <a:tc>
                  <a:txBody>
                    <a:bodyPr/>
                    <a:lstStyle/>
                    <a:p>
                      <a:r>
                        <a:rPr lang="en-US" sz="1400" b="1" dirty="0"/>
                        <a:t>Task-Based (Inflexible)</a:t>
                      </a:r>
                    </a:p>
                    <a:p>
                      <a:r>
                        <a:rPr lang="en-US" sz="1400" dirty="0"/>
                        <a:t>Students will be able to demonstrate on a mannequin the four steps to administer CPR.</a:t>
                      </a:r>
                    </a:p>
                  </a:txBody>
                  <a:tcPr marL="41068" marR="41068" marT="20534" marB="20534" anchor="ctr">
                    <a:lnL>
                      <a:noFill/>
                    </a:lnL>
                    <a:lnR>
                      <a:noFill/>
                    </a:lnR>
                    <a:lnT>
                      <a:noFill/>
                    </a:lnT>
                    <a:lnB>
                      <a:noFill/>
                    </a:lnB>
                  </a:tcPr>
                </a:tc>
                <a:tc>
                  <a:txBody>
                    <a:bodyPr/>
                    <a:lstStyle/>
                    <a:p>
                      <a:r>
                        <a:rPr lang="en-US" sz="1400" b="1" dirty="0"/>
                        <a:t>Outcome-Based (Flexible)</a:t>
                      </a:r>
                    </a:p>
                    <a:p>
                      <a:r>
                        <a:rPr lang="en-US" sz="1400" dirty="0"/>
                        <a:t>Students will be able to demonstrate the four steps used to administer CPR.</a:t>
                      </a:r>
                    </a:p>
                  </a:txBody>
                  <a:tcPr marL="41068" marR="41068" marT="20534" marB="20534" anchor="ctr">
                    <a:lnL>
                      <a:noFill/>
                    </a:lnL>
                    <a:lnR>
                      <a:noFill/>
                    </a:lnR>
                    <a:lnT>
                      <a:noFill/>
                    </a:lnT>
                    <a:lnB>
                      <a:noFill/>
                    </a:lnB>
                  </a:tcPr>
                </a:tc>
                <a:extLst>
                  <a:ext uri="{0D108BD9-81ED-4DB2-BD59-A6C34878D82A}">
                    <a16:rowId xmlns:a16="http://schemas.microsoft.com/office/drawing/2014/main" val="944710731"/>
                  </a:ext>
                </a:extLst>
              </a:tr>
            </a:tbl>
          </a:graphicData>
        </a:graphic>
      </p:graphicFrame>
    </p:spTree>
    <p:extLst>
      <p:ext uri="{BB962C8B-B14F-4D97-AF65-F5344CB8AC3E}">
        <p14:creationId xmlns:p14="http://schemas.microsoft.com/office/powerpoint/2010/main" val="608012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E5FCCF-D07F-073F-BDC5-67DC25739820}"/>
              </a:ext>
            </a:extLst>
          </p:cNvPr>
          <p:cNvSpPr>
            <a:spLocks noGrp="1"/>
          </p:cNvSpPr>
          <p:nvPr>
            <p:ph type="title"/>
          </p:nvPr>
        </p:nvSpPr>
        <p:spPr/>
        <p:txBody>
          <a:bodyPr>
            <a:normAutofit fontScale="90000"/>
          </a:bodyPr>
          <a:lstStyle/>
          <a:p>
            <a:r>
              <a:rPr lang="en-US" b="1" dirty="0"/>
              <a:t>Quick Guide to Four Instructional Design Models</a:t>
            </a:r>
            <a:br>
              <a:rPr lang="en-US" dirty="0"/>
            </a:br>
            <a:endParaRPr lang="it-IT" dirty="0"/>
          </a:p>
        </p:txBody>
      </p:sp>
      <p:sp>
        <p:nvSpPr>
          <p:cNvPr id="3" name="Segnaposto contenuto 2">
            <a:extLst>
              <a:ext uri="{FF2B5EF4-FFF2-40B4-BE49-F238E27FC236}">
                <a16:creationId xmlns:a16="http://schemas.microsoft.com/office/drawing/2014/main" id="{B90D8496-2D34-3B44-C478-FCD47E1B1436}"/>
              </a:ext>
            </a:extLst>
          </p:cNvPr>
          <p:cNvSpPr>
            <a:spLocks noGrp="1"/>
          </p:cNvSpPr>
          <p:nvPr>
            <p:ph idx="1"/>
          </p:nvPr>
        </p:nvSpPr>
        <p:spPr/>
        <p:txBody>
          <a:bodyPr/>
          <a:lstStyle/>
          <a:p>
            <a:pPr>
              <a:buFont typeface="Arial" panose="020B0604020202020204" pitchFamily="34" charset="0"/>
              <a:buChar char="•"/>
            </a:pPr>
            <a:r>
              <a:rPr lang="en-US" sz="3200" dirty="0"/>
              <a:t>ADDIE Model.</a:t>
            </a:r>
          </a:p>
          <a:p>
            <a:pPr>
              <a:buFont typeface="Arial" panose="020B0604020202020204" pitchFamily="34" charset="0"/>
              <a:buChar char="•"/>
            </a:pPr>
            <a:r>
              <a:rPr lang="en-US" sz="3200" dirty="0"/>
              <a:t>Merrill's Principles of Instruction.</a:t>
            </a:r>
          </a:p>
          <a:p>
            <a:pPr>
              <a:buFont typeface="Arial" panose="020B0604020202020204" pitchFamily="34" charset="0"/>
              <a:buChar char="•"/>
            </a:pPr>
            <a:r>
              <a:rPr lang="en-US" sz="3200" dirty="0"/>
              <a:t>Gagne's Nine Events of Instructions.</a:t>
            </a:r>
          </a:p>
          <a:p>
            <a:pPr>
              <a:buFont typeface="Arial" panose="020B0604020202020204" pitchFamily="34" charset="0"/>
              <a:buChar char="•"/>
            </a:pPr>
            <a:r>
              <a:rPr lang="en-US" sz="3200" dirty="0"/>
              <a:t>Bloom's Taxonomy.</a:t>
            </a:r>
          </a:p>
          <a:p>
            <a:endParaRPr lang="it-IT" dirty="0"/>
          </a:p>
        </p:txBody>
      </p:sp>
    </p:spTree>
    <p:extLst>
      <p:ext uri="{BB962C8B-B14F-4D97-AF65-F5344CB8AC3E}">
        <p14:creationId xmlns:p14="http://schemas.microsoft.com/office/powerpoint/2010/main" val="223424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1813D-A7F9-52AB-E88C-71488FE0D94A}"/>
              </a:ext>
            </a:extLst>
          </p:cNvPr>
          <p:cNvSpPr>
            <a:spLocks noGrp="1"/>
          </p:cNvSpPr>
          <p:nvPr>
            <p:ph type="title"/>
          </p:nvPr>
        </p:nvSpPr>
        <p:spPr>
          <a:xfrm>
            <a:off x="2592925" y="624110"/>
            <a:ext cx="8911687" cy="423640"/>
          </a:xfrm>
        </p:spPr>
        <p:txBody>
          <a:bodyPr>
            <a:normAutofit fontScale="90000"/>
          </a:bodyPr>
          <a:lstStyle/>
          <a:p>
            <a:r>
              <a:rPr lang="it-IT" dirty="0"/>
              <a:t>…</a:t>
            </a:r>
          </a:p>
        </p:txBody>
      </p:sp>
      <p:pic>
        <p:nvPicPr>
          <p:cNvPr id="6" name="Segnaposto contenuto 5">
            <a:extLst>
              <a:ext uri="{FF2B5EF4-FFF2-40B4-BE49-F238E27FC236}">
                <a16:creationId xmlns:a16="http://schemas.microsoft.com/office/drawing/2014/main" id="{C1FA6949-3B95-88D6-85CE-F7946C000C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616"/>
          <a:stretch/>
        </p:blipFill>
        <p:spPr>
          <a:xfrm>
            <a:off x="2886074" y="361196"/>
            <a:ext cx="6552893" cy="6525070"/>
          </a:xfrm>
        </p:spPr>
      </p:pic>
    </p:spTree>
    <p:extLst>
      <p:ext uri="{BB962C8B-B14F-4D97-AF65-F5344CB8AC3E}">
        <p14:creationId xmlns:p14="http://schemas.microsoft.com/office/powerpoint/2010/main" val="215935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6B53D8-BAB2-8DAF-8CED-3C66936ECF3E}"/>
              </a:ext>
            </a:extLst>
          </p:cNvPr>
          <p:cNvSpPr>
            <a:spLocks noGrp="1"/>
          </p:cNvSpPr>
          <p:nvPr>
            <p:ph type="title"/>
          </p:nvPr>
        </p:nvSpPr>
        <p:spPr>
          <a:xfrm>
            <a:off x="2592925" y="624110"/>
            <a:ext cx="8911687" cy="499840"/>
          </a:xfrm>
        </p:spPr>
        <p:txBody>
          <a:bodyPr>
            <a:normAutofit fontScale="90000"/>
          </a:bodyPr>
          <a:lstStyle/>
          <a:p>
            <a:r>
              <a:rPr lang="it-IT" dirty="0"/>
              <a:t>…</a:t>
            </a:r>
          </a:p>
        </p:txBody>
      </p:sp>
      <p:pic>
        <p:nvPicPr>
          <p:cNvPr id="5" name="Segnaposto contenuto 4">
            <a:extLst>
              <a:ext uri="{FF2B5EF4-FFF2-40B4-BE49-F238E27FC236}">
                <a16:creationId xmlns:a16="http://schemas.microsoft.com/office/drawing/2014/main" id="{7278B403-A185-5FDB-1057-2CCCAC60DC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2351" y="1046610"/>
            <a:ext cx="5743796" cy="5293865"/>
          </a:xfrm>
        </p:spPr>
      </p:pic>
    </p:spTree>
    <p:extLst>
      <p:ext uri="{BB962C8B-B14F-4D97-AF65-F5344CB8AC3E}">
        <p14:creationId xmlns:p14="http://schemas.microsoft.com/office/powerpoint/2010/main" val="403426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9AC701-99D2-E82E-3973-8D5372DB26AD}"/>
              </a:ext>
            </a:extLst>
          </p:cNvPr>
          <p:cNvSpPr>
            <a:spLocks noGrp="1"/>
          </p:cNvSpPr>
          <p:nvPr>
            <p:ph type="title"/>
          </p:nvPr>
        </p:nvSpPr>
        <p:spPr/>
        <p:txBody>
          <a:bodyPr/>
          <a:lstStyle/>
          <a:p>
            <a:r>
              <a:rPr lang="it-IT" dirty="0"/>
              <a:t>…</a:t>
            </a:r>
          </a:p>
        </p:txBody>
      </p:sp>
      <p:pic>
        <p:nvPicPr>
          <p:cNvPr id="5" name="Segnaposto contenuto 4">
            <a:extLst>
              <a:ext uri="{FF2B5EF4-FFF2-40B4-BE49-F238E27FC236}">
                <a16:creationId xmlns:a16="http://schemas.microsoft.com/office/drawing/2014/main" id="{8BAB418A-D3BC-511B-359B-B10BE7523D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025" y="953253"/>
            <a:ext cx="7124717" cy="5349122"/>
          </a:xfrm>
        </p:spPr>
      </p:pic>
    </p:spTree>
    <p:extLst>
      <p:ext uri="{BB962C8B-B14F-4D97-AF65-F5344CB8AC3E}">
        <p14:creationId xmlns:p14="http://schemas.microsoft.com/office/powerpoint/2010/main" val="338209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E9280-109F-A280-ED87-89E1E8497893}"/>
              </a:ext>
            </a:extLst>
          </p:cNvPr>
          <p:cNvSpPr>
            <a:spLocks noGrp="1"/>
          </p:cNvSpPr>
          <p:nvPr>
            <p:ph type="title"/>
          </p:nvPr>
        </p:nvSpPr>
        <p:spPr>
          <a:xfrm>
            <a:off x="2592925" y="624110"/>
            <a:ext cx="8911687" cy="322040"/>
          </a:xfrm>
        </p:spPr>
        <p:txBody>
          <a:bodyPr>
            <a:normAutofit fontScale="90000"/>
          </a:bodyPr>
          <a:lstStyle/>
          <a:p>
            <a:r>
              <a:rPr lang="it-IT" dirty="0"/>
              <a:t>…</a:t>
            </a:r>
          </a:p>
        </p:txBody>
      </p:sp>
      <p:pic>
        <p:nvPicPr>
          <p:cNvPr id="5" name="Segnaposto contenuto 4">
            <a:extLst>
              <a:ext uri="{FF2B5EF4-FFF2-40B4-BE49-F238E27FC236}">
                <a16:creationId xmlns:a16="http://schemas.microsoft.com/office/drawing/2014/main" id="{0192749D-E8CB-0C3C-0C90-27503CD8B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960" y="1019175"/>
            <a:ext cx="8089359" cy="4892675"/>
          </a:xfrm>
        </p:spPr>
      </p:pic>
    </p:spTree>
    <p:extLst>
      <p:ext uri="{BB962C8B-B14F-4D97-AF65-F5344CB8AC3E}">
        <p14:creationId xmlns:p14="http://schemas.microsoft.com/office/powerpoint/2010/main" val="369837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756C3-E607-FD22-3B33-41B668608AFC}"/>
              </a:ext>
            </a:extLst>
          </p:cNvPr>
          <p:cNvSpPr>
            <a:spLocks noGrp="1"/>
          </p:cNvSpPr>
          <p:nvPr>
            <p:ph type="title"/>
          </p:nvPr>
        </p:nvSpPr>
        <p:spPr/>
        <p:txBody>
          <a:bodyPr/>
          <a:lstStyle/>
          <a:p>
            <a:r>
              <a:rPr lang="it-IT" dirty="0"/>
              <a:t>Learning Design </a:t>
            </a:r>
          </a:p>
        </p:txBody>
      </p:sp>
      <p:pic>
        <p:nvPicPr>
          <p:cNvPr id="5" name="Segnaposto contenuto 4">
            <a:extLst>
              <a:ext uri="{FF2B5EF4-FFF2-40B4-BE49-F238E27FC236}">
                <a16:creationId xmlns:a16="http://schemas.microsoft.com/office/drawing/2014/main" id="{C947821B-BF9A-0AEC-16BA-907859578379}"/>
              </a:ext>
            </a:extLst>
          </p:cNvPr>
          <p:cNvPicPr>
            <a:picLocks noGrp="1" noChangeAspect="1"/>
          </p:cNvPicPr>
          <p:nvPr>
            <p:ph idx="1"/>
          </p:nvPr>
        </p:nvPicPr>
        <p:blipFill>
          <a:blip r:embed="rId2"/>
          <a:stretch>
            <a:fillRect/>
          </a:stretch>
        </p:blipFill>
        <p:spPr>
          <a:xfrm>
            <a:off x="2714625" y="1186509"/>
            <a:ext cx="8477250" cy="5549796"/>
          </a:xfrm>
        </p:spPr>
      </p:pic>
    </p:spTree>
    <p:extLst>
      <p:ext uri="{BB962C8B-B14F-4D97-AF65-F5344CB8AC3E}">
        <p14:creationId xmlns:p14="http://schemas.microsoft.com/office/powerpoint/2010/main" val="403131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BC3DF-A3E4-BF10-7DAB-0A447B54FDDF}"/>
              </a:ext>
            </a:extLst>
          </p:cNvPr>
          <p:cNvSpPr>
            <a:spLocks noGrp="1"/>
          </p:cNvSpPr>
          <p:nvPr>
            <p:ph type="title"/>
          </p:nvPr>
        </p:nvSpPr>
        <p:spPr/>
        <p:txBody>
          <a:bodyPr>
            <a:normAutofit fontScale="90000"/>
          </a:bodyPr>
          <a:lstStyle/>
          <a:p>
            <a:r>
              <a:rPr lang="en-US" dirty="0"/>
              <a:t>The Requirements of a Learning Design Specification</a:t>
            </a:r>
            <a:br>
              <a:rPr lang="en-US" dirty="0"/>
            </a:br>
            <a:endParaRPr lang="it-IT" dirty="0"/>
          </a:p>
        </p:txBody>
      </p:sp>
      <p:sp>
        <p:nvSpPr>
          <p:cNvPr id="3" name="Segnaposto contenuto 2">
            <a:extLst>
              <a:ext uri="{FF2B5EF4-FFF2-40B4-BE49-F238E27FC236}">
                <a16:creationId xmlns:a16="http://schemas.microsoft.com/office/drawing/2014/main" id="{99BBF003-66C0-29C5-BCBD-E0349317E900}"/>
              </a:ext>
            </a:extLst>
          </p:cNvPr>
          <p:cNvSpPr>
            <a:spLocks noGrp="1"/>
          </p:cNvSpPr>
          <p:nvPr>
            <p:ph idx="1"/>
          </p:nvPr>
        </p:nvSpPr>
        <p:spPr>
          <a:xfrm>
            <a:off x="1828800" y="2133600"/>
            <a:ext cx="9675812" cy="3777622"/>
          </a:xfrm>
        </p:spPr>
        <p:txBody>
          <a:bodyPr>
            <a:normAutofit fontScale="925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Completeness: the specification must be able to fully describe the teaching/learning process in a UOL, including references to digital and non-digital learning materials, digital and non-digital, and the services needed during the process.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includes: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The integration of learner and teaching staff activities.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The integration of resources (objects and services) used during learning.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The support of learning models for both single and multiple users.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Support for blended learning and fully online learning.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online learning.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86427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22A067-CCFA-C7FB-6563-EE5B000F7DA1}"/>
              </a:ext>
            </a:extLst>
          </p:cNvPr>
          <p:cNvSpPr>
            <a:spLocks noGrp="1"/>
          </p:cNvSpPr>
          <p:nvPr>
            <p:ph type="title"/>
          </p:nvPr>
        </p:nvSpPr>
        <p:spPr>
          <a:xfrm>
            <a:off x="1259893" y="3101093"/>
            <a:ext cx="2454052" cy="3029344"/>
          </a:xfrm>
        </p:spPr>
        <p:txBody>
          <a:bodyPr>
            <a:normAutofit/>
          </a:bodyPr>
          <a:lstStyle/>
          <a:p>
            <a:r>
              <a:rPr lang="it-IT" sz="3200">
                <a:solidFill>
                  <a:schemeClr val="bg1"/>
                </a:solidFill>
              </a:rPr>
              <a:t>.</a:t>
            </a:r>
          </a:p>
        </p:txBody>
      </p:sp>
      <p:sp>
        <p:nvSpPr>
          <p:cNvPr id="16"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7"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Segnaposto contenuto 2">
            <a:extLst>
              <a:ext uri="{FF2B5EF4-FFF2-40B4-BE49-F238E27FC236}">
                <a16:creationId xmlns:a16="http://schemas.microsoft.com/office/drawing/2014/main" id="{419FCD64-FCBF-97A1-9BD5-7C8A6586C8AA}"/>
              </a:ext>
            </a:extLst>
          </p:cNvPr>
          <p:cNvGraphicFramePr>
            <a:graphicFrameLocks noGrp="1"/>
          </p:cNvGraphicFramePr>
          <p:nvPr>
            <p:ph idx="1"/>
            <p:extLst>
              <p:ext uri="{D42A27DB-BD31-4B8C-83A1-F6EECF244321}">
                <p14:modId xmlns:p14="http://schemas.microsoft.com/office/powerpoint/2010/main" val="77670412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02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0E4A07-767A-0A7A-13D3-F1C9CA03C997}"/>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6BDD9FA1-742E-85C5-A8BA-CBC5D66B0D15}"/>
              </a:ext>
            </a:extLst>
          </p:cNvPr>
          <p:cNvSpPr>
            <a:spLocks noGrp="1"/>
          </p:cNvSpPr>
          <p:nvPr>
            <p:ph idx="1"/>
          </p:nvPr>
        </p:nvSpPr>
        <p:spPr>
          <a:xfrm>
            <a:off x="2090057" y="2133600"/>
            <a:ext cx="9414555" cy="3777622"/>
          </a:xfrm>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Pedagogical expressiveness: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specification must be able to express the pedagogical meaning and the</a:t>
            </a:r>
            <a:r>
              <a:rPr lang="it-IT"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functions of the different elements within the context of an LD. While it must be</a:t>
            </a:r>
            <a:r>
              <a:rPr lang="it-IT"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flexible enough to describe LODs based on all types of pedagogical approaches, it must avoid skewing towards any particular pedagogical approach.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538916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FFEF4-D5B5-E7F1-6AEA-9A39685C22B8}"/>
              </a:ext>
            </a:extLst>
          </p:cNvPr>
          <p:cNvSpPr>
            <a:spLocks noGrp="1"/>
          </p:cNvSpPr>
          <p:nvPr>
            <p:ph type="title"/>
          </p:nvPr>
        </p:nvSpPr>
        <p:spPr>
          <a:xfrm>
            <a:off x="2592925" y="624110"/>
            <a:ext cx="8911687" cy="840796"/>
          </a:xfrm>
        </p:spPr>
        <p:txBody>
          <a:bodyPr/>
          <a:lstStyle/>
          <a:p>
            <a:r>
              <a:rPr lang="it-IT" dirty="0"/>
              <a:t>…</a:t>
            </a:r>
          </a:p>
        </p:txBody>
      </p:sp>
      <p:sp>
        <p:nvSpPr>
          <p:cNvPr id="3" name="Segnaposto contenuto 2">
            <a:extLst>
              <a:ext uri="{FF2B5EF4-FFF2-40B4-BE49-F238E27FC236}">
                <a16:creationId xmlns:a16="http://schemas.microsoft.com/office/drawing/2014/main" id="{43DBCA5E-EB89-3758-532A-A0B9F333873D}"/>
              </a:ext>
            </a:extLst>
          </p:cNvPr>
          <p:cNvSpPr>
            <a:spLocks noGrp="1"/>
          </p:cNvSpPr>
          <p:nvPr>
            <p:ph idx="1"/>
          </p:nvPr>
        </p:nvSpPr>
        <p:spPr>
          <a:xfrm>
            <a:off x="1427584" y="2133600"/>
            <a:ext cx="10077028" cy="3777622"/>
          </a:xfrm>
        </p:spPr>
        <p:txBody>
          <a:bodyPr>
            <a:normAutofit fontScale="475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a:t>
            </a:r>
            <a:r>
              <a:rPr lang="en-GB" sz="4900" dirty="0">
                <a:effectLst/>
                <a:latin typeface="Calibri" panose="020F0502020204030204" pitchFamily="34" charset="0"/>
                <a:ea typeface="Calibri" panose="020F0502020204030204" pitchFamily="34" charset="0"/>
                <a:cs typeface="Times New Roman" panose="02020603050405020304" pitchFamily="18" charset="0"/>
              </a:rPr>
              <a:t>Personalisation: The specification must be able to describe aspects of personalisation</a:t>
            </a:r>
            <a:r>
              <a:rPr lang="it-IT" sz="4900" dirty="0">
                <a:latin typeface="Calibri" panose="020F0502020204030204" pitchFamily="34" charset="0"/>
                <a:ea typeface="Calibri" panose="020F0502020204030204" pitchFamily="34" charset="0"/>
                <a:cs typeface="Times New Roman" panose="02020603050405020304" pitchFamily="18" charset="0"/>
              </a:rPr>
              <a:t> </a:t>
            </a:r>
            <a:r>
              <a:rPr lang="en-GB" sz="4900" dirty="0">
                <a:effectLst/>
                <a:latin typeface="Calibri" panose="020F0502020204030204" pitchFamily="34" charset="0"/>
                <a:ea typeface="Calibri" panose="020F0502020204030204" pitchFamily="34" charset="0"/>
                <a:cs typeface="Times New Roman" panose="02020603050405020304" pitchFamily="18" charset="0"/>
              </a:rPr>
              <a:t>within a LOD, so that the contents and activities within a UOL can</a:t>
            </a:r>
            <a:r>
              <a:rPr lang="it-IT" sz="4900" dirty="0">
                <a:latin typeface="Calibri" panose="020F0502020204030204" pitchFamily="34" charset="0"/>
                <a:ea typeface="Calibri" panose="020F0502020204030204" pitchFamily="34" charset="0"/>
                <a:cs typeface="Times New Roman" panose="02020603050405020304" pitchFamily="18" charset="0"/>
              </a:rPr>
              <a:t> </a:t>
            </a:r>
            <a:r>
              <a:rPr lang="en-GB" sz="4900" dirty="0">
                <a:effectLst/>
                <a:latin typeface="Calibri" panose="020F0502020204030204" pitchFamily="34" charset="0"/>
                <a:ea typeface="Calibri" panose="020F0502020204030204" pitchFamily="34" charset="0"/>
                <a:cs typeface="Times New Roman" panose="02020603050405020304" pitchFamily="18" charset="0"/>
              </a:rPr>
              <a:t>be adapted on the basis of preferences, portfolios, pre-existing knowledge</a:t>
            </a:r>
            <a:r>
              <a:rPr lang="it-IT" sz="4900" dirty="0">
                <a:latin typeface="Calibri" panose="020F0502020204030204" pitchFamily="34" charset="0"/>
                <a:ea typeface="Calibri" panose="020F0502020204030204" pitchFamily="34" charset="0"/>
                <a:cs typeface="Times New Roman" panose="02020603050405020304" pitchFamily="18" charset="0"/>
              </a:rPr>
              <a:t> </a:t>
            </a:r>
            <a:r>
              <a:rPr lang="en-GB" sz="4900" dirty="0">
                <a:effectLst/>
                <a:latin typeface="Calibri" panose="020F0502020204030204" pitchFamily="34" charset="0"/>
                <a:ea typeface="Calibri" panose="020F0502020204030204" pitchFamily="34" charset="0"/>
                <a:cs typeface="Times New Roman" panose="02020603050405020304" pitchFamily="18" charset="0"/>
              </a:rPr>
              <a:t>educational needs and the situations in which users find themselves. It must also</a:t>
            </a:r>
            <a:r>
              <a:rPr lang="it-IT" sz="4900" dirty="0">
                <a:latin typeface="Calibri" panose="020F0502020204030204" pitchFamily="34" charset="0"/>
                <a:ea typeface="Calibri" panose="020F0502020204030204" pitchFamily="34" charset="0"/>
                <a:cs typeface="Times New Roman" panose="02020603050405020304" pitchFamily="18" charset="0"/>
              </a:rPr>
              <a:t> </a:t>
            </a:r>
            <a:r>
              <a:rPr lang="en-GB" sz="4900" dirty="0">
                <a:effectLst/>
                <a:latin typeface="Calibri" panose="020F0502020204030204" pitchFamily="34" charset="0"/>
                <a:ea typeface="Calibri" panose="020F0502020204030204" pitchFamily="34" charset="0"/>
                <a:cs typeface="Times New Roman" panose="02020603050405020304" pitchFamily="18" charset="0"/>
              </a:rPr>
              <a:t>allow the designer, if desired, to pass control over the process of adaptation to the learner, a staff member and/or the computer.</a:t>
            </a:r>
            <a:endParaRPr lang="it-IT" sz="4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900" dirty="0">
                <a:effectLst/>
                <a:latin typeface="Calibri" panose="020F0502020204030204" pitchFamily="34" charset="0"/>
                <a:ea typeface="Calibri" panose="020F0502020204030204" pitchFamily="34" charset="0"/>
                <a:cs typeface="Times New Roman" panose="02020603050405020304" pitchFamily="18" charset="0"/>
              </a:rPr>
              <a:t>4. Compatibility: The specification must allow for the effective use and integration, when</a:t>
            </a:r>
            <a:r>
              <a:rPr lang="it-IT" sz="4900" dirty="0">
                <a:latin typeface="Calibri" panose="020F0502020204030204" pitchFamily="34" charset="0"/>
                <a:ea typeface="Calibri" panose="020F0502020204030204" pitchFamily="34" charset="0"/>
                <a:cs typeface="Times New Roman" panose="02020603050405020304" pitchFamily="18" charset="0"/>
              </a:rPr>
              <a:t> </a:t>
            </a:r>
            <a:r>
              <a:rPr lang="en-GB" sz="4900" dirty="0">
                <a:effectLst/>
                <a:latin typeface="Calibri" panose="020F0502020204030204" pitchFamily="34" charset="0"/>
                <a:ea typeface="Calibri" panose="020F0502020204030204" pitchFamily="34" charset="0"/>
                <a:cs typeface="Times New Roman" panose="02020603050405020304" pitchFamily="18" charset="0"/>
              </a:rPr>
              <a:t>possible, other available standards and specifications, such as the IMS specification</a:t>
            </a:r>
            <a:r>
              <a:rPr lang="it-IT" sz="4900" dirty="0">
                <a:latin typeface="Calibri" panose="020F0502020204030204" pitchFamily="34" charset="0"/>
                <a:ea typeface="Calibri" panose="020F0502020204030204" pitchFamily="34" charset="0"/>
                <a:cs typeface="Times New Roman" panose="02020603050405020304" pitchFamily="18" charset="0"/>
              </a:rPr>
              <a:t> </a:t>
            </a:r>
            <a:r>
              <a:rPr lang="en-GB" sz="4900" dirty="0">
                <a:effectLst/>
                <a:latin typeface="Calibri" panose="020F0502020204030204" pitchFamily="34" charset="0"/>
                <a:ea typeface="Calibri" panose="020F0502020204030204" pitchFamily="34" charset="0"/>
                <a:cs typeface="Times New Roman" panose="02020603050405020304" pitchFamily="18" charset="0"/>
              </a:rPr>
              <a:t>imsglobal.org) and the IEEE LTSC (ltsc.ieee.org) (see Olivier &amp; Liber, 2003).</a:t>
            </a:r>
            <a:endParaRPr lang="it-IT" sz="4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064852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4F8A8-85C5-0C23-353E-C1DECCF7192E}"/>
              </a:ext>
            </a:extLst>
          </p:cNvPr>
          <p:cNvSpPr>
            <a:spLocks noGrp="1"/>
          </p:cNvSpPr>
          <p:nvPr>
            <p:ph type="title"/>
          </p:nvPr>
        </p:nvSpPr>
        <p:spPr>
          <a:xfrm>
            <a:off x="2592925" y="624110"/>
            <a:ext cx="8911687" cy="840796"/>
          </a:xfrm>
        </p:spPr>
        <p:txBody>
          <a:bodyPr/>
          <a:lstStyle/>
          <a:p>
            <a:r>
              <a:rPr lang="it-IT" dirty="0"/>
              <a:t>…</a:t>
            </a:r>
          </a:p>
        </p:txBody>
      </p:sp>
      <p:sp>
        <p:nvSpPr>
          <p:cNvPr id="3" name="Segnaposto contenuto 2">
            <a:extLst>
              <a:ext uri="{FF2B5EF4-FFF2-40B4-BE49-F238E27FC236}">
                <a16:creationId xmlns:a16="http://schemas.microsoft.com/office/drawing/2014/main" id="{14E86432-85BA-9506-DC8A-B7E74361A3D8}"/>
              </a:ext>
            </a:extLst>
          </p:cNvPr>
          <p:cNvSpPr>
            <a:spLocks noGrp="1"/>
          </p:cNvSpPr>
          <p:nvPr>
            <p:ph idx="1"/>
          </p:nvPr>
        </p:nvSpPr>
        <p:spPr>
          <a:xfrm>
            <a:off x="2202024" y="1735494"/>
            <a:ext cx="9302588" cy="4175728"/>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Since an LD specification should extend and complement existing specifications, it must also</a:t>
            </a:r>
            <a:r>
              <a:rPr lang="it-IT"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inherit most of the more general requirements for specifications and standards for interoperability: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 Reusability: The specification must make it possible to identify, isolate, de-contextualisation, exchange of useful learning objects and their reuse in other contexts.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 Formalisation: The specification must provide a formal language that can be processed automatically.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7. Reproducibility: The specification must allow for the abstraction of a Learning Design in repeated execution in different situations and with different people.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597542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FA9572-E7D4-888A-29E9-3F6E2B0B3630}"/>
              </a:ext>
            </a:extLst>
          </p:cNvPr>
          <p:cNvSpPr>
            <a:spLocks noGrp="1"/>
          </p:cNvSpPr>
          <p:nvPr>
            <p:ph type="title"/>
          </p:nvPr>
        </p:nvSpPr>
        <p:spPr/>
        <p:txBody>
          <a:bodyPr/>
          <a:lstStyle/>
          <a:p>
            <a:r>
              <a:rPr lang="it-IT" dirty="0"/>
              <a:t>Control /Assesment </a:t>
            </a:r>
          </a:p>
        </p:txBody>
      </p:sp>
      <p:sp>
        <p:nvSpPr>
          <p:cNvPr id="3" name="Segnaposto contenuto 2">
            <a:extLst>
              <a:ext uri="{FF2B5EF4-FFF2-40B4-BE49-F238E27FC236}">
                <a16:creationId xmlns:a16="http://schemas.microsoft.com/office/drawing/2014/main" id="{3049D8EF-A1D6-9194-F308-F758DD896F48}"/>
              </a:ext>
            </a:extLst>
          </p:cNvPr>
          <p:cNvSpPr>
            <a:spLocks noGrp="1"/>
          </p:cNvSpPr>
          <p:nvPr>
            <p:ph idx="1"/>
          </p:nvPr>
        </p:nvSpPr>
        <p:spPr/>
        <p:txBody>
          <a:bodyPr/>
          <a:lstStyle/>
          <a:p>
            <a:r>
              <a:rPr lang="en-US" dirty="0"/>
              <a:t>- The role of assessment in the educational process is determined by J. Biggs' rule: "Students learn not what is in the syllabus, but what they think will be assessed".</a:t>
            </a:r>
          </a:p>
          <a:p>
            <a:r>
              <a:rPr lang="en-US" dirty="0"/>
              <a:t>- Peculiarities of competence assessment: assessment in a professional context; integrative nature of assessment; binary assessment ("pass-fail"). The optimal means of evaluating competencies based on the results of the PM and the educational </a:t>
            </a:r>
            <a:r>
              <a:rPr lang="en-US" dirty="0" err="1"/>
              <a:t>programme</a:t>
            </a:r>
            <a:r>
              <a:rPr lang="en-US" dirty="0"/>
              <a:t> as a whole is the demonstration examination.</a:t>
            </a:r>
          </a:p>
          <a:p>
            <a:r>
              <a:rPr lang="en-US" dirty="0"/>
              <a:t>- In order to ensure all the main types of assessment of students within the educational </a:t>
            </a:r>
            <a:r>
              <a:rPr lang="en-US" dirty="0" err="1"/>
              <a:t>programme</a:t>
            </a:r>
            <a:r>
              <a:rPr lang="en-US" dirty="0"/>
              <a:t> (interim, midterm, final), a fund of assessment tools (FES) should be developed. The structure of the FS includes both typical tasks and (if necessary) "reference answers".</a:t>
            </a:r>
            <a:endParaRPr lang="it-IT" dirty="0"/>
          </a:p>
        </p:txBody>
      </p:sp>
    </p:spTree>
    <p:extLst>
      <p:ext uri="{BB962C8B-B14F-4D97-AF65-F5344CB8AC3E}">
        <p14:creationId xmlns:p14="http://schemas.microsoft.com/office/powerpoint/2010/main" val="240637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37456-9A8C-01C1-EADA-CC1838AEE5AA}"/>
              </a:ext>
            </a:extLst>
          </p:cNvPr>
          <p:cNvSpPr>
            <a:spLocks noGrp="1"/>
          </p:cNvSpPr>
          <p:nvPr>
            <p:ph type="title"/>
          </p:nvPr>
        </p:nvSpPr>
        <p:spPr>
          <a:xfrm>
            <a:off x="2592925" y="624110"/>
            <a:ext cx="8911687" cy="560878"/>
          </a:xfrm>
        </p:spPr>
        <p:txBody>
          <a:bodyPr>
            <a:normAutofit fontScale="90000"/>
          </a:bodyPr>
          <a:lstStyle/>
          <a:p>
            <a:r>
              <a:rPr lang="it-IT" dirty="0"/>
              <a:t>…</a:t>
            </a:r>
          </a:p>
        </p:txBody>
      </p:sp>
      <p:sp>
        <p:nvSpPr>
          <p:cNvPr id="3" name="Segnaposto contenuto 2">
            <a:extLst>
              <a:ext uri="{FF2B5EF4-FFF2-40B4-BE49-F238E27FC236}">
                <a16:creationId xmlns:a16="http://schemas.microsoft.com/office/drawing/2014/main" id="{FB9CF8D0-F524-4C2A-FFDB-7EEA791AC344}"/>
              </a:ext>
            </a:extLst>
          </p:cNvPr>
          <p:cNvSpPr>
            <a:spLocks noGrp="1"/>
          </p:cNvSpPr>
          <p:nvPr>
            <p:ph idx="1"/>
          </p:nvPr>
        </p:nvSpPr>
        <p:spPr/>
        <p:txBody>
          <a:bodyPr/>
          <a:lstStyle/>
          <a:p>
            <a:r>
              <a:rPr lang="en-US" dirty="0"/>
              <a:t>Evaluation is a key element of any activity, as it allows managing results, identifying deviations from the norm and making decisions aimed at eliminating the causes that did not allow to achieve the desired. Evaluation is based on comparing the current state of an object (process, phenomenon, system) with a benchmark.</a:t>
            </a:r>
          </a:p>
          <a:p>
            <a:r>
              <a:rPr lang="en-US" dirty="0"/>
              <a:t>Evaluation in the educational process is the collection and analysis of information on what knowledge, skills and competences students have.</a:t>
            </a:r>
            <a:endParaRPr lang="it-IT" dirty="0"/>
          </a:p>
        </p:txBody>
      </p:sp>
    </p:spTree>
    <p:extLst>
      <p:ext uri="{BB962C8B-B14F-4D97-AF65-F5344CB8AC3E}">
        <p14:creationId xmlns:p14="http://schemas.microsoft.com/office/powerpoint/2010/main" val="388316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68ACF-DD47-7CE0-806A-43032BC75878}"/>
              </a:ext>
            </a:extLst>
          </p:cNvPr>
          <p:cNvSpPr>
            <a:spLocks noGrp="1"/>
          </p:cNvSpPr>
          <p:nvPr>
            <p:ph type="title"/>
          </p:nvPr>
        </p:nvSpPr>
        <p:spPr>
          <a:xfrm>
            <a:off x="2592925" y="624110"/>
            <a:ext cx="8911687" cy="654184"/>
          </a:xfrm>
        </p:spPr>
        <p:txBody>
          <a:bodyPr/>
          <a:lstStyle/>
          <a:p>
            <a:r>
              <a:rPr lang="it-IT" dirty="0"/>
              <a:t>…</a:t>
            </a:r>
          </a:p>
        </p:txBody>
      </p:sp>
      <p:sp>
        <p:nvSpPr>
          <p:cNvPr id="3" name="Segnaposto contenuto 2">
            <a:extLst>
              <a:ext uri="{FF2B5EF4-FFF2-40B4-BE49-F238E27FC236}">
                <a16:creationId xmlns:a16="http://schemas.microsoft.com/office/drawing/2014/main" id="{EAFAE859-3FCA-5B8C-4376-68EFEE62F708}"/>
              </a:ext>
            </a:extLst>
          </p:cNvPr>
          <p:cNvSpPr>
            <a:spLocks noGrp="1"/>
          </p:cNvSpPr>
          <p:nvPr>
            <p:ph idx="1"/>
          </p:nvPr>
        </p:nvSpPr>
        <p:spPr>
          <a:xfrm>
            <a:off x="2589212" y="1278294"/>
            <a:ext cx="8915400" cy="4632928"/>
          </a:xfrm>
        </p:spPr>
        <p:txBody>
          <a:bodyPr/>
          <a:lstStyle/>
          <a:p>
            <a:pPr>
              <a:lnSpc>
                <a:spcPct val="107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The aims of assessment usually come down to two types:</a:t>
            </a:r>
          </a:p>
          <a:p>
            <a:pPr>
              <a:lnSpc>
                <a:spcPct val="107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- 1) assessment needed to make decisions about support for specific learners;</a:t>
            </a:r>
          </a:p>
          <a:p>
            <a:pPr>
              <a:lnSpc>
                <a:spcPct val="107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- 2) assessment used to shape management decisions at different levels of the education system, from the individual educational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to the national ministry of education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p>
        </p:txBody>
      </p:sp>
    </p:spTree>
    <p:extLst>
      <p:ext uri="{BB962C8B-B14F-4D97-AF65-F5344CB8AC3E}">
        <p14:creationId xmlns:p14="http://schemas.microsoft.com/office/powerpoint/2010/main" val="3221451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734F7D-B793-4E1F-B4C7-0D0302B3AB92}"/>
              </a:ext>
            </a:extLst>
          </p:cNvPr>
          <p:cNvSpPr>
            <a:spLocks noGrp="1"/>
          </p:cNvSpPr>
          <p:nvPr>
            <p:ph type="title"/>
          </p:nvPr>
        </p:nvSpPr>
        <p:spPr/>
        <p:txBody>
          <a:bodyPr/>
          <a:lstStyle/>
          <a:p>
            <a:r>
              <a:rPr lang="it-IT" dirty="0"/>
              <a:t>Quality </a:t>
            </a:r>
            <a:r>
              <a:rPr lang="it-IT" dirty="0" err="1"/>
              <a:t>assurance</a:t>
            </a:r>
            <a:r>
              <a:rPr lang="it-IT" dirty="0"/>
              <a:t> </a:t>
            </a:r>
          </a:p>
        </p:txBody>
      </p:sp>
      <p:sp>
        <p:nvSpPr>
          <p:cNvPr id="3" name="Segnaposto contenuto 2">
            <a:extLst>
              <a:ext uri="{FF2B5EF4-FFF2-40B4-BE49-F238E27FC236}">
                <a16:creationId xmlns:a16="http://schemas.microsoft.com/office/drawing/2014/main" id="{5BF1B06C-AC16-F80B-324A-350EEBA81B57}"/>
              </a:ext>
            </a:extLst>
          </p:cNvPr>
          <p:cNvSpPr>
            <a:spLocks noGrp="1"/>
          </p:cNvSpPr>
          <p:nvPr>
            <p:ph idx="1"/>
          </p:nvPr>
        </p:nvSpPr>
        <p:spPr/>
        <p:txBody>
          <a:bodyPr/>
          <a:lstStyle/>
          <a:p>
            <a:r>
              <a:rPr lang="en-US" dirty="0"/>
              <a:t>The quality assurance cycle assures the integrity of the assessment and reporting of student achievement against the performance standards for a subject. The interpretation and application of the performance standards is confirmed by a moderation process as part of the quality assurance cycle, ensuring students have fair, valid, and reliable results.</a:t>
            </a:r>
          </a:p>
          <a:p>
            <a:r>
              <a:rPr lang="en-US" dirty="0"/>
              <a:t>There are four stages in the quality assurance cycle: planning, clarifying, confirming, and improving.</a:t>
            </a:r>
          </a:p>
          <a:p>
            <a:endParaRPr lang="it-IT" dirty="0"/>
          </a:p>
        </p:txBody>
      </p:sp>
    </p:spTree>
    <p:extLst>
      <p:ext uri="{BB962C8B-B14F-4D97-AF65-F5344CB8AC3E}">
        <p14:creationId xmlns:p14="http://schemas.microsoft.com/office/powerpoint/2010/main" val="3636153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E90E6-7865-FA8C-1A9C-183C6876E93A}"/>
              </a:ext>
            </a:extLst>
          </p:cNvPr>
          <p:cNvSpPr>
            <a:spLocks noGrp="1"/>
          </p:cNvSpPr>
          <p:nvPr>
            <p:ph type="title"/>
          </p:nvPr>
        </p:nvSpPr>
        <p:spPr/>
        <p:txBody>
          <a:bodyPr/>
          <a:lstStyle/>
          <a:p>
            <a:r>
              <a:rPr lang="it-IT" dirty="0"/>
              <a:t>Planning </a:t>
            </a:r>
          </a:p>
        </p:txBody>
      </p:sp>
      <p:sp>
        <p:nvSpPr>
          <p:cNvPr id="3" name="Segnaposto contenuto 2">
            <a:extLst>
              <a:ext uri="{FF2B5EF4-FFF2-40B4-BE49-F238E27FC236}">
                <a16:creationId xmlns:a16="http://schemas.microsoft.com/office/drawing/2014/main" id="{B3F605AA-37CC-535C-36AC-E5DFC2312C56}"/>
              </a:ext>
            </a:extLst>
          </p:cNvPr>
          <p:cNvSpPr>
            <a:spLocks noGrp="1"/>
          </p:cNvSpPr>
          <p:nvPr>
            <p:ph idx="1"/>
          </p:nvPr>
        </p:nvSpPr>
        <p:spPr/>
        <p:txBody>
          <a:bodyPr/>
          <a:lstStyle/>
          <a:p>
            <a:r>
              <a:rPr lang="en-US" dirty="0"/>
              <a:t>In the planning stage of the quality assurance cycle, teaching, learning, and assessment opportunities are devised to enable students to demonstrate their learning against all aspects and levels of the performance standards.</a:t>
            </a:r>
          </a:p>
          <a:p>
            <a:r>
              <a:rPr lang="en-US" dirty="0"/>
              <a:t>During planning, teachers are responsible for:</a:t>
            </a:r>
          </a:p>
          <a:p>
            <a:pPr>
              <a:buFont typeface="Arial" panose="020B0604020202020204" pitchFamily="34" charset="0"/>
              <a:buChar char="•"/>
            </a:pPr>
            <a:r>
              <a:rPr lang="en-US" dirty="0"/>
              <a:t>preparing a teaching and learning program</a:t>
            </a:r>
          </a:p>
          <a:p>
            <a:pPr>
              <a:buFont typeface="Arial" panose="020B0604020202020204" pitchFamily="34" charset="0"/>
              <a:buChar char="•"/>
            </a:pPr>
            <a:r>
              <a:rPr lang="en-US" dirty="0"/>
              <a:t>developing a learning and assessment plan (LAP)</a:t>
            </a:r>
          </a:p>
          <a:p>
            <a:endParaRPr lang="it-IT" dirty="0"/>
          </a:p>
        </p:txBody>
      </p:sp>
    </p:spTree>
    <p:extLst>
      <p:ext uri="{BB962C8B-B14F-4D97-AF65-F5344CB8AC3E}">
        <p14:creationId xmlns:p14="http://schemas.microsoft.com/office/powerpoint/2010/main" val="4090584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6CFCF-9159-0079-87D2-CCFC94AF1D5D}"/>
              </a:ext>
            </a:extLst>
          </p:cNvPr>
          <p:cNvSpPr>
            <a:spLocks noGrp="1"/>
          </p:cNvSpPr>
          <p:nvPr>
            <p:ph type="title"/>
          </p:nvPr>
        </p:nvSpPr>
        <p:spPr/>
        <p:txBody>
          <a:bodyPr/>
          <a:lstStyle/>
          <a:p>
            <a:r>
              <a:rPr lang="en-US" dirty="0"/>
              <a:t>clarifying,</a:t>
            </a:r>
            <a:endParaRPr lang="it-IT" dirty="0"/>
          </a:p>
        </p:txBody>
      </p:sp>
      <p:sp>
        <p:nvSpPr>
          <p:cNvPr id="3" name="Segnaposto contenuto 2">
            <a:extLst>
              <a:ext uri="{FF2B5EF4-FFF2-40B4-BE49-F238E27FC236}">
                <a16:creationId xmlns:a16="http://schemas.microsoft.com/office/drawing/2014/main" id="{6D3DEE97-489F-0023-F05C-CBD477450905}"/>
              </a:ext>
            </a:extLst>
          </p:cNvPr>
          <p:cNvSpPr>
            <a:spLocks noGrp="1"/>
          </p:cNvSpPr>
          <p:nvPr>
            <p:ph idx="1"/>
          </p:nvPr>
        </p:nvSpPr>
        <p:spPr/>
        <p:txBody>
          <a:bodyPr/>
          <a:lstStyle/>
          <a:p>
            <a:r>
              <a:rPr lang="en-US" dirty="0"/>
              <a:t>In the clarifying stage of the quality assurance cycle, teachers develop and maintain an understanding of the performance standards and how to apply them consistently to student work.</a:t>
            </a:r>
          </a:p>
          <a:p>
            <a:r>
              <a:rPr lang="en-US" dirty="0"/>
              <a:t>Teachers develop this understanding by:</a:t>
            </a:r>
          </a:p>
          <a:p>
            <a:pPr>
              <a:buFont typeface="Arial" panose="020B0604020202020204" pitchFamily="34" charset="0"/>
              <a:buChar char="•"/>
            </a:pPr>
            <a:r>
              <a:rPr lang="en-US" dirty="0"/>
              <a:t>working collaboratively with other teachers</a:t>
            </a:r>
          </a:p>
          <a:p>
            <a:pPr>
              <a:buFont typeface="Arial" panose="020B0604020202020204" pitchFamily="34" charset="0"/>
              <a:buChar char="•"/>
            </a:pPr>
            <a:r>
              <a:rPr lang="en-US" dirty="0"/>
              <a:t>participating in professional learning </a:t>
            </a:r>
          </a:p>
          <a:p>
            <a:pPr>
              <a:buFont typeface="Arial" panose="020B0604020202020204" pitchFamily="34" charset="0"/>
              <a:buChar char="•"/>
            </a:pPr>
            <a:r>
              <a:rPr lang="en-US" dirty="0"/>
              <a:t>Teachers apply this understanding to task design and the assessment of student work.</a:t>
            </a:r>
          </a:p>
          <a:p>
            <a:r>
              <a:rPr lang="en-US" dirty="0"/>
              <a:t>See Professional learning for information about clarifying activities for teachers.</a:t>
            </a:r>
          </a:p>
          <a:p>
            <a:endParaRPr lang="it-IT" dirty="0"/>
          </a:p>
        </p:txBody>
      </p:sp>
    </p:spTree>
    <p:extLst>
      <p:ext uri="{BB962C8B-B14F-4D97-AF65-F5344CB8AC3E}">
        <p14:creationId xmlns:p14="http://schemas.microsoft.com/office/powerpoint/2010/main" val="1470255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BE8A0-0C53-C5FA-F0C7-A877433F49E7}"/>
              </a:ext>
            </a:extLst>
          </p:cNvPr>
          <p:cNvSpPr>
            <a:spLocks noGrp="1"/>
          </p:cNvSpPr>
          <p:nvPr>
            <p:ph type="title"/>
          </p:nvPr>
        </p:nvSpPr>
        <p:spPr/>
        <p:txBody>
          <a:bodyPr/>
          <a:lstStyle/>
          <a:p>
            <a:r>
              <a:rPr lang="it-IT" dirty="0" err="1"/>
              <a:t>Confirming</a:t>
            </a:r>
            <a:endParaRPr lang="it-IT" dirty="0"/>
          </a:p>
        </p:txBody>
      </p:sp>
      <p:sp>
        <p:nvSpPr>
          <p:cNvPr id="3" name="Segnaposto contenuto 2">
            <a:extLst>
              <a:ext uri="{FF2B5EF4-FFF2-40B4-BE49-F238E27FC236}">
                <a16:creationId xmlns:a16="http://schemas.microsoft.com/office/drawing/2014/main" id="{2CBBD169-CAE5-87B7-6DB2-6650E37796AC}"/>
              </a:ext>
            </a:extLst>
          </p:cNvPr>
          <p:cNvSpPr>
            <a:spLocks noGrp="1"/>
          </p:cNvSpPr>
          <p:nvPr>
            <p:ph idx="1"/>
          </p:nvPr>
        </p:nvSpPr>
        <p:spPr/>
        <p:txBody>
          <a:bodyPr>
            <a:normAutofit fontScale="85000" lnSpcReduction="10000"/>
          </a:bodyPr>
          <a:lstStyle/>
          <a:p>
            <a:r>
              <a:rPr lang="en-US" dirty="0"/>
              <a:t>In the confirming stage of the quality assurance cycle the performance standards in each subject are applied consistently across schools to report student achievement.</a:t>
            </a:r>
          </a:p>
          <a:p>
            <a:r>
              <a:rPr lang="en-US" dirty="0"/>
              <a:t>During confirming, teachers are responsible for:</a:t>
            </a:r>
          </a:p>
          <a:p>
            <a:pPr>
              <a:buFont typeface="Arial" panose="020B0604020202020204" pitchFamily="34" charset="0"/>
              <a:buChar char="•"/>
            </a:pPr>
            <a:r>
              <a:rPr lang="en-US" dirty="0"/>
              <a:t>assessing student evidence and provide a result in the range A to E for Stage 1 subjects and A+ to E– for Stage 2 subjects, at the end of the teaching and learning program, based on the performance standards for each subject</a:t>
            </a:r>
          </a:p>
          <a:p>
            <a:pPr>
              <a:buFont typeface="Arial" panose="020B0604020202020204" pitchFamily="34" charset="0"/>
              <a:buChar char="•"/>
            </a:pPr>
            <a:r>
              <a:rPr lang="en-US" dirty="0"/>
              <a:t>applying results consistently in all classes for each subject throughout the school</a:t>
            </a:r>
          </a:p>
          <a:p>
            <a:pPr>
              <a:buFont typeface="Arial" panose="020B0604020202020204" pitchFamily="34" charset="0"/>
              <a:buChar char="•"/>
            </a:pPr>
            <a:r>
              <a:rPr lang="en-US" dirty="0"/>
              <a:t>ensuring that their interpretation and application of the performance standards in a subject are consistent with those of other teachers</a:t>
            </a:r>
          </a:p>
          <a:p>
            <a:pPr>
              <a:buFont typeface="Arial" panose="020B0604020202020204" pitchFamily="34" charset="0"/>
              <a:buChar char="•"/>
            </a:pPr>
            <a:r>
              <a:rPr lang="en-US" dirty="0"/>
              <a:t>implementing the school’s supervision and verification procedures to ensure the authenticity of student materials submitted for assessment</a:t>
            </a:r>
          </a:p>
          <a:p>
            <a:pPr>
              <a:buFont typeface="Arial" panose="020B0604020202020204" pitchFamily="34" charset="0"/>
              <a:buChar char="•"/>
            </a:pPr>
            <a:r>
              <a:rPr lang="en-US" dirty="0"/>
              <a:t>using Schools Online to complete results sheets and submit these to their principal or their principal’s delegate, for verification and submission to the QAS Board.</a:t>
            </a:r>
          </a:p>
          <a:p>
            <a:endParaRPr lang="it-IT" dirty="0"/>
          </a:p>
        </p:txBody>
      </p:sp>
    </p:spTree>
    <p:extLst>
      <p:ext uri="{BB962C8B-B14F-4D97-AF65-F5344CB8AC3E}">
        <p14:creationId xmlns:p14="http://schemas.microsoft.com/office/powerpoint/2010/main" val="282965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28786C-CB3B-5F99-3C72-8284309F1C6E}"/>
              </a:ext>
            </a:extLst>
          </p:cNvPr>
          <p:cNvSpPr>
            <a:spLocks noGrp="1"/>
          </p:cNvSpPr>
          <p:nvPr>
            <p:ph type="title"/>
          </p:nvPr>
        </p:nvSpPr>
        <p:spPr/>
        <p:txBody>
          <a:bodyPr/>
          <a:lstStyle/>
          <a:p>
            <a:r>
              <a:rPr lang="it-IT" dirty="0"/>
              <a:t>Curriculum </a:t>
            </a:r>
            <a:r>
              <a:rPr lang="it-IT" dirty="0" err="1"/>
              <a:t>development</a:t>
            </a:r>
            <a:r>
              <a:rPr lang="it-IT" dirty="0"/>
              <a:t> </a:t>
            </a:r>
          </a:p>
        </p:txBody>
      </p:sp>
      <p:sp>
        <p:nvSpPr>
          <p:cNvPr id="3" name="Segnaposto contenuto 2">
            <a:extLst>
              <a:ext uri="{FF2B5EF4-FFF2-40B4-BE49-F238E27FC236}">
                <a16:creationId xmlns:a16="http://schemas.microsoft.com/office/drawing/2014/main" id="{D142E905-8787-1DEF-A0CE-9D3E635FE7EF}"/>
              </a:ext>
            </a:extLst>
          </p:cNvPr>
          <p:cNvSpPr>
            <a:spLocks noGrp="1"/>
          </p:cNvSpPr>
          <p:nvPr>
            <p:ph idx="1"/>
          </p:nvPr>
        </p:nvSpPr>
        <p:spPr/>
        <p:txBody>
          <a:bodyPr>
            <a:normAutofit lnSpcReduction="10000"/>
          </a:bodyPr>
          <a:lstStyle/>
          <a:p>
            <a:pPr algn="just"/>
            <a:r>
              <a:rPr lang="en-US" sz="2400" dirty="0"/>
              <a:t>Curriculum development is a systematic process involved in designing, implementing, and evaluating educational programs to enhance teaching and learning. It encompasses various elements, including the identification of educational goals, the selection of content, and the appropriate pedagogical strategies to achieve desired outcomes. </a:t>
            </a:r>
          </a:p>
          <a:p>
            <a:pPr algn="just"/>
            <a:r>
              <a:rPr lang="en-US" sz="2400" dirty="0"/>
              <a:t>Effective curriculum development not only addresses the needs of learners but also aligns with broader educational standards and community expectations.</a:t>
            </a:r>
            <a:endParaRPr lang="it-IT" sz="2400" dirty="0"/>
          </a:p>
        </p:txBody>
      </p:sp>
    </p:spTree>
    <p:extLst>
      <p:ext uri="{BB962C8B-B14F-4D97-AF65-F5344CB8AC3E}">
        <p14:creationId xmlns:p14="http://schemas.microsoft.com/office/powerpoint/2010/main" val="3413839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ABE39-2567-D995-2A11-6FA4FCD509E0}"/>
              </a:ext>
            </a:extLst>
          </p:cNvPr>
          <p:cNvSpPr>
            <a:spLocks noGrp="1"/>
          </p:cNvSpPr>
          <p:nvPr>
            <p:ph type="title"/>
          </p:nvPr>
        </p:nvSpPr>
        <p:spPr/>
        <p:txBody>
          <a:bodyPr/>
          <a:lstStyle/>
          <a:p>
            <a:r>
              <a:rPr lang="it-IT" dirty="0" err="1"/>
              <a:t>Improving</a:t>
            </a:r>
            <a:r>
              <a:rPr lang="it-IT" dirty="0"/>
              <a:t> </a:t>
            </a:r>
          </a:p>
        </p:txBody>
      </p:sp>
      <p:sp>
        <p:nvSpPr>
          <p:cNvPr id="3" name="Segnaposto contenuto 2">
            <a:extLst>
              <a:ext uri="{FF2B5EF4-FFF2-40B4-BE49-F238E27FC236}">
                <a16:creationId xmlns:a16="http://schemas.microsoft.com/office/drawing/2014/main" id="{E0988D0E-F31F-4E25-57E1-147C7B1896E6}"/>
              </a:ext>
            </a:extLst>
          </p:cNvPr>
          <p:cNvSpPr>
            <a:spLocks noGrp="1"/>
          </p:cNvSpPr>
          <p:nvPr>
            <p:ph idx="1"/>
          </p:nvPr>
        </p:nvSpPr>
        <p:spPr/>
        <p:txBody>
          <a:bodyPr/>
          <a:lstStyle/>
          <a:p>
            <a:r>
              <a:rPr lang="en-US" dirty="0"/>
              <a:t>In the improving stage of the quality assurance cycle, processes are monitored and </a:t>
            </a:r>
            <a:r>
              <a:rPr lang="en-US" dirty="0" err="1"/>
              <a:t>analysed</a:t>
            </a:r>
            <a:r>
              <a:rPr lang="en-US" dirty="0"/>
              <a:t> so that strategies for improvement can be developed.</a:t>
            </a:r>
          </a:p>
          <a:p>
            <a:r>
              <a:rPr lang="en-US" dirty="0"/>
              <a:t>During improving, teachers are responsible for:</a:t>
            </a:r>
          </a:p>
          <a:p>
            <a:pPr>
              <a:buFont typeface="Arial" panose="020B0604020202020204" pitchFamily="34" charset="0"/>
              <a:buChar char="•"/>
            </a:pPr>
            <a:r>
              <a:rPr lang="en-US" dirty="0"/>
              <a:t>acting on feedback from the QAS Board</a:t>
            </a:r>
          </a:p>
          <a:p>
            <a:pPr>
              <a:buFont typeface="Arial" panose="020B0604020202020204" pitchFamily="34" charset="0"/>
              <a:buChar char="•"/>
            </a:pPr>
            <a:r>
              <a:rPr lang="en-US" dirty="0" err="1"/>
              <a:t>analysing</a:t>
            </a:r>
            <a:r>
              <a:rPr lang="en-US" dirty="0"/>
              <a:t> and using the results of their students’ learning to guide and strengthen their understanding and application of the performance standards, and improve their assessment design and teaching.</a:t>
            </a:r>
          </a:p>
          <a:p>
            <a:endParaRPr lang="it-IT" dirty="0"/>
          </a:p>
        </p:txBody>
      </p:sp>
    </p:spTree>
    <p:extLst>
      <p:ext uri="{BB962C8B-B14F-4D97-AF65-F5344CB8AC3E}">
        <p14:creationId xmlns:p14="http://schemas.microsoft.com/office/powerpoint/2010/main" val="4066766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DD3F53-9284-EDEE-17E4-91B5265512E0}"/>
              </a:ext>
            </a:extLst>
          </p:cNvPr>
          <p:cNvSpPr>
            <a:spLocks noGrp="1"/>
          </p:cNvSpPr>
          <p:nvPr>
            <p:ph type="title"/>
          </p:nvPr>
        </p:nvSpPr>
        <p:spPr/>
        <p:txBody>
          <a:bodyPr/>
          <a:lstStyle/>
          <a:p>
            <a:r>
              <a:rPr lang="it-IT" dirty="0"/>
              <a:t>Assesment of </a:t>
            </a:r>
            <a:r>
              <a:rPr lang="it-IT" dirty="0" err="1"/>
              <a:t>learnng</a:t>
            </a:r>
            <a:r>
              <a:rPr lang="it-IT" dirty="0"/>
              <a:t> </a:t>
            </a:r>
            <a:r>
              <a:rPr lang="it-IT" dirty="0" err="1"/>
              <a:t>outcomes</a:t>
            </a:r>
            <a:r>
              <a:rPr lang="it-IT" dirty="0"/>
              <a:t> </a:t>
            </a:r>
          </a:p>
        </p:txBody>
      </p:sp>
      <p:sp>
        <p:nvSpPr>
          <p:cNvPr id="3" name="Segnaposto contenuto 2">
            <a:extLst>
              <a:ext uri="{FF2B5EF4-FFF2-40B4-BE49-F238E27FC236}">
                <a16:creationId xmlns:a16="http://schemas.microsoft.com/office/drawing/2014/main" id="{FA366727-4BB6-111E-3D29-F86461D92A83}"/>
              </a:ext>
            </a:extLst>
          </p:cNvPr>
          <p:cNvSpPr>
            <a:spLocks noGrp="1"/>
          </p:cNvSpPr>
          <p:nvPr>
            <p:ph idx="1"/>
          </p:nvPr>
        </p:nvSpPr>
        <p:spPr/>
        <p:txBody>
          <a:bodyPr/>
          <a:lstStyle/>
          <a:p>
            <a:r>
              <a:rPr lang="en-US" dirty="0"/>
              <a:t>Conducting regular assessment helps an academic program determine how the curriculum is contributing to the learning and development of students. Assessment helps programs:</a:t>
            </a:r>
          </a:p>
          <a:p>
            <a:pPr>
              <a:buFont typeface="Arial" panose="020B0604020202020204" pitchFamily="34" charset="0"/>
              <a:buChar char="•"/>
            </a:pPr>
            <a:r>
              <a:rPr lang="en-US" dirty="0"/>
              <a:t>Discover through empirical evidence "what students are learning"</a:t>
            </a:r>
          </a:p>
          <a:p>
            <a:pPr>
              <a:buFont typeface="Arial" panose="020B0604020202020204" pitchFamily="34" charset="0"/>
              <a:buChar char="•"/>
            </a:pPr>
            <a:r>
              <a:rPr lang="en-US" dirty="0"/>
              <a:t>Identify gaps in student learning areas</a:t>
            </a:r>
          </a:p>
          <a:p>
            <a:pPr>
              <a:buFont typeface="Arial" panose="020B0604020202020204" pitchFamily="34" charset="0"/>
              <a:buChar char="•"/>
            </a:pPr>
            <a:r>
              <a:rPr lang="en-US" dirty="0"/>
              <a:t>Inform teaching pedagogy by aligning best practices with learners’ needs</a:t>
            </a:r>
          </a:p>
          <a:p>
            <a:pPr>
              <a:buFont typeface="Arial" panose="020B0604020202020204" pitchFamily="34" charset="0"/>
              <a:buChar char="•"/>
            </a:pPr>
            <a:r>
              <a:rPr lang="en-US" dirty="0"/>
              <a:t>Make informed decisions; guide curriculum, course action, and revision</a:t>
            </a:r>
          </a:p>
          <a:p>
            <a:pPr>
              <a:buFont typeface="Arial" panose="020B0604020202020204" pitchFamily="34" charset="0"/>
              <a:buChar char="•"/>
            </a:pPr>
            <a:r>
              <a:rPr lang="en-US" dirty="0"/>
              <a:t>Demonstrate overall program effectiveness; showcase student learning ‐ "what works"</a:t>
            </a:r>
          </a:p>
          <a:p>
            <a:endParaRPr lang="it-IT" dirty="0"/>
          </a:p>
        </p:txBody>
      </p:sp>
    </p:spTree>
    <p:extLst>
      <p:ext uri="{BB962C8B-B14F-4D97-AF65-F5344CB8AC3E}">
        <p14:creationId xmlns:p14="http://schemas.microsoft.com/office/powerpoint/2010/main" val="1138880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7FEDCA-400E-BACD-646C-34B34320DAB6}"/>
              </a:ext>
            </a:extLst>
          </p:cNvPr>
          <p:cNvSpPr>
            <a:spLocks noGrp="1"/>
          </p:cNvSpPr>
          <p:nvPr>
            <p:ph type="title"/>
          </p:nvPr>
        </p:nvSpPr>
        <p:spPr/>
        <p:txBody>
          <a:bodyPr/>
          <a:lstStyle/>
          <a:p>
            <a:r>
              <a:rPr lang="it-IT" dirty="0" err="1"/>
              <a:t>Referencies</a:t>
            </a:r>
            <a:r>
              <a:rPr lang="it-IT" dirty="0"/>
              <a:t> </a:t>
            </a:r>
          </a:p>
        </p:txBody>
      </p:sp>
      <p:sp>
        <p:nvSpPr>
          <p:cNvPr id="3" name="Segnaposto contenuto 2">
            <a:extLst>
              <a:ext uri="{FF2B5EF4-FFF2-40B4-BE49-F238E27FC236}">
                <a16:creationId xmlns:a16="http://schemas.microsoft.com/office/drawing/2014/main" id="{8EA467A2-2274-DB35-DE7A-D8266861014F}"/>
              </a:ext>
            </a:extLst>
          </p:cNvPr>
          <p:cNvSpPr>
            <a:spLocks noGrp="1"/>
          </p:cNvSpPr>
          <p:nvPr>
            <p:ph idx="1"/>
          </p:nvPr>
        </p:nvSpPr>
        <p:spPr/>
        <p:txBody>
          <a:bodyPr/>
          <a:lstStyle/>
          <a:p>
            <a:r>
              <a:rPr lang="it-IT" dirty="0">
                <a:hlinkClick r:id="rId2"/>
              </a:rPr>
              <a:t>https://www.worldbank.org/en/topic/education/publication/step-by-step-sel-curricula</a:t>
            </a:r>
            <a:endParaRPr lang="it-IT" dirty="0"/>
          </a:p>
          <a:p>
            <a:r>
              <a:rPr lang="en-US" dirty="0"/>
              <a:t>Bloom, B. S., Engelhart, M. D., Furst, E. J., Hill, E. J., &amp; Krathwohl, D. R. (Eds.). (1956). Taxonomy of educational objectives: The classification of educational goals. New York, NY: Longmans, Green and Co.</a:t>
            </a:r>
            <a:endParaRPr lang="it-IT" dirty="0"/>
          </a:p>
          <a:p>
            <a:endParaRPr lang="it-IT" dirty="0"/>
          </a:p>
        </p:txBody>
      </p:sp>
    </p:spTree>
    <p:extLst>
      <p:ext uri="{BB962C8B-B14F-4D97-AF65-F5344CB8AC3E}">
        <p14:creationId xmlns:p14="http://schemas.microsoft.com/office/powerpoint/2010/main" val="19211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E32B0-48F7-709A-6589-E0360C8D7C0A}"/>
              </a:ext>
            </a:extLst>
          </p:cNvPr>
          <p:cNvSpPr>
            <a:spLocks noGrp="1"/>
          </p:cNvSpPr>
          <p:nvPr>
            <p:ph type="title"/>
          </p:nvPr>
        </p:nvSpPr>
        <p:spPr>
          <a:xfrm>
            <a:off x="594360" y="102875"/>
            <a:ext cx="10873740" cy="1680205"/>
          </a:xfrm>
        </p:spPr>
        <p:txBody>
          <a:bodyPr anchor="b">
            <a:normAutofit/>
          </a:bodyPr>
          <a:lstStyle/>
          <a:p>
            <a:r>
              <a:rPr lang="it-IT" dirty="0"/>
              <a:t>Cine </a:t>
            </a:r>
            <a:r>
              <a:rPr lang="it-IT" dirty="0" err="1"/>
              <a:t>sunt</a:t>
            </a:r>
            <a:r>
              <a:rPr lang="it-IT" dirty="0"/>
              <a:t> </a:t>
            </a:r>
            <a:r>
              <a:rPr lang="it-IT" dirty="0" err="1"/>
              <a:t>eu</a:t>
            </a:r>
            <a:r>
              <a:rPr lang="it-IT" dirty="0"/>
              <a:t> ?</a:t>
            </a:r>
          </a:p>
        </p:txBody>
      </p:sp>
      <p:pic>
        <p:nvPicPr>
          <p:cNvPr id="5" name="Segnaposto contenuto 4" descr="Immagine che contiene calligrafia, schizzo, Carattere, bianco e nero&#10;&#10;Il contenuto generato dall'IA potrebbe non essere corretto.">
            <a:extLst>
              <a:ext uri="{FF2B5EF4-FFF2-40B4-BE49-F238E27FC236}">
                <a16:creationId xmlns:a16="http://schemas.microsoft.com/office/drawing/2014/main" id="{C77BD6F9-21C4-DDA8-D4E0-ECB7DF2F974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20617" y="126134"/>
            <a:ext cx="6547483" cy="3699328"/>
          </a:xfrm>
          <a:noFill/>
        </p:spPr>
      </p:pic>
      <p:pic>
        <p:nvPicPr>
          <p:cNvPr id="7" name="Immagine 6" descr="Immagine che contiene testo, clipart, poster, cartone animato&#10;&#10;Il contenuto generato dall'IA potrebbe non essere corretto.">
            <a:extLst>
              <a:ext uri="{FF2B5EF4-FFF2-40B4-BE49-F238E27FC236}">
                <a16:creationId xmlns:a16="http://schemas.microsoft.com/office/drawing/2014/main" id="{7268FB9F-D293-FBD0-20E0-F336E3410EE3}"/>
              </a:ext>
            </a:extLst>
          </p:cNvPr>
          <p:cNvPicPr>
            <a:picLocks noChangeAspect="1"/>
          </p:cNvPicPr>
          <p:nvPr/>
        </p:nvPicPr>
        <p:blipFill>
          <a:blip r:embed="rId3">
            <a:extLst>
              <a:ext uri="{28A0092B-C50C-407E-A947-70E740481C1C}">
                <a14:useLocalDpi xmlns:a14="http://schemas.microsoft.com/office/drawing/2010/main" val="0"/>
              </a:ext>
            </a:extLst>
          </a:blip>
          <a:srcRect b="18535"/>
          <a:stretch/>
        </p:blipFill>
        <p:spPr>
          <a:xfrm>
            <a:off x="492369" y="2522136"/>
            <a:ext cx="4883499" cy="3978353"/>
          </a:xfrm>
          <a:prstGeom prst="rect">
            <a:avLst/>
          </a:prstGeom>
        </p:spPr>
      </p:pic>
    </p:spTree>
    <p:extLst>
      <p:ext uri="{BB962C8B-B14F-4D97-AF65-F5344CB8AC3E}">
        <p14:creationId xmlns:p14="http://schemas.microsoft.com/office/powerpoint/2010/main" val="302646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7CC940-51F8-5D13-9AA9-D1FBC59BBB57}"/>
              </a:ext>
            </a:extLst>
          </p:cNvPr>
          <p:cNvSpPr>
            <a:spLocks noGrp="1"/>
          </p:cNvSpPr>
          <p:nvPr>
            <p:ph type="title"/>
          </p:nvPr>
        </p:nvSpPr>
        <p:spPr/>
        <p:txBody>
          <a:bodyPr/>
          <a:lstStyle/>
          <a:p>
            <a:r>
              <a:rPr lang="it-IT" dirty="0" err="1"/>
              <a:t>Who</a:t>
            </a:r>
            <a:r>
              <a:rPr lang="it-IT" dirty="0"/>
              <a:t> are the </a:t>
            </a:r>
            <a:r>
              <a:rPr lang="it-IT" dirty="0" err="1"/>
              <a:t>students</a:t>
            </a:r>
            <a:r>
              <a:rPr lang="it-IT" dirty="0"/>
              <a:t>   </a:t>
            </a:r>
          </a:p>
        </p:txBody>
      </p:sp>
      <p:pic>
        <p:nvPicPr>
          <p:cNvPr id="5" name="Segnaposto contenuto 4" descr="Immagine che contiene disegno, illustrazione, arte, cartone animato&#10;&#10;Il contenuto generato dall'IA potrebbe non essere corretto.">
            <a:extLst>
              <a:ext uri="{FF2B5EF4-FFF2-40B4-BE49-F238E27FC236}">
                <a16:creationId xmlns:a16="http://schemas.microsoft.com/office/drawing/2014/main" id="{12CF652D-9606-5D67-419B-963A38B814D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90463" y="2281238"/>
            <a:ext cx="5194673" cy="3709987"/>
          </a:xfrm>
        </p:spPr>
      </p:pic>
    </p:spTree>
    <p:extLst>
      <p:ext uri="{BB962C8B-B14F-4D97-AF65-F5344CB8AC3E}">
        <p14:creationId xmlns:p14="http://schemas.microsoft.com/office/powerpoint/2010/main" val="78729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445040-F630-328D-BD95-FC86A2B53057}"/>
              </a:ext>
            </a:extLst>
          </p:cNvPr>
          <p:cNvSpPr>
            <a:spLocks noGrp="1"/>
          </p:cNvSpPr>
          <p:nvPr>
            <p:ph type="title"/>
          </p:nvPr>
        </p:nvSpPr>
        <p:spPr/>
        <p:txBody>
          <a:bodyPr/>
          <a:lstStyle/>
          <a:p>
            <a:r>
              <a:rPr lang="it-IT" dirty="0" err="1"/>
              <a:t>Teaching</a:t>
            </a:r>
            <a:r>
              <a:rPr lang="it-IT" dirty="0"/>
              <a:t> skills </a:t>
            </a:r>
          </a:p>
        </p:txBody>
      </p:sp>
      <p:sp>
        <p:nvSpPr>
          <p:cNvPr id="3" name="Segnaposto contenuto 2">
            <a:extLst>
              <a:ext uri="{FF2B5EF4-FFF2-40B4-BE49-F238E27FC236}">
                <a16:creationId xmlns:a16="http://schemas.microsoft.com/office/drawing/2014/main" id="{2D270763-51C1-A7B1-36E1-F407F40507A5}"/>
              </a:ext>
            </a:extLst>
          </p:cNvPr>
          <p:cNvSpPr>
            <a:spLocks noGrp="1"/>
          </p:cNvSpPr>
          <p:nvPr>
            <p:ph idx="1"/>
          </p:nvPr>
        </p:nvSpPr>
        <p:spPr/>
        <p:txBody>
          <a:bodyPr>
            <a:normAutofit/>
          </a:bodyPr>
          <a:lstStyle/>
          <a:p>
            <a:pPr algn="just"/>
            <a:r>
              <a:rPr lang="en-US" sz="2800" dirty="0"/>
              <a:t>The effectiveness of teaching skills is paramount in shaping student learning outcomes, particularly within the framework of curriculum development. Effective teaching not only conveys content knowledge but also fosters critical thinking and problem-solving abilities, which are essential for students’ future success.</a:t>
            </a:r>
            <a:endParaRPr lang="it-IT" sz="2800" dirty="0"/>
          </a:p>
        </p:txBody>
      </p:sp>
    </p:spTree>
    <p:extLst>
      <p:ext uri="{BB962C8B-B14F-4D97-AF65-F5344CB8AC3E}">
        <p14:creationId xmlns:p14="http://schemas.microsoft.com/office/powerpoint/2010/main" val="235733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FCC991-5F0D-7098-FCC4-2C11DB53A7FA}"/>
              </a:ext>
            </a:extLst>
          </p:cNvPr>
          <p:cNvSpPr>
            <a:spLocks noGrp="1"/>
          </p:cNvSpPr>
          <p:nvPr>
            <p:ph type="title"/>
          </p:nvPr>
        </p:nvSpPr>
        <p:spPr>
          <a:xfrm>
            <a:off x="2592925" y="624110"/>
            <a:ext cx="8911687" cy="663916"/>
          </a:xfrm>
        </p:spPr>
        <p:txBody>
          <a:bodyPr/>
          <a:lstStyle/>
          <a:p>
            <a:r>
              <a:rPr lang="it-IT" dirty="0"/>
              <a:t>…</a:t>
            </a:r>
          </a:p>
        </p:txBody>
      </p:sp>
      <p:sp>
        <p:nvSpPr>
          <p:cNvPr id="3" name="Segnaposto contenuto 2">
            <a:extLst>
              <a:ext uri="{FF2B5EF4-FFF2-40B4-BE49-F238E27FC236}">
                <a16:creationId xmlns:a16="http://schemas.microsoft.com/office/drawing/2014/main" id="{4F0FF36E-A6CB-ABFA-28DC-017B6EE70453}"/>
              </a:ext>
            </a:extLst>
          </p:cNvPr>
          <p:cNvSpPr>
            <a:spLocks noGrp="1"/>
          </p:cNvSpPr>
          <p:nvPr>
            <p:ph idx="1"/>
          </p:nvPr>
        </p:nvSpPr>
        <p:spPr>
          <a:xfrm>
            <a:off x="1553497" y="2133600"/>
            <a:ext cx="9951115" cy="3777622"/>
          </a:xfrm>
        </p:spPr>
        <p:txBody>
          <a:bodyPr>
            <a:normAutofit/>
          </a:bodyPr>
          <a:lstStyle/>
          <a:p>
            <a:pPr algn="just"/>
            <a:r>
              <a:rPr lang="en-US" dirty="0"/>
              <a:t>The process of curriculum development is a dynamic and iterative endeavor that encompasses several critical phases, including needs assessment, design, implementation, and evaluation. Effective curriculum development requires collaboration among educators, stakeholders, and subject matter experts to ensure that educational programs meet the diverse needs of learners. The application of innovative teaching methodologies, such as critical thinking pedagogy and case-based learning, has been shown to enhance teacher competencies and student engagement significantly, leading to improved educational outcomes</a:t>
            </a:r>
          </a:p>
          <a:p>
            <a:r>
              <a:rPr lang="en-US" dirty="0"/>
              <a:t> Successful educators leverage their curriculum development expertise to foster enriched learning experiences, demonstrating the vital link between robust curriculum design and effective teaching skills.</a:t>
            </a:r>
            <a:endParaRPr lang="it-IT" dirty="0"/>
          </a:p>
        </p:txBody>
      </p:sp>
    </p:spTree>
    <p:extLst>
      <p:ext uri="{BB962C8B-B14F-4D97-AF65-F5344CB8AC3E}">
        <p14:creationId xmlns:p14="http://schemas.microsoft.com/office/powerpoint/2010/main" val="355724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EC0E44-34AA-5865-01A9-D0CF679E3B95}"/>
              </a:ext>
            </a:extLst>
          </p:cNvPr>
          <p:cNvSpPr>
            <a:spLocks noGrp="1"/>
          </p:cNvSpPr>
          <p:nvPr>
            <p:ph type="title"/>
          </p:nvPr>
        </p:nvSpPr>
        <p:spPr>
          <a:xfrm>
            <a:off x="649224" y="645106"/>
            <a:ext cx="3650279" cy="1259894"/>
          </a:xfrm>
        </p:spPr>
        <p:txBody>
          <a:bodyPr>
            <a:normAutofit/>
          </a:bodyPr>
          <a:lstStyle/>
          <a:p>
            <a:r>
              <a:rPr lang="it-IT" dirty="0"/>
              <a:t>CIPP Model </a:t>
            </a:r>
          </a:p>
        </p:txBody>
      </p:sp>
      <p:sp>
        <p:nvSpPr>
          <p:cNvPr id="12" name="Rectangle 11">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1BDE2729-6063-DB86-3238-8BE9EB99A66F}"/>
              </a:ext>
            </a:extLst>
          </p:cNvPr>
          <p:cNvSpPr>
            <a:spLocks noGrp="1"/>
          </p:cNvSpPr>
          <p:nvPr>
            <p:ph idx="1"/>
          </p:nvPr>
        </p:nvSpPr>
        <p:spPr>
          <a:xfrm>
            <a:off x="649225" y="2133600"/>
            <a:ext cx="3650278" cy="3759253"/>
          </a:xfrm>
        </p:spPr>
        <p:txBody>
          <a:bodyPr>
            <a:normAutofit/>
          </a:bodyPr>
          <a:lstStyle/>
          <a:p>
            <a:r>
              <a:rPr lang="en-US" dirty="0"/>
              <a:t>Moreover, comprehensive professional development programs draw upon frameworks like the CIPP model—Context, Input, Process, and Product—to systematically evaluate curricular effectiveness and refine teaching practices (</a:t>
            </a:r>
            <a:r>
              <a:rPr lang="en-US" dirty="0" err="1"/>
              <a:t>Wicaksono</a:t>
            </a:r>
            <a:r>
              <a:rPr lang="en-US" dirty="0"/>
              <a:t> H et al.)</a:t>
            </a:r>
            <a:endParaRPr lang="it-IT" dirty="0"/>
          </a:p>
        </p:txBody>
      </p:sp>
      <p:sp>
        <p:nvSpPr>
          <p:cNvPr id="14"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F7125EE4-ADA5-2AEE-F2DB-F99718DFF123}"/>
              </a:ext>
            </a:extLst>
          </p:cNvPr>
          <p:cNvPicPr>
            <a:picLocks noChangeAspect="1"/>
          </p:cNvPicPr>
          <p:nvPr/>
        </p:nvPicPr>
        <p:blipFill>
          <a:blip r:embed="rId2"/>
          <a:srcRect l="16837" r="4987" b="-2"/>
          <a:stretch/>
        </p:blipFill>
        <p:spPr>
          <a:xfrm>
            <a:off x="4619543" y="10"/>
            <a:ext cx="7572457" cy="6853242"/>
          </a:xfrm>
          <a:prstGeom prst="rect">
            <a:avLst/>
          </a:prstGeom>
        </p:spPr>
      </p:pic>
    </p:spTree>
    <p:extLst>
      <p:ext uri="{BB962C8B-B14F-4D97-AF65-F5344CB8AC3E}">
        <p14:creationId xmlns:p14="http://schemas.microsoft.com/office/powerpoint/2010/main" val="912214734"/>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939</TotalTime>
  <Words>2755</Words>
  <Application>Microsoft Office PowerPoint</Application>
  <PresentationFormat>Widescreen</PresentationFormat>
  <Paragraphs>163</Paragraphs>
  <Slides>42</Slides>
  <Notes>0</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Filo</vt:lpstr>
      <vt:lpstr>VET course design for TECGREMED     </vt:lpstr>
      <vt:lpstr>.</vt:lpstr>
      <vt:lpstr>.</vt:lpstr>
      <vt:lpstr>Curriculum development </vt:lpstr>
      <vt:lpstr>Cine sunt eu ?</vt:lpstr>
      <vt:lpstr>Who are the students   </vt:lpstr>
      <vt:lpstr>Teaching skills </vt:lpstr>
      <vt:lpstr>…</vt:lpstr>
      <vt:lpstr>CIPP Model </vt:lpstr>
      <vt:lpstr>What are Learning Outcomes?</vt:lpstr>
      <vt:lpstr>The start??</vt:lpstr>
      <vt:lpstr>CD </vt:lpstr>
      <vt:lpstr>Skills </vt:lpstr>
      <vt:lpstr> Communication skills and their impact on learning</vt:lpstr>
      <vt:lpstr>Classroom management techniques</vt:lpstr>
      <vt:lpstr> Differentiation strategies to meet diverse learner needs</vt:lpstr>
      <vt:lpstr>…</vt:lpstr>
      <vt:lpstr>…</vt:lpstr>
      <vt:lpstr>Learning outcomes </vt:lpstr>
      <vt:lpstr>..</vt:lpstr>
      <vt:lpstr>…</vt:lpstr>
      <vt:lpstr>..</vt:lpstr>
      <vt:lpstr>Quick Guide to Four Instructional Design Models </vt:lpstr>
      <vt:lpstr>…</vt:lpstr>
      <vt:lpstr>…</vt:lpstr>
      <vt:lpstr>…</vt:lpstr>
      <vt:lpstr>…</vt:lpstr>
      <vt:lpstr>Learning Design </vt:lpstr>
      <vt:lpstr>The Requirements of a Learning Design Specification </vt:lpstr>
      <vt:lpstr>…</vt:lpstr>
      <vt:lpstr>…</vt:lpstr>
      <vt:lpstr>…</vt:lpstr>
      <vt:lpstr>Control /Assesment </vt:lpstr>
      <vt:lpstr>…</vt:lpstr>
      <vt:lpstr>…</vt:lpstr>
      <vt:lpstr>Quality assurance </vt:lpstr>
      <vt:lpstr>Planning </vt:lpstr>
      <vt:lpstr>clarifying,</vt:lpstr>
      <vt:lpstr>Confirming</vt:lpstr>
      <vt:lpstr>Improving </vt:lpstr>
      <vt:lpstr>Assesment of learnng outcomes </vt:lpstr>
      <vt:lpstr>Referencies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design my course?    Modelling course content</dc:title>
  <dc:creator>Diana Spulber</dc:creator>
  <cp:lastModifiedBy>Diana Spulber</cp:lastModifiedBy>
  <cp:revision>10</cp:revision>
  <dcterms:created xsi:type="dcterms:W3CDTF">2022-06-15T07:02:40Z</dcterms:created>
  <dcterms:modified xsi:type="dcterms:W3CDTF">2025-12-29T07:06:37Z</dcterms:modified>
</cp:coreProperties>
</file>