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43" r:id="rId18"/>
    <p:sldId id="344" r:id="rId19"/>
    <p:sldId id="345" r:id="rId20"/>
    <p:sldId id="346" r:id="rId21"/>
    <p:sldId id="334" r:id="rId22"/>
    <p:sldId id="335" r:id="rId23"/>
    <p:sldId id="336" r:id="rId24"/>
    <p:sldId id="323" r:id="rId25"/>
    <p:sldId id="337" r:id="rId26"/>
    <p:sldId id="338" r:id="rId27"/>
    <p:sldId id="339" r:id="rId28"/>
    <p:sldId id="340" r:id="rId29"/>
    <p:sldId id="341" r:id="rId30"/>
    <p:sldId id="342" r:id="rId31"/>
    <p:sldId id="324" r:id="rId32"/>
    <p:sldId id="322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32B30-E2D5-B347-BE59-F0931CFD5062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7515-7704-994F-81C5-E1C6D8431B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0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538E88-919C-3B1B-B90C-3581947EE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FED490-28EC-3B3B-FFB0-C16938BD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359A3D-DE37-2F01-01CF-2FE5DDA4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4AE8-0D44-CF48-9FFB-9694694C5313}" type="datetime1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F5CD49-CFE4-76B0-4619-196EC523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A1BDA-E5FA-4FD1-4AD7-E8D31CAB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82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F5F17-8242-9CBE-2DA4-3C977E24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CBA2C4-D93F-4A89-4F2B-9A5A5BBF8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41A245-53B6-1BFD-FC08-CDD54682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8B97-830B-7547-8F4B-9B9B3A955542}" type="datetime1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07FA2A-4E7D-8359-A8F1-7F8336B1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2B8C1D-E958-51AA-385F-5B75C336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73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76D6834-A0CD-A005-AD53-F11E2C1A6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094BEC-544A-B485-E2C8-5621609F9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25E2F-CB65-531F-CA2A-C8F1668C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3FF7-0F69-1A41-8428-7E9AD92152A7}" type="datetime1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950D8B-6A54-9575-FF48-7B10E9D0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CF887-5281-8AD7-A52C-6AE1C451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76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9C220-CC7B-7E7B-EB7D-E2B38485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227FA-EBB9-7605-EE9C-468F950F8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DEC5E7-D9CC-F614-7C14-75AF05CF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09-14E7-EB43-8B5A-111C2423C6B6}" type="datetime1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187FF8-0DA8-82B9-0F14-B3470146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3EC16F-9923-4A94-C4EA-5AF5E65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76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DAF88-5D7B-5F2E-643F-B241BD2F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D4C1DB-11A1-7343-B5D0-9B835353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6C8029-0177-254A-727D-9CF1512D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91CB-14B5-C541-B214-E3A2C0D83DAE}" type="datetime1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D25893-6A0A-4403-807E-49A5D5A6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CCB3FA-0320-3FDC-859F-80BEDA4D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95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BBA03-5440-E3AF-1431-14DB3805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12A9FC-AC3E-3E6A-EB31-31896F3E2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144CB6-98F0-7734-845B-B78661C8E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541E80-ABD1-EFC5-B471-C8B85DC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800-7F01-E040-85DB-027DDCFEA0AC}" type="datetime1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75AA42-73D6-2A99-2069-72B27BAC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84F466-F112-F949-D0CF-9AEBF02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3E831-7510-35E0-81E2-4C76E278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70650B-3BC3-A405-79C3-A2AFF74BC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E604F5-F3E5-C567-6B3C-811CDDC5F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BEF2E1-3C42-3542-40BE-4E13B1FD6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79872E1-ABA4-CDA4-F07B-5C5AD3C9B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A83BD4-3979-CCF3-C5EA-3355FDAF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856B-4FA7-C143-AE92-C5BB45A99DCE}" type="datetime1">
              <a:rPr lang="it-IT" smtClean="0"/>
              <a:t>25/10/25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BBE511-981C-50D7-28D5-ED4E6CFE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CE0949-F3A6-9292-5473-D0B17A3C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2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BAD6D-4445-1FBD-F93B-67888219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8B08AC-9733-4DD6-63B0-D639CB9B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16F6-CB32-304F-8D9F-45D8BE853AD3}" type="datetime1">
              <a:rPr lang="it-IT" smtClean="0"/>
              <a:t>25/10/25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89CB5D-B561-8B9F-5209-57EC2661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7EA8C-4FFE-3298-7D3C-10E2F62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7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E78B5D-760B-965B-4D53-73A30CB9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9B6-9566-8248-B5FE-DA96F9D72A20}" type="datetime1">
              <a:rPr lang="it-IT" smtClean="0"/>
              <a:t>25/10/25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0346A1-DCCB-251E-0336-A7FE0002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9D9A9A-A3B3-EF32-B60F-A2A36D8B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36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E2C52F-595D-FAA1-D348-153EC913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70285-6683-C901-B428-F46F9073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2A977D-E915-5AC9-CE96-D9DD5EA03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7B512D-7352-5B18-1AF1-2A3C51C5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AE68-5A20-C84B-BFD8-897DA981C7EC}" type="datetime1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D75780-4E0A-11BC-F64A-C263F297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D39B8-C2DE-A2AD-1B3E-697B6B32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1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D5794-BE7D-F0FF-0852-A3FABBFD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FB14DD-F991-8249-5D14-ED4AD74CB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07D30C-F771-C5FD-CF2C-17D3C4E96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885A01-3D8F-F073-6B58-6AF8E096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3251-2B66-6D45-8324-E0C2816BECF2}" type="datetime1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E07DEA-82F0-01F3-8D63-C5387B52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164458-D0A5-4360-3F77-9F50AA16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27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93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79A68B-9A9F-642F-D875-D4F5AE6F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D78FF1-8D79-70F0-C0F6-9AE4E13A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2314A-B800-AF59-4DF6-72FEA6FF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38E7-36CB-E946-BBD7-499B6ED24F9B}" type="datetime1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159692-19DB-CBB9-2ACF-02D9D395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A3109F-47A0-327A-3394-2BD64CEAC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0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mage.slideserve.com/1480505/slide11-l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LEGISSUM:4438420" TargetMode="External"/><Relationship Id="rId2" Type="http://schemas.openxmlformats.org/officeDocument/2006/relationships/hyperlink" Target="https://eur-lex.europa.eu/legal-content/EN/TXT/?uri=CELEX:32022D05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D9CB0-76B7-B0F5-0B1E-4CFA41360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725" y="1462711"/>
            <a:ext cx="9144000" cy="3932578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60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60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TECGREMED - </a:t>
            </a:r>
            <a:r>
              <a:rPr lang="en-US" sz="2700" b="1" dirty="0" err="1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TEChnical</a:t>
            </a:r>
            <a: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GREen</a:t>
            </a:r>
            <a: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 Engineering skills </a:t>
            </a:r>
            <a:b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for </a:t>
            </a:r>
            <a:r>
              <a:rPr lang="en-US" sz="2700" b="1" dirty="0" err="1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MEDiterranean</a:t>
            </a:r>
            <a: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 Region </a:t>
            </a:r>
            <a:b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2700" b="1" dirty="0">
                <a:solidFill>
                  <a:srgbClr val="222222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“GREEN”</a:t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r>
              <a:rPr lang="it-IT" sz="3100" i="1" dirty="0" err="1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European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 Union Environment public policy: </a:t>
            </a:r>
            <a:br>
              <a:rPr lang="it-IT" sz="3100" i="1" dirty="0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</a:br>
            <a:r>
              <a:rPr lang="it-IT" sz="3100" i="1" dirty="0" err="1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towards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 a «</a:t>
            </a:r>
            <a:r>
              <a:rPr lang="it-IT" sz="3100" i="1" dirty="0" err="1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resource-efficient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 economy</a:t>
            </a:r>
            <a:r>
              <a:rPr lang="it-IT" sz="3100" b="1" i="1" dirty="0">
                <a:solidFill>
                  <a:schemeClr val="accent6">
                    <a:lumMod val="75000"/>
                  </a:schemeClr>
                </a:solidFill>
                <a:latin typeface="Abadi" panose="020F0502020204030204" pitchFamily="34" charset="0"/>
              </a:rPr>
              <a:t>»</a:t>
            </a:r>
            <a:br>
              <a:rPr lang="it-IT" sz="3100" b="1" i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it-IT" sz="31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Prof Dr. Alessandro Figus</a:t>
            </a: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b="1" i="1" dirty="0">
                <a:solidFill>
                  <a:schemeClr val="accent2">
                    <a:lumMod val="75000"/>
                  </a:schemeClr>
                </a:solidFill>
              </a:rPr>
              <a:t>WP2 – TRAINING, FEZ MOROCCO </a:t>
            </a:r>
            <a:r>
              <a:rPr lang="it-IT" sz="2200" b="1" i="1" dirty="0" err="1">
                <a:solidFill>
                  <a:schemeClr val="accent2">
                    <a:lumMod val="75000"/>
                  </a:schemeClr>
                </a:solidFill>
              </a:rPr>
              <a:t>October</a:t>
            </a:r>
            <a:r>
              <a:rPr lang="it-IT" sz="2200" b="1" i="1" dirty="0">
                <a:solidFill>
                  <a:schemeClr val="accent2">
                    <a:lumMod val="75000"/>
                  </a:schemeClr>
                </a:solidFill>
              </a:rPr>
              <a:t> 2025</a:t>
            </a:r>
            <a:br>
              <a:rPr lang="it-IT" sz="31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31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0F7042-5FCA-3B60-2BBF-FDBD12A4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96747"/>
            <a:ext cx="2354262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CA8A95A9-BEE5-88AE-DF99-AF027D0F2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48" y="76897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31FE90-BA97-6496-7CCD-873DDFF9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54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679AEF-8833-8C30-D531-D3116667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2047B4-D448-4BC7-C4A1-21CF71CE64F5}"/>
              </a:ext>
            </a:extLst>
          </p:cNvPr>
          <p:cNvSpPr txBox="1"/>
          <p:nvPr/>
        </p:nvSpPr>
        <p:spPr>
          <a:xfrm>
            <a:off x="328247" y="1424186"/>
            <a:ext cx="1064455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Global demand for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increasing</a:t>
            </a:r>
            <a:r>
              <a:rPr lang="it-IT" sz="2400" dirty="0"/>
              <a:t> </a:t>
            </a:r>
            <a:r>
              <a:rPr lang="it-IT" sz="2400" dirty="0" err="1"/>
              <a:t>rapidly</a:t>
            </a:r>
            <a:r>
              <a:rPr lang="it-IT" sz="2400" dirty="0"/>
              <a:t> =&gt; </a:t>
            </a:r>
            <a:r>
              <a:rPr lang="it-IT" sz="2400" dirty="0" err="1"/>
              <a:t>increasing</a:t>
            </a:r>
            <a:r>
              <a:rPr lang="it-IT" sz="2400" dirty="0"/>
              <a:t> </a:t>
            </a:r>
            <a:r>
              <a:rPr lang="it-IT" sz="2400" dirty="0" err="1"/>
              <a:t>shortage</a:t>
            </a:r>
            <a:r>
              <a:rPr lang="it-IT" sz="2400" dirty="0"/>
              <a:t> of </a:t>
            </a:r>
            <a:r>
              <a:rPr lang="it-IT" sz="2400" dirty="0" err="1"/>
              <a:t>raw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 + </a:t>
            </a:r>
            <a:r>
              <a:rPr lang="it-IT" sz="2400" dirty="0" err="1"/>
              <a:t>depletion</a:t>
            </a:r>
            <a:r>
              <a:rPr lang="it-IT" sz="2400" dirty="0"/>
              <a:t> of </a:t>
            </a:r>
            <a:r>
              <a:rPr lang="it-IT" sz="2400" dirty="0" err="1"/>
              <a:t>resources</a:t>
            </a:r>
            <a:r>
              <a:rPr lang="it-IT" sz="2400" dirty="0"/>
              <a:t> and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ecosystems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provide</a:t>
            </a:r>
            <a:r>
              <a:rPr lang="it-IT" sz="2400" dirty="0"/>
              <a:t>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raw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• In the EU </a:t>
            </a:r>
            <a:r>
              <a:rPr lang="it-IT" sz="2400" dirty="0" err="1"/>
              <a:t>we</a:t>
            </a:r>
            <a:r>
              <a:rPr lang="it-IT" sz="2400" dirty="0"/>
              <a:t> use 16 t. of </a:t>
            </a:r>
            <a:r>
              <a:rPr lang="it-IT" sz="2400" dirty="0" err="1"/>
              <a:t>materials</a:t>
            </a:r>
            <a:r>
              <a:rPr lang="it-IT" sz="2400" dirty="0"/>
              <a:t> per capita/</a:t>
            </a:r>
            <a:r>
              <a:rPr lang="it-IT" sz="2400" dirty="0" err="1"/>
              <a:t>year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• More </a:t>
            </a:r>
            <a:r>
              <a:rPr lang="it-IT" sz="2400" dirty="0" err="1"/>
              <a:t>than</a:t>
            </a:r>
            <a:r>
              <a:rPr lang="it-IT" sz="2400" dirty="0"/>
              <a:t> 20% of the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in Europe are </a:t>
            </a:r>
            <a:r>
              <a:rPr lang="it-IT" sz="2400" dirty="0" err="1"/>
              <a:t>imported</a:t>
            </a:r>
            <a:r>
              <a:rPr lang="it-IT" sz="2400" dirty="0"/>
              <a:t>, </a:t>
            </a:r>
            <a:r>
              <a:rPr lang="it-IT" sz="2400" dirty="0" err="1"/>
              <a:t>especially</a:t>
            </a:r>
            <a:r>
              <a:rPr lang="it-IT" sz="2400" dirty="0"/>
              <a:t> </a:t>
            </a:r>
            <a:r>
              <a:rPr lang="it-IT" sz="2400" dirty="0" err="1"/>
              <a:t>fuels</a:t>
            </a:r>
            <a:r>
              <a:rPr lang="it-IT" sz="2400" dirty="0"/>
              <a:t>, </a:t>
            </a:r>
            <a:r>
              <a:rPr lang="it-IT" sz="2400" dirty="0" err="1"/>
              <a:t>raw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 and </a:t>
            </a:r>
            <a:r>
              <a:rPr lang="it-IT" sz="2400" dirty="0" err="1"/>
              <a:t>agricultural</a:t>
            </a:r>
            <a:r>
              <a:rPr lang="it-IT" sz="2400" dirty="0"/>
              <a:t> products. </a:t>
            </a:r>
            <a:r>
              <a:rPr lang="it-IT" sz="2400" dirty="0" err="1"/>
              <a:t>Furthermore</a:t>
            </a:r>
            <a:r>
              <a:rPr lang="it-IT" sz="2400" dirty="0"/>
              <a:t>, </a:t>
            </a:r>
            <a:r>
              <a:rPr lang="it-IT" sz="2400" dirty="0" err="1"/>
              <a:t>imported</a:t>
            </a:r>
            <a:r>
              <a:rPr lang="it-IT" sz="2400" dirty="0"/>
              <a:t> products ‘</a:t>
            </a:r>
            <a:r>
              <a:rPr lang="it-IT" sz="2400" dirty="0" err="1"/>
              <a:t>contain</a:t>
            </a:r>
            <a:r>
              <a:rPr lang="it-IT" sz="2400" dirty="0"/>
              <a:t>’ a use of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3 and 6 times </a:t>
            </a:r>
            <a:r>
              <a:rPr lang="it-IT" sz="2400" dirty="0" err="1"/>
              <a:t>greater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simple</a:t>
            </a:r>
            <a:r>
              <a:rPr lang="it-IT" sz="2400" dirty="0"/>
              <a:t> </a:t>
            </a:r>
            <a:r>
              <a:rPr lang="it-IT" sz="2400" dirty="0" err="1"/>
              <a:t>material</a:t>
            </a:r>
            <a:r>
              <a:rPr lang="it-IT" sz="2400" dirty="0"/>
              <a:t> </a:t>
            </a:r>
            <a:r>
              <a:rPr lang="it-IT" sz="2400" dirty="0" err="1"/>
              <a:t>components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Competition</a:t>
            </a:r>
            <a:r>
              <a:rPr lang="it-IT" sz="2400" dirty="0"/>
              <a:t> for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increase</a:t>
            </a:r>
            <a:r>
              <a:rPr lang="it-IT" sz="2400" dirty="0"/>
              <a:t>, </a:t>
            </a:r>
            <a:r>
              <a:rPr lang="it-IT" sz="2400" dirty="0" err="1"/>
              <a:t>many</a:t>
            </a:r>
            <a:r>
              <a:rPr lang="it-IT" sz="2400" dirty="0"/>
              <a:t> countries are </a:t>
            </a:r>
            <a:r>
              <a:rPr lang="it-IT" sz="2400" dirty="0" err="1"/>
              <a:t>already</a:t>
            </a:r>
            <a:r>
              <a:rPr lang="it-IT" sz="2400" dirty="0"/>
              <a:t> </a:t>
            </a:r>
            <a:r>
              <a:rPr lang="it-IT" sz="2400" dirty="0" err="1"/>
              <a:t>equipping</a:t>
            </a:r>
            <a:r>
              <a:rPr lang="it-IT" sz="2400" dirty="0"/>
              <a:t> </a:t>
            </a:r>
            <a:r>
              <a:rPr lang="it-IT" sz="2400" dirty="0" err="1"/>
              <a:t>themselves</a:t>
            </a:r>
            <a:r>
              <a:rPr lang="it-IT" sz="2400" dirty="0"/>
              <a:t> (China, </a:t>
            </a:r>
            <a:r>
              <a:rPr lang="it-IT" sz="2400" dirty="0" err="1"/>
              <a:t>Gulf</a:t>
            </a:r>
            <a:r>
              <a:rPr lang="it-IT" sz="2400" dirty="0"/>
              <a:t> countries) by </a:t>
            </a:r>
            <a:r>
              <a:rPr lang="it-IT" sz="2400" dirty="0" err="1"/>
              <a:t>securing</a:t>
            </a:r>
            <a:r>
              <a:rPr lang="it-IT" sz="2400" dirty="0"/>
              <a:t> access to future </a:t>
            </a:r>
            <a:r>
              <a:rPr lang="it-IT" sz="2400" dirty="0" err="1"/>
              <a:t>scarce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with </a:t>
            </a:r>
            <a:r>
              <a:rPr lang="it-IT" sz="2400" dirty="0" err="1"/>
              <a:t>exclusive</a:t>
            </a:r>
            <a:r>
              <a:rPr lang="it-IT" sz="2400" dirty="0"/>
              <a:t> </a:t>
            </a:r>
            <a:r>
              <a:rPr lang="it-IT" sz="2400" dirty="0" err="1"/>
              <a:t>contracts</a:t>
            </a:r>
            <a:r>
              <a:rPr lang="it-IT" sz="2400" dirty="0"/>
              <a:t>, </a:t>
            </a:r>
            <a:r>
              <a:rPr lang="it-IT" sz="2400" dirty="0" err="1"/>
              <a:t>especially</a:t>
            </a:r>
            <a:r>
              <a:rPr lang="it-IT" sz="2400" dirty="0"/>
              <a:t> in Africa (“</a:t>
            </a:r>
            <a:r>
              <a:rPr lang="it-IT" sz="2400" dirty="0" err="1"/>
              <a:t>land</a:t>
            </a:r>
            <a:r>
              <a:rPr lang="it-IT" sz="2400" dirty="0"/>
              <a:t> grabbing”): </a:t>
            </a:r>
            <a:r>
              <a:rPr lang="it-IT" sz="2400" dirty="0" err="1"/>
              <a:t>mines</a:t>
            </a:r>
            <a:r>
              <a:rPr lang="it-IT" sz="2400" dirty="0"/>
              <a:t> and </a:t>
            </a:r>
            <a:r>
              <a:rPr lang="it-IT" sz="2400" dirty="0" err="1"/>
              <a:t>mineral</a:t>
            </a:r>
            <a:r>
              <a:rPr lang="it-IT" sz="2400" dirty="0"/>
              <a:t> stocks, </a:t>
            </a:r>
            <a:r>
              <a:rPr lang="it-IT" sz="2400" dirty="0" err="1"/>
              <a:t>forests</a:t>
            </a:r>
            <a:r>
              <a:rPr lang="it-IT" sz="2400" dirty="0"/>
              <a:t>, </a:t>
            </a:r>
            <a:r>
              <a:rPr lang="it-IT" sz="2400" dirty="0" err="1"/>
              <a:t>fuels</a:t>
            </a:r>
            <a:r>
              <a:rPr lang="it-IT" sz="2400" dirty="0"/>
              <a:t> and large </a:t>
            </a:r>
            <a:r>
              <a:rPr lang="it-IT" sz="2400" dirty="0" err="1"/>
              <a:t>agricultural</a:t>
            </a:r>
            <a:r>
              <a:rPr lang="it-IT" sz="2400" dirty="0"/>
              <a:t> </a:t>
            </a:r>
            <a:r>
              <a:rPr lang="it-IT" sz="2400" dirty="0" err="1"/>
              <a:t>lands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Climate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further</a:t>
            </a:r>
            <a:r>
              <a:rPr lang="it-IT" sz="2400" dirty="0"/>
              <a:t> </a:t>
            </a:r>
            <a:r>
              <a:rPr lang="it-IT" sz="2400" dirty="0" err="1"/>
              <a:t>increase</a:t>
            </a:r>
            <a:r>
              <a:rPr lang="it-IT" sz="2400" dirty="0"/>
              <a:t> the pressure on </a:t>
            </a:r>
            <a:r>
              <a:rPr lang="it-IT" sz="2400" dirty="0" err="1"/>
              <a:t>resources</a:t>
            </a:r>
            <a:r>
              <a:rPr lang="it-IT" sz="2400" dirty="0"/>
              <a:t> in some </a:t>
            </a:r>
            <a:r>
              <a:rPr lang="it-IT" sz="2400" dirty="0" err="1"/>
              <a:t>regions</a:t>
            </a:r>
            <a:r>
              <a:rPr lang="it-IT" sz="2400" dirty="0"/>
              <a:t> of the world and </a:t>
            </a:r>
            <a:r>
              <a:rPr lang="it-IT" sz="2400" dirty="0" err="1"/>
              <a:t>also</a:t>
            </a:r>
            <a:r>
              <a:rPr lang="it-IT" sz="2400" dirty="0"/>
              <a:t> in Europe (e.g. </a:t>
            </a:r>
            <a:r>
              <a:rPr lang="it-IT" sz="2400" dirty="0" err="1"/>
              <a:t>drought</a:t>
            </a:r>
            <a:r>
              <a:rPr lang="it-IT" sz="2400" dirty="0"/>
              <a:t> in the </a:t>
            </a:r>
            <a:r>
              <a:rPr lang="it-IT" sz="2400" dirty="0" err="1"/>
              <a:t>Mediterranean</a:t>
            </a:r>
            <a:r>
              <a:rPr lang="it-IT" sz="2400" dirty="0"/>
              <a:t>).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45438751-723D-4EB8-0DB1-A9C0F3D32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2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B02FEEA-99ED-B9DA-562B-EE942781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847492-C3ED-6C77-3CA5-E3CA3E7A07A6}"/>
              </a:ext>
            </a:extLst>
          </p:cNvPr>
          <p:cNvSpPr txBox="1"/>
          <p:nvPr/>
        </p:nvSpPr>
        <p:spPr>
          <a:xfrm>
            <a:off x="371789" y="1538126"/>
            <a:ext cx="106914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The EU </a:t>
            </a:r>
            <a:r>
              <a:rPr lang="it-IT" sz="2400" dirty="0" err="1"/>
              <a:t>wants</a:t>
            </a:r>
            <a:r>
              <a:rPr lang="it-IT" sz="2400" dirty="0"/>
              <a:t> to </a:t>
            </a:r>
            <a:r>
              <a:rPr lang="it-IT" sz="2400" dirty="0" err="1"/>
              <a:t>improve</a:t>
            </a:r>
            <a:r>
              <a:rPr lang="it-IT" sz="2400" dirty="0"/>
              <a:t> </a:t>
            </a:r>
            <a:r>
              <a:rPr lang="it-IT" sz="2400" dirty="0" err="1"/>
              <a:t>resource</a:t>
            </a:r>
            <a:r>
              <a:rPr lang="it-IT" sz="2400" dirty="0"/>
              <a:t> </a:t>
            </a:r>
            <a:r>
              <a:rPr lang="it-IT" sz="2400" dirty="0" err="1"/>
              <a:t>efficiency</a:t>
            </a:r>
            <a:r>
              <a:rPr lang="it-IT" sz="2400" dirty="0"/>
              <a:t> and </a:t>
            </a:r>
            <a:r>
              <a:rPr lang="it-IT" sz="2400" dirty="0" err="1"/>
              <a:t>achieve</a:t>
            </a:r>
            <a:r>
              <a:rPr lang="it-IT" sz="2400" dirty="0"/>
              <a:t> ‘</a:t>
            </a:r>
            <a:r>
              <a:rPr lang="it-IT" sz="2400" dirty="0" err="1"/>
              <a:t>absolute</a:t>
            </a:r>
            <a:r>
              <a:rPr lang="it-IT" sz="2400" dirty="0"/>
              <a:t> decoupling of </a:t>
            </a:r>
            <a:r>
              <a:rPr lang="it-IT" sz="2400" dirty="0" err="1"/>
              <a:t>resource</a:t>
            </a:r>
            <a:r>
              <a:rPr lang="it-IT" sz="2400" dirty="0"/>
              <a:t> use’ (the economy </a:t>
            </a:r>
            <a:r>
              <a:rPr lang="it-IT" sz="2400" dirty="0" err="1"/>
              <a:t>grows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resource</a:t>
            </a:r>
            <a:r>
              <a:rPr lang="it-IT" sz="2400" dirty="0"/>
              <a:t> use or </a:t>
            </a:r>
            <a:r>
              <a:rPr lang="it-IT" sz="2400" dirty="0" err="1"/>
              <a:t>environmental</a:t>
            </a:r>
            <a:r>
              <a:rPr lang="it-IT" sz="2400" dirty="0"/>
              <a:t> impact </a:t>
            </a:r>
            <a:r>
              <a:rPr lang="it-IT" sz="2400" dirty="0" err="1"/>
              <a:t>decreases</a:t>
            </a:r>
            <a:r>
              <a:rPr lang="it-IT" sz="2400" dirty="0"/>
              <a:t> in </a:t>
            </a:r>
            <a:r>
              <a:rPr lang="it-IT" sz="2400" dirty="0" err="1"/>
              <a:t>absolute</a:t>
            </a:r>
            <a:r>
              <a:rPr lang="it-IT" sz="2400" dirty="0"/>
              <a:t> </a:t>
            </a:r>
            <a:r>
              <a:rPr lang="it-IT" sz="2400" dirty="0" err="1"/>
              <a:t>terms</a:t>
            </a:r>
            <a:r>
              <a:rPr lang="it-IT" sz="2400" dirty="0"/>
              <a:t>)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Reduce the impact of </a:t>
            </a:r>
            <a:r>
              <a:rPr lang="it-IT" sz="2400" dirty="0" err="1"/>
              <a:t>resource</a:t>
            </a:r>
            <a:r>
              <a:rPr lang="it-IT" sz="2400" dirty="0"/>
              <a:t> use on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, </a:t>
            </a:r>
            <a:r>
              <a:rPr lang="it-IT" sz="2400" dirty="0" err="1"/>
              <a:t>paying</a:t>
            </a:r>
            <a:r>
              <a:rPr lang="it-IT" sz="2400" dirty="0"/>
              <a:t> more </a:t>
            </a:r>
            <a:r>
              <a:rPr lang="it-IT" sz="2400" dirty="0" err="1"/>
              <a:t>attention</a:t>
            </a:r>
            <a:r>
              <a:rPr lang="it-IT" sz="2400" dirty="0"/>
              <a:t> to </a:t>
            </a:r>
            <a:r>
              <a:rPr lang="it-IT" sz="2400" dirty="0" err="1"/>
              <a:t>their</a:t>
            </a:r>
            <a:r>
              <a:rPr lang="it-IT" sz="2400" dirty="0"/>
              <a:t> interactions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Manage</a:t>
            </a:r>
            <a:r>
              <a:rPr lang="it-IT" sz="2400" dirty="0"/>
              <a:t> </a:t>
            </a:r>
            <a:r>
              <a:rPr lang="it-IT" sz="2400" dirty="0" err="1"/>
              <a:t>renewable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(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ecosystems</a:t>
            </a:r>
            <a:r>
              <a:rPr lang="it-IT" sz="2400" dirty="0"/>
              <a:t>) to </a:t>
            </a:r>
            <a:r>
              <a:rPr lang="it-IT" sz="2400" dirty="0" err="1"/>
              <a:t>maximise</a:t>
            </a:r>
            <a:r>
              <a:rPr lang="it-IT" sz="2400" dirty="0"/>
              <a:t> the services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provide</a:t>
            </a:r>
            <a:r>
              <a:rPr lang="it-IT" sz="2400" dirty="0"/>
              <a:t> </a:t>
            </a:r>
            <a:r>
              <a:rPr lang="it-IT" sz="2400" dirty="0" err="1"/>
              <a:t>us</a:t>
            </a:r>
            <a:r>
              <a:rPr lang="it-IT" sz="2400" dirty="0"/>
              <a:t>,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staying</a:t>
            </a:r>
            <a:r>
              <a:rPr lang="it-IT" sz="2400" dirty="0"/>
              <a:t> </a:t>
            </a:r>
            <a:r>
              <a:rPr lang="it-IT" sz="2400" dirty="0" err="1"/>
              <a:t>within</a:t>
            </a:r>
            <a:r>
              <a:rPr lang="it-IT" sz="2400" dirty="0"/>
              <a:t> the </a:t>
            </a:r>
            <a:r>
              <a:rPr lang="it-IT" sz="2400" dirty="0" err="1"/>
              <a:t>viable</a:t>
            </a:r>
            <a:r>
              <a:rPr lang="it-IT" sz="2400" dirty="0"/>
              <a:t> </a:t>
            </a:r>
            <a:r>
              <a:rPr lang="it-IT" sz="2400" dirty="0" err="1"/>
              <a:t>limits</a:t>
            </a:r>
            <a:r>
              <a:rPr lang="it-IT" sz="2400" dirty="0"/>
              <a:t> of </a:t>
            </a:r>
            <a:r>
              <a:rPr lang="it-IT" sz="2400" dirty="0" err="1"/>
              <a:t>ecosystems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Stimulate</a:t>
            </a:r>
            <a:r>
              <a:rPr lang="it-IT" sz="2400" dirty="0"/>
              <a:t> </a:t>
            </a:r>
            <a:r>
              <a:rPr lang="it-IT" sz="2400" dirty="0" err="1"/>
              <a:t>greater</a:t>
            </a:r>
            <a:r>
              <a:rPr lang="it-IT" sz="2400" dirty="0"/>
              <a:t> </a:t>
            </a:r>
            <a:r>
              <a:rPr lang="it-IT" sz="2400" dirty="0" err="1"/>
              <a:t>innovation</a:t>
            </a:r>
            <a:r>
              <a:rPr lang="it-IT" sz="2400" dirty="0"/>
              <a:t> in the economy, to </a:t>
            </a:r>
            <a:r>
              <a:rPr lang="it-IT" sz="2400" dirty="0" err="1"/>
              <a:t>ensure</a:t>
            </a:r>
            <a:r>
              <a:rPr lang="it-IT" sz="2400" dirty="0"/>
              <a:t> the </a:t>
            </a:r>
            <a:r>
              <a:rPr lang="it-IT" sz="2400" dirty="0" err="1"/>
              <a:t>structural</a:t>
            </a:r>
            <a:r>
              <a:rPr lang="it-IT" sz="2400" dirty="0"/>
              <a:t> </a:t>
            </a:r>
            <a:r>
              <a:rPr lang="it-IT" sz="2400" dirty="0" err="1"/>
              <a:t>changes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compete </a:t>
            </a:r>
            <a:r>
              <a:rPr lang="it-IT" sz="2400" dirty="0" err="1"/>
              <a:t>successfully</a:t>
            </a:r>
            <a:r>
              <a:rPr lang="it-IT" sz="2400" dirty="0"/>
              <a:t> in a </a:t>
            </a:r>
            <a:r>
              <a:rPr lang="it-IT" sz="2400" dirty="0" err="1"/>
              <a:t>changing</a:t>
            </a:r>
            <a:r>
              <a:rPr lang="it-IT" sz="2400" dirty="0"/>
              <a:t> world………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8E67D8-FFC4-63DC-5038-E24127F73C9E}"/>
              </a:ext>
            </a:extLst>
          </p:cNvPr>
          <p:cNvSpPr txBox="1"/>
          <p:nvPr/>
        </p:nvSpPr>
        <p:spPr>
          <a:xfrm>
            <a:off x="3597310" y="533949"/>
            <a:ext cx="2989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Resource </a:t>
            </a:r>
            <a:r>
              <a:rPr lang="it-IT" sz="2800" dirty="0" err="1">
                <a:solidFill>
                  <a:srgbClr val="C00000"/>
                </a:solidFill>
              </a:rPr>
              <a:t>efficiency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6" name="Immagine 5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278256BB-29E7-C1AE-F51F-B74F53477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18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CE525A-EB7F-62AE-6B26-7A1D40F1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DD0E17-9123-1AAA-25D5-3A544AE1DC74}"/>
              </a:ext>
            </a:extLst>
          </p:cNvPr>
          <p:cNvSpPr txBox="1"/>
          <p:nvPr/>
        </p:nvSpPr>
        <p:spPr>
          <a:xfrm>
            <a:off x="457200" y="1344193"/>
            <a:ext cx="11538858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0500" lvl="0">
              <a:spcAft>
                <a:spcPts val="375"/>
              </a:spcAft>
              <a:tabLst>
                <a:tab pos="457200" algn="l"/>
              </a:tabLst>
            </a:pPr>
            <a:r>
              <a:rPr lang="it-IT" sz="2800" b="1" u="sng" dirty="0">
                <a:solidFill>
                  <a:srgbClr val="2B2A2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2" tooltip="slide11"/>
              </a:rPr>
              <a:t>Sustainable Production and Consumption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</a:p>
          <a:p>
            <a:pPr marR="190500" lvl="0">
              <a:spcAft>
                <a:spcPts val="375"/>
              </a:spcAft>
              <a:tabLst>
                <a:tab pos="457200" algn="l"/>
              </a:tabLst>
            </a:pPr>
            <a:endParaRPr lang="it-IT" sz="2800" dirty="0">
              <a:solidFill>
                <a:srgbClr val="212529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R="190500" lvl="0">
              <a:spcAft>
                <a:spcPts val="375"/>
              </a:spcAft>
              <a:tabLst>
                <a:tab pos="457200" algn="l"/>
              </a:tabLst>
            </a:pP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Materials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in the Life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Cycle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of a Product Impacts on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resource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base water, air,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soil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land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biodiversity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Material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resourcesenergy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carriers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minerals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metals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biomass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extraction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</a:p>
          <a:p>
            <a:pPr marR="190500" lvl="0">
              <a:spcAft>
                <a:spcPts val="375"/>
              </a:spcAft>
              <a:tabLst>
                <a:tab pos="457200" algn="l"/>
              </a:tabLst>
            </a:pPr>
            <a:endParaRPr lang="it-IT" sz="2800" dirty="0">
              <a:solidFill>
                <a:srgbClr val="212529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R="190500" lvl="0">
              <a:spcAft>
                <a:spcPts val="375"/>
              </a:spcAft>
              <a:tabLst>
                <a:tab pos="457200" algn="l"/>
              </a:tabLst>
            </a:pP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Production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added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stocks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Reuse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Recycling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Recovery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reusedor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recycled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Waste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disposal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Consumption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waste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Impacts on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resource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base water, air,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soil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land</a:t>
            </a:r>
            <a:r>
              <a:rPr lang="it-IT" sz="28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biodiversity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CCD20424-D290-F996-530C-C1FECA3E0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36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122CB97-423B-1268-9CDD-1705FCDD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507486-5B89-6E6E-EC60-C5642EA2B07C}"/>
              </a:ext>
            </a:extLst>
          </p:cNvPr>
          <p:cNvSpPr txBox="1"/>
          <p:nvPr/>
        </p:nvSpPr>
        <p:spPr>
          <a:xfrm>
            <a:off x="261257" y="231596"/>
            <a:ext cx="1166948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rgbClr val="C00000"/>
                </a:solidFill>
              </a:rPr>
              <a:t>Transforming</a:t>
            </a:r>
            <a:r>
              <a:rPr lang="it-IT" sz="2800" dirty="0">
                <a:solidFill>
                  <a:srgbClr val="C00000"/>
                </a:solidFill>
              </a:rPr>
              <a:t> the economy </a:t>
            </a:r>
          </a:p>
          <a:p>
            <a:endParaRPr lang="it-IT" sz="28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Incentivising</a:t>
            </a:r>
            <a:r>
              <a:rPr lang="it-IT" sz="2400" dirty="0"/>
              <a:t> </a:t>
            </a:r>
            <a:r>
              <a:rPr lang="it-IT" sz="2400" dirty="0" err="1"/>
              <a:t>efficient</a:t>
            </a:r>
            <a:r>
              <a:rPr lang="it-IT" sz="2400" dirty="0"/>
              <a:t> production (SUPPLY)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Stricter</a:t>
            </a:r>
            <a:r>
              <a:rPr lang="it-IT" sz="2400" dirty="0"/>
              <a:t> </a:t>
            </a:r>
            <a:r>
              <a:rPr lang="it-IT" sz="2400" dirty="0" err="1"/>
              <a:t>requirements</a:t>
            </a:r>
            <a:r>
              <a:rPr lang="it-IT" sz="2400" dirty="0"/>
              <a:t> for Green Public Procurement (GPP) and EU-</a:t>
            </a:r>
            <a:r>
              <a:rPr lang="it-IT" sz="2400" dirty="0" err="1"/>
              <a:t>funded</a:t>
            </a:r>
            <a:r>
              <a:rPr lang="it-IT" sz="2400" dirty="0"/>
              <a:t> projects </a:t>
            </a:r>
            <a:r>
              <a:rPr lang="it-IT" sz="2400" dirty="0" err="1"/>
              <a:t>linked</a:t>
            </a:r>
            <a:r>
              <a:rPr lang="it-IT" sz="2400" dirty="0"/>
              <a:t> to GPP? • Common </a:t>
            </a:r>
            <a:r>
              <a:rPr lang="it-IT" sz="2400" dirty="0" err="1"/>
              <a:t>methodological</a:t>
            </a:r>
            <a:r>
              <a:rPr lang="it-IT" sz="2400" dirty="0"/>
              <a:t> </a:t>
            </a:r>
            <a:r>
              <a:rPr lang="it-IT" sz="2400" dirty="0" err="1"/>
              <a:t>approach</a:t>
            </a:r>
            <a:r>
              <a:rPr lang="it-IT" sz="2400" dirty="0"/>
              <a:t> to </a:t>
            </a:r>
            <a:r>
              <a:rPr lang="it-IT" sz="2400" dirty="0" err="1"/>
              <a:t>assess</a:t>
            </a:r>
            <a:r>
              <a:rPr lang="it-IT" sz="2400" dirty="0"/>
              <a:t> and compare the </a:t>
            </a:r>
            <a:r>
              <a:rPr lang="it-IT" sz="2400" dirty="0" err="1"/>
              <a:t>environmental</a:t>
            </a:r>
            <a:r>
              <a:rPr lang="it-IT" sz="2400" dirty="0"/>
              <a:t> performance of products, services and companies on </a:t>
            </a:r>
            <a:r>
              <a:rPr lang="it-IT" sz="2400" dirty="0" err="1"/>
              <a:t>their</a:t>
            </a:r>
            <a:r>
              <a:rPr lang="it-IT" sz="2400" dirty="0"/>
              <a:t> life </a:t>
            </a:r>
            <a:r>
              <a:rPr lang="it-IT" sz="2400" dirty="0" err="1"/>
              <a:t>cycle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impact (“</a:t>
            </a:r>
            <a:r>
              <a:rPr lang="it-IT" sz="2400" dirty="0" err="1"/>
              <a:t>ecological</a:t>
            </a:r>
            <a:r>
              <a:rPr lang="it-IT" sz="2400" dirty="0"/>
              <a:t> footprint”)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Extending</a:t>
            </a:r>
            <a:r>
              <a:rPr lang="it-IT" sz="2400" dirty="0"/>
              <a:t> the scope of the Ecodesign Directive to non-energy </a:t>
            </a:r>
            <a:r>
              <a:rPr lang="it-IT" sz="2400" dirty="0" err="1"/>
              <a:t>related</a:t>
            </a:r>
            <a:r>
              <a:rPr lang="it-IT" sz="2400" dirty="0"/>
              <a:t> products • </a:t>
            </a:r>
            <a:r>
              <a:rPr lang="it-IT" sz="2400" dirty="0" err="1"/>
              <a:t>Informing</a:t>
            </a:r>
            <a:r>
              <a:rPr lang="it-IT" sz="2400" dirty="0"/>
              <a:t> consumers on the </a:t>
            </a:r>
            <a:r>
              <a:rPr lang="it-IT" sz="2400" dirty="0" err="1"/>
              <a:t>ecological</a:t>
            </a:r>
            <a:r>
              <a:rPr lang="it-IT" sz="2400" dirty="0"/>
              <a:t> footprint of products (</a:t>
            </a:r>
            <a:r>
              <a:rPr lang="it-IT" sz="2400" dirty="0" err="1"/>
              <a:t>fight</a:t>
            </a:r>
            <a:r>
              <a:rPr lang="it-IT" sz="2400" dirty="0"/>
              <a:t> </a:t>
            </a:r>
            <a:r>
              <a:rPr lang="it-IT" sz="2400" dirty="0" err="1"/>
              <a:t>against</a:t>
            </a:r>
            <a:r>
              <a:rPr lang="it-IT" sz="2400" dirty="0"/>
              <a:t> </a:t>
            </a:r>
            <a:r>
              <a:rPr lang="it-IT" sz="2400" dirty="0" err="1"/>
              <a:t>misleading</a:t>
            </a:r>
            <a:r>
              <a:rPr lang="it-IT" sz="2400" dirty="0"/>
              <a:t> </a:t>
            </a:r>
            <a:r>
              <a:rPr lang="it-IT" sz="2400" dirty="0" err="1"/>
              <a:t>claims</a:t>
            </a:r>
            <a:r>
              <a:rPr lang="it-IT" sz="2400" dirty="0"/>
              <a:t>, </a:t>
            </a:r>
            <a:r>
              <a:rPr lang="it-IT" sz="2400" dirty="0" err="1"/>
              <a:t>clearer</a:t>
            </a:r>
            <a:r>
              <a:rPr lang="it-IT" sz="2400" dirty="0"/>
              <a:t> eco-</a:t>
            </a:r>
            <a:r>
              <a:rPr lang="it-IT" sz="2400" dirty="0" err="1"/>
              <a:t>labelling</a:t>
            </a:r>
            <a:r>
              <a:rPr lang="it-IT" sz="2400" dirty="0"/>
              <a:t>) </a:t>
            </a:r>
          </a:p>
          <a:p>
            <a:r>
              <a:rPr lang="it-IT" sz="2400" dirty="0"/>
              <a:t>• Incentives for </a:t>
            </a:r>
            <a:r>
              <a:rPr lang="it-IT" sz="2400" dirty="0" err="1"/>
              <a:t>truly</a:t>
            </a:r>
            <a:r>
              <a:rPr lang="it-IT" sz="2400" dirty="0"/>
              <a:t> </a:t>
            </a:r>
            <a:r>
              <a:rPr lang="it-IT" sz="2400" dirty="0" err="1"/>
              <a:t>environmentally</a:t>
            </a:r>
            <a:r>
              <a:rPr lang="it-IT" sz="2400" dirty="0"/>
              <a:t> friendly products • </a:t>
            </a:r>
            <a:r>
              <a:rPr lang="it-IT" sz="2400" dirty="0" err="1"/>
              <a:t>Extending</a:t>
            </a:r>
            <a:r>
              <a:rPr lang="it-IT" sz="2400" dirty="0"/>
              <a:t> producer </a:t>
            </a:r>
            <a:r>
              <a:rPr lang="it-IT" sz="2400" dirty="0" err="1"/>
              <a:t>responsibility</a:t>
            </a:r>
            <a:r>
              <a:rPr lang="it-IT" sz="2400" dirty="0"/>
              <a:t> to the </a:t>
            </a:r>
            <a:r>
              <a:rPr lang="it-IT" sz="2400" dirty="0" err="1"/>
              <a:t>whole</a:t>
            </a:r>
            <a:r>
              <a:rPr lang="it-IT" sz="2400" dirty="0"/>
              <a:t> life </a:t>
            </a:r>
            <a:r>
              <a:rPr lang="it-IT" sz="2400" dirty="0" err="1"/>
              <a:t>cycle</a:t>
            </a:r>
            <a:r>
              <a:rPr lang="it-IT" sz="2400" dirty="0"/>
              <a:t> of products (</a:t>
            </a:r>
            <a:r>
              <a:rPr lang="it-IT" sz="2400" dirty="0" err="1"/>
              <a:t>advice</a:t>
            </a:r>
            <a:r>
              <a:rPr lang="it-IT" sz="2400" dirty="0"/>
              <a:t> on take-back and </a:t>
            </a:r>
            <a:r>
              <a:rPr lang="it-IT" sz="2400" dirty="0" err="1"/>
              <a:t>recycling</a:t>
            </a:r>
            <a:r>
              <a:rPr lang="it-IT" sz="2400" dirty="0"/>
              <a:t> </a:t>
            </a:r>
            <a:r>
              <a:rPr lang="it-IT" sz="2400" dirty="0" err="1"/>
              <a:t>schemes</a:t>
            </a:r>
            <a:r>
              <a:rPr lang="it-IT" sz="2400" dirty="0"/>
              <a:t>, support for </a:t>
            </a:r>
            <a:r>
              <a:rPr lang="it-IT" sz="2400" dirty="0" err="1"/>
              <a:t>repair</a:t>
            </a:r>
            <a:r>
              <a:rPr lang="it-IT" sz="2400" dirty="0"/>
              <a:t> services, etc.) </a:t>
            </a:r>
          </a:p>
          <a:p>
            <a:r>
              <a:rPr lang="it-IT" sz="2400" dirty="0"/>
              <a:t>• Actions to </a:t>
            </a:r>
            <a:r>
              <a:rPr lang="it-IT" sz="2400" dirty="0" err="1"/>
              <a:t>optimise</a:t>
            </a:r>
            <a:r>
              <a:rPr lang="it-IT" sz="2400" dirty="0"/>
              <a:t> </a:t>
            </a:r>
            <a:r>
              <a:rPr lang="it-IT" sz="2400" dirty="0" err="1"/>
              <a:t>resource</a:t>
            </a:r>
            <a:r>
              <a:rPr lang="it-IT" sz="2400" dirty="0"/>
              <a:t> use </a:t>
            </a:r>
            <a:r>
              <a:rPr lang="it-IT" sz="2400" dirty="0" err="1"/>
              <a:t>at</a:t>
            </a:r>
            <a:r>
              <a:rPr lang="it-IT" sz="2400" dirty="0"/>
              <a:t> packaging </a:t>
            </a:r>
            <a:r>
              <a:rPr lang="it-IT" sz="2400" dirty="0" err="1"/>
              <a:t>level</a:t>
            </a:r>
            <a:r>
              <a:rPr lang="it-IT" sz="2400" dirty="0"/>
              <a:t> • Best </a:t>
            </a:r>
            <a:r>
              <a:rPr lang="it-IT" sz="2400" dirty="0" err="1"/>
              <a:t>possible</a:t>
            </a:r>
            <a:r>
              <a:rPr lang="it-IT" sz="2400" dirty="0"/>
              <a:t> use of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and by-products (industrial </a:t>
            </a:r>
            <a:r>
              <a:rPr lang="it-IT" sz="2400" dirty="0" err="1"/>
              <a:t>symbiosis</a:t>
            </a:r>
            <a:r>
              <a:rPr lang="it-IT" sz="2400" dirty="0"/>
              <a:t>) • </a:t>
            </a:r>
            <a:r>
              <a:rPr lang="it-IT" sz="2400" dirty="0" err="1"/>
              <a:t>Improving</a:t>
            </a:r>
            <a:r>
              <a:rPr lang="it-IT" sz="2400" dirty="0"/>
              <a:t> products and </a:t>
            </a:r>
            <a:r>
              <a:rPr lang="it-IT" sz="2400" dirty="0" err="1"/>
              <a:t>changing</a:t>
            </a:r>
            <a:r>
              <a:rPr lang="it-IT" sz="2400" dirty="0"/>
              <a:t> </a:t>
            </a:r>
            <a:r>
              <a:rPr lang="it-IT" sz="2400" dirty="0" err="1"/>
              <a:t>consumption</a:t>
            </a:r>
            <a:r>
              <a:rPr lang="it-IT" sz="2400" dirty="0"/>
              <a:t> patterns (DEMAND)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E3CAAA0A-A143-6384-9571-09C3B5188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05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8AEE08-4C72-E233-B686-B1B8D2A4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717600-29F4-C55C-617B-7FD16B8DDE06}"/>
              </a:ext>
            </a:extLst>
          </p:cNvPr>
          <p:cNvSpPr txBox="1"/>
          <p:nvPr/>
        </p:nvSpPr>
        <p:spPr>
          <a:xfrm>
            <a:off x="631372" y="820341"/>
            <a:ext cx="1063534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</a:rPr>
              <a:t>Transforming</a:t>
            </a:r>
            <a:r>
              <a:rPr lang="it-IT" sz="2800" dirty="0">
                <a:solidFill>
                  <a:srgbClr val="C00000"/>
                </a:solidFill>
              </a:rPr>
              <a:t> the economy </a:t>
            </a:r>
          </a:p>
          <a:p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/>
              <a:t>• </a:t>
            </a:r>
            <a:r>
              <a:rPr lang="it-IT" sz="2400" dirty="0" err="1"/>
              <a:t>Turning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a </a:t>
            </a:r>
            <a:r>
              <a:rPr lang="it-IT" sz="2400" dirty="0" err="1"/>
              <a:t>resource</a:t>
            </a:r>
            <a:r>
              <a:rPr lang="it-IT" sz="2400" dirty="0"/>
              <a:t>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 in the </a:t>
            </a:r>
            <a:r>
              <a:rPr lang="it-IT" sz="2400" dirty="0" err="1"/>
              <a:t>European</a:t>
            </a:r>
            <a:r>
              <a:rPr lang="it-IT" sz="2400" dirty="0"/>
              <a:t> Union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throw</a:t>
            </a:r>
            <a:r>
              <a:rPr lang="it-IT" sz="2400" dirty="0"/>
              <a:t> </a:t>
            </a:r>
            <a:r>
              <a:rPr lang="it-IT" sz="2400" dirty="0" err="1"/>
              <a:t>away</a:t>
            </a:r>
            <a:r>
              <a:rPr lang="it-IT" sz="2400" dirty="0"/>
              <a:t> 2.7 </a:t>
            </a:r>
            <a:r>
              <a:rPr lang="it-IT" sz="2400" dirty="0" err="1"/>
              <a:t>billion</a:t>
            </a:r>
            <a:r>
              <a:rPr lang="it-IT" sz="2400" dirty="0"/>
              <a:t> </a:t>
            </a:r>
            <a:r>
              <a:rPr lang="it-IT" sz="2400" dirty="0" err="1"/>
              <a:t>tonnes</a:t>
            </a:r>
            <a:r>
              <a:rPr lang="it-IT" sz="2400" dirty="0"/>
              <a:t> of </a:t>
            </a:r>
            <a:r>
              <a:rPr lang="it-IT" sz="2400" dirty="0" err="1"/>
              <a:t>waste</a:t>
            </a:r>
            <a:r>
              <a:rPr lang="it-IT" sz="2400" dirty="0"/>
              <a:t>, of </a:t>
            </a:r>
            <a:r>
              <a:rPr lang="it-IT" sz="2400" dirty="0" err="1"/>
              <a:t>which</a:t>
            </a:r>
            <a:r>
              <a:rPr lang="it-IT" sz="2400" dirty="0"/>
              <a:t> 98 </a:t>
            </a:r>
            <a:r>
              <a:rPr lang="it-IT" sz="2400" dirty="0" err="1"/>
              <a:t>million</a:t>
            </a:r>
            <a:r>
              <a:rPr lang="it-IT" sz="2400" dirty="0"/>
              <a:t> </a:t>
            </a:r>
            <a:r>
              <a:rPr lang="it-IT" sz="2400" dirty="0" err="1"/>
              <a:t>tonnes</a:t>
            </a:r>
            <a:r>
              <a:rPr lang="it-IT" sz="2400" dirty="0"/>
              <a:t> are </a:t>
            </a:r>
            <a:r>
              <a:rPr lang="it-IT" sz="2400" dirty="0" err="1"/>
              <a:t>hazardous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. On </a:t>
            </a:r>
            <a:r>
              <a:rPr lang="it-IT" sz="2400" dirty="0" err="1"/>
              <a:t>average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40% of </a:t>
            </a:r>
            <a:r>
              <a:rPr lang="it-IT" sz="2400" dirty="0" err="1"/>
              <a:t>solid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reused</a:t>
            </a:r>
            <a:r>
              <a:rPr lang="it-IT" sz="2400" dirty="0"/>
              <a:t> or </a:t>
            </a:r>
            <a:r>
              <a:rPr lang="it-IT" sz="2400" dirty="0" err="1"/>
              <a:t>recycled</a:t>
            </a:r>
            <a:r>
              <a:rPr lang="it-IT" sz="2400" dirty="0"/>
              <a:t>, the </a:t>
            </a:r>
            <a:r>
              <a:rPr lang="it-IT" sz="2400" dirty="0" err="1"/>
              <a:t>rest</a:t>
            </a:r>
            <a:r>
              <a:rPr lang="it-IT" sz="2400" dirty="0"/>
              <a:t> </a:t>
            </a:r>
            <a:r>
              <a:rPr lang="it-IT" sz="2400" dirty="0" err="1"/>
              <a:t>ends</a:t>
            </a:r>
            <a:r>
              <a:rPr lang="it-IT" sz="2400" dirty="0"/>
              <a:t> up in </a:t>
            </a:r>
            <a:r>
              <a:rPr lang="it-IT" sz="2400" dirty="0" err="1"/>
              <a:t>landfill</a:t>
            </a:r>
            <a:r>
              <a:rPr lang="it-IT" sz="2400" dirty="0"/>
              <a:t> or </a:t>
            </a:r>
            <a:r>
              <a:rPr lang="it-IT" sz="2400" dirty="0" err="1"/>
              <a:t>incinerated</a:t>
            </a:r>
            <a:r>
              <a:rPr lang="it-IT" sz="2400" dirty="0"/>
              <a:t>.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Stimulate</a:t>
            </a:r>
            <a:r>
              <a:rPr lang="it-IT" sz="2400" dirty="0"/>
              <a:t> the market for </a:t>
            </a:r>
            <a:r>
              <a:rPr lang="it-IT" sz="2400" dirty="0" err="1"/>
              <a:t>secondary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 and demand for </a:t>
            </a:r>
            <a:r>
              <a:rPr lang="it-IT" sz="2400" dirty="0" err="1"/>
              <a:t>recycled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. • Binding targets on </a:t>
            </a:r>
            <a:r>
              <a:rPr lang="it-IT" sz="2400" dirty="0" err="1"/>
              <a:t>prevention</a:t>
            </a:r>
            <a:r>
              <a:rPr lang="it-IT" sz="2400" dirty="0"/>
              <a:t>, </a:t>
            </a:r>
            <a:r>
              <a:rPr lang="it-IT" sz="2400" dirty="0" err="1"/>
              <a:t>reuse</a:t>
            </a:r>
            <a:r>
              <a:rPr lang="it-IT" sz="2400" dirty="0"/>
              <a:t>, </a:t>
            </a:r>
            <a:r>
              <a:rPr lang="it-IT" sz="2400" dirty="0" err="1"/>
              <a:t>recycling</a:t>
            </a:r>
            <a:r>
              <a:rPr lang="it-IT" sz="2400" dirty="0"/>
              <a:t>? </a:t>
            </a:r>
          </a:p>
          <a:p>
            <a:r>
              <a:rPr lang="it-IT" sz="2400" dirty="0"/>
              <a:t>• Minimum </a:t>
            </a:r>
            <a:r>
              <a:rPr lang="it-IT" sz="2400" dirty="0" err="1"/>
              <a:t>quotas</a:t>
            </a:r>
            <a:r>
              <a:rPr lang="it-IT" sz="2400" dirty="0"/>
              <a:t> for </a:t>
            </a:r>
            <a:r>
              <a:rPr lang="it-IT" sz="2400" dirty="0" err="1"/>
              <a:t>recycled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, </a:t>
            </a:r>
            <a:r>
              <a:rPr lang="it-IT" sz="2400" dirty="0" err="1"/>
              <a:t>durability</a:t>
            </a:r>
            <a:r>
              <a:rPr lang="it-IT" sz="2400" dirty="0"/>
              <a:t> and </a:t>
            </a:r>
            <a:r>
              <a:rPr lang="it-IT" sz="2400" dirty="0" err="1"/>
              <a:t>reusability</a:t>
            </a:r>
            <a:r>
              <a:rPr lang="it-IT" sz="2400" dirty="0"/>
              <a:t> </a:t>
            </a:r>
            <a:r>
              <a:rPr lang="it-IT" sz="2400" dirty="0" err="1"/>
              <a:t>criteria</a:t>
            </a:r>
            <a:r>
              <a:rPr lang="it-IT" sz="2400" dirty="0"/>
              <a:t>? </a:t>
            </a:r>
          </a:p>
          <a:p>
            <a:r>
              <a:rPr lang="it-IT" sz="2400" dirty="0"/>
              <a:t>• Eliminate </a:t>
            </a:r>
            <a:r>
              <a:rPr lang="it-IT" sz="2400" dirty="0" err="1"/>
              <a:t>illegal</a:t>
            </a:r>
            <a:r>
              <a:rPr lang="it-IT" sz="2400" dirty="0"/>
              <a:t> </a:t>
            </a:r>
            <a:r>
              <a:rPr lang="it-IT" sz="2400" dirty="0" err="1"/>
              <a:t>shipments</a:t>
            </a:r>
            <a:r>
              <a:rPr lang="it-IT" sz="2400" dirty="0"/>
              <a:t> of </a:t>
            </a:r>
            <a:r>
              <a:rPr lang="it-IT" sz="2400" dirty="0" err="1"/>
              <a:t>waste</a:t>
            </a:r>
            <a:r>
              <a:rPr lang="it-IT" sz="2400" dirty="0"/>
              <a:t>, in </a:t>
            </a:r>
            <a:r>
              <a:rPr lang="it-IT" sz="2400" dirty="0" err="1"/>
              <a:t>particular</a:t>
            </a:r>
            <a:r>
              <a:rPr lang="it-IT" sz="2400" dirty="0"/>
              <a:t> </a:t>
            </a:r>
            <a:r>
              <a:rPr lang="it-IT" sz="2400" dirty="0" err="1"/>
              <a:t>hazardous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.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Ensure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EU public funding (</a:t>
            </a:r>
            <a:r>
              <a:rPr lang="it-IT" sz="2400" dirty="0" err="1"/>
              <a:t>structural</a:t>
            </a:r>
            <a:r>
              <a:rPr lang="it-IT" sz="2400" dirty="0"/>
              <a:t> funds) </a:t>
            </a:r>
            <a:r>
              <a:rPr lang="it-IT" sz="2400" dirty="0" err="1"/>
              <a:t>prioritises</a:t>
            </a:r>
            <a:r>
              <a:rPr lang="it-IT" sz="2400" dirty="0"/>
              <a:t> activities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highest</a:t>
            </a:r>
            <a:r>
              <a:rPr lang="it-IT" sz="2400" dirty="0"/>
              <a:t> </a:t>
            </a:r>
            <a:r>
              <a:rPr lang="it-IT" sz="2400" dirty="0" err="1"/>
              <a:t>levels</a:t>
            </a:r>
            <a:r>
              <a:rPr lang="it-IT" sz="2400" dirty="0"/>
              <a:t> of the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hierarchy</a:t>
            </a:r>
            <a:r>
              <a:rPr lang="it-IT" sz="2400" dirty="0"/>
              <a:t> (e.g. </a:t>
            </a:r>
            <a:r>
              <a:rPr lang="it-IT" sz="2400" dirty="0" err="1"/>
              <a:t>recycling</a:t>
            </a:r>
            <a:r>
              <a:rPr lang="it-IT" sz="2400" dirty="0"/>
              <a:t> facilities over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disposal</a:t>
            </a:r>
            <a:r>
              <a:rPr lang="it-IT" sz="2400" dirty="0"/>
              <a:t>).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B844B4F9-3E2B-9B74-7DFE-D04C0165C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50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12A99B-BA91-28DF-0513-B0BF6B0E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7ED153-D765-6B56-7D9A-3E0D156F2F06}"/>
              </a:ext>
            </a:extLst>
          </p:cNvPr>
          <p:cNvSpPr txBox="1"/>
          <p:nvPr/>
        </p:nvSpPr>
        <p:spPr>
          <a:xfrm>
            <a:off x="2558143" y="1497764"/>
            <a:ext cx="6096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C00000"/>
                </a:solidFill>
              </a:rPr>
              <a:t>Prevention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</a:p>
          <a:p>
            <a:endParaRPr lang="it-IT" sz="3200" dirty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err="1"/>
              <a:t>Reuse</a:t>
            </a:r>
            <a:r>
              <a:rPr lang="it-IT" sz="2800" dirty="0"/>
              <a:t> </a:t>
            </a:r>
            <a:r>
              <a:rPr lang="it-IT" sz="2800" dirty="0" err="1"/>
              <a:t>Recycling</a:t>
            </a:r>
            <a:r>
              <a:rPr lang="it-IT" sz="2800" dirty="0"/>
              <a:t> Recovery </a:t>
            </a:r>
            <a:r>
              <a:rPr lang="it-IT" sz="2800" dirty="0" err="1"/>
              <a:t>Disposal</a:t>
            </a:r>
            <a:r>
              <a:rPr lang="it-IT" sz="2800" dirty="0"/>
              <a:t> </a:t>
            </a:r>
            <a:r>
              <a:rPr lang="it-IT" sz="2800" dirty="0" err="1"/>
              <a:t>Priorities</a:t>
            </a:r>
            <a:r>
              <a:rPr lang="it-IT" sz="2800" dirty="0"/>
              <a:t> in </a:t>
            </a:r>
            <a:r>
              <a:rPr lang="it-IT" sz="2800" dirty="0" err="1"/>
              <a:t>waste</a:t>
            </a:r>
            <a:r>
              <a:rPr lang="it-IT" sz="2800" dirty="0"/>
              <a:t> management </a:t>
            </a:r>
          </a:p>
          <a:p>
            <a:pPr algn="just"/>
            <a:endParaRPr 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err="1"/>
              <a:t>Moving</a:t>
            </a:r>
            <a:r>
              <a:rPr lang="it-IT" sz="2800" dirty="0"/>
              <a:t> up the </a:t>
            </a:r>
            <a:r>
              <a:rPr lang="it-IT" sz="2800" dirty="0" err="1"/>
              <a:t>waste</a:t>
            </a:r>
            <a:r>
              <a:rPr lang="it-IT" sz="2800" dirty="0"/>
              <a:t> </a:t>
            </a:r>
            <a:r>
              <a:rPr lang="it-IT" sz="2800" dirty="0" err="1"/>
              <a:t>hierarchy</a:t>
            </a:r>
            <a:r>
              <a:rPr lang="it-IT" sz="2800" dirty="0"/>
              <a:t>: 1.prioritize </a:t>
            </a:r>
            <a:r>
              <a:rPr lang="it-IT" sz="2800" dirty="0" err="1"/>
              <a:t>prevention</a:t>
            </a:r>
            <a:r>
              <a:rPr lang="it-IT" sz="2800" dirty="0"/>
              <a:t>, 2. </a:t>
            </a:r>
            <a:r>
              <a:rPr lang="it-IT" sz="2800" dirty="0" err="1"/>
              <a:t>reuse</a:t>
            </a:r>
            <a:r>
              <a:rPr lang="it-IT" sz="2800" dirty="0"/>
              <a:t> and 3. </a:t>
            </a:r>
            <a:r>
              <a:rPr lang="it-IT" sz="2800" dirty="0" err="1"/>
              <a:t>recycling</a:t>
            </a:r>
            <a:r>
              <a:rPr lang="it-IT" sz="2800" dirty="0"/>
              <a:t>.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B7C920E0-FF65-2489-350D-FED17802D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910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8E465DE-90E3-977D-80D1-F66D56C4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E51171DB-6340-6AE0-9052-D171672DB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28E665-088D-108C-3638-68821AA4D460}"/>
              </a:ext>
            </a:extLst>
          </p:cNvPr>
          <p:cNvSpPr txBox="1"/>
          <p:nvPr/>
        </p:nvSpPr>
        <p:spPr>
          <a:xfrm>
            <a:off x="1972235" y="47426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Highlights</a:t>
            </a:r>
          </a:p>
          <a:p>
            <a:pPr algn="l">
              <a:buNone/>
            </a:pPr>
            <a:r>
              <a:rPr lang="it-IT" dirty="0">
                <a:solidFill>
                  <a:srgbClr val="000000"/>
                </a:solidFill>
                <a:effectLst/>
              </a:rPr>
              <a:t>In 2022, 5.0 </a:t>
            </a:r>
            <a:r>
              <a:rPr lang="it-IT" dirty="0" err="1">
                <a:solidFill>
                  <a:srgbClr val="000000"/>
                </a:solidFill>
                <a:effectLst/>
              </a:rPr>
              <a:t>tonnes</a:t>
            </a:r>
            <a:r>
              <a:rPr lang="it-IT" dirty="0">
                <a:solidFill>
                  <a:srgbClr val="000000"/>
                </a:solidFill>
                <a:effectLst/>
              </a:rPr>
              <a:t> of </a:t>
            </a:r>
            <a:r>
              <a:rPr lang="it-IT" dirty="0" err="1">
                <a:solidFill>
                  <a:srgbClr val="000000"/>
                </a:solidFill>
                <a:effectLst/>
              </a:rPr>
              <a:t>waste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were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generated</a:t>
            </a:r>
            <a:r>
              <a:rPr lang="it-IT" dirty="0">
                <a:solidFill>
                  <a:srgbClr val="000000"/>
                </a:solidFill>
                <a:effectLst/>
              </a:rPr>
              <a:t> per EU </a:t>
            </a:r>
            <a:r>
              <a:rPr lang="it-IT" dirty="0" err="1">
                <a:solidFill>
                  <a:srgbClr val="000000"/>
                </a:solidFill>
                <a:effectLst/>
              </a:rPr>
              <a:t>inhabitant</a:t>
            </a:r>
            <a:r>
              <a:rPr lang="it-IT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it-IT" dirty="0">
                <a:solidFill>
                  <a:srgbClr val="000000"/>
                </a:solidFill>
                <a:effectLst/>
              </a:rPr>
              <a:t>In 2022, 40.8% of </a:t>
            </a:r>
            <a:r>
              <a:rPr lang="it-IT" dirty="0" err="1">
                <a:solidFill>
                  <a:srgbClr val="000000"/>
                </a:solidFill>
                <a:effectLst/>
              </a:rPr>
              <a:t>waste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were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recycled</a:t>
            </a:r>
            <a:r>
              <a:rPr lang="it-IT" dirty="0">
                <a:solidFill>
                  <a:srgbClr val="000000"/>
                </a:solidFill>
                <a:effectLst/>
              </a:rPr>
              <a:t> and 30.2% </a:t>
            </a:r>
            <a:r>
              <a:rPr lang="it-IT" dirty="0" err="1">
                <a:solidFill>
                  <a:srgbClr val="000000"/>
                </a:solidFill>
                <a:effectLst/>
              </a:rPr>
              <a:t>landfilled</a:t>
            </a:r>
            <a:r>
              <a:rPr lang="it-IT" dirty="0">
                <a:solidFill>
                  <a:srgbClr val="000000"/>
                </a:solidFill>
                <a:effectLst/>
              </a:rPr>
              <a:t> in the EU.</a:t>
            </a:r>
          </a:p>
        </p:txBody>
      </p:sp>
      <p:pic>
        <p:nvPicPr>
          <p:cNvPr id="8" name="Immagine 7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9043D1FA-8F6F-EE06-1142-0FB7C628D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331573"/>
            <a:ext cx="9879106" cy="43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2E89CAC9-CCB5-4D90-17D6-19379735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30" y="71718"/>
            <a:ext cx="6440539" cy="628463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7E7686C-6655-DB0C-6754-47DE4F8E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3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C936A1-B315-20AC-2E2A-CE5A8C94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FAEBA538-EC07-C0A1-2DCB-EC0F4E3A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9" y="322729"/>
            <a:ext cx="6786282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A58B0B-2686-6936-4E80-1F2FD6E3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schermata, linea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E8F9105D-A12E-2E8A-6F6C-5F9F3CD4F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-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BC1CA-3BE4-6A31-6D70-DB6B31A2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63" y="911311"/>
            <a:ext cx="10515600" cy="487362"/>
          </a:xfrm>
        </p:spPr>
        <p:txBody>
          <a:bodyPr>
            <a:noAutofit/>
          </a:bodyPr>
          <a:lstStyle/>
          <a:p>
            <a:pPr algn="ctr"/>
            <a:br>
              <a:rPr lang="it-IT" sz="2800" b="1" dirty="0"/>
            </a:br>
            <a:r>
              <a:rPr lang="it-IT" sz="2800" b="1" dirty="0"/>
              <a:t>            </a:t>
            </a:r>
            <a:r>
              <a:rPr lang="it-IT" sz="2800" b="1" dirty="0" err="1">
                <a:solidFill>
                  <a:srgbClr val="C00000"/>
                </a:solidFill>
              </a:rPr>
              <a:t>Protection</a:t>
            </a:r>
            <a:r>
              <a:rPr lang="it-IT" sz="2800" b="1" dirty="0">
                <a:solidFill>
                  <a:srgbClr val="C00000"/>
                </a:solidFill>
              </a:rPr>
              <a:t> of the </a:t>
            </a:r>
            <a:r>
              <a:rPr lang="it-IT" sz="2800" b="1" dirty="0" err="1">
                <a:solidFill>
                  <a:srgbClr val="C00000"/>
                </a:solidFill>
              </a:rPr>
              <a:t>environment</a:t>
            </a:r>
            <a:r>
              <a:rPr lang="it-IT" sz="2800" b="1" dirty="0">
                <a:solidFill>
                  <a:srgbClr val="C00000"/>
                </a:solidFill>
              </a:rPr>
              <a:t>, an </a:t>
            </a:r>
            <a:r>
              <a:rPr lang="it-IT" sz="2800" b="1" dirty="0" err="1">
                <a:solidFill>
                  <a:srgbClr val="C00000"/>
                </a:solidFill>
              </a:rPr>
              <a:t>European</a:t>
            </a:r>
            <a:r>
              <a:rPr lang="it-IT" sz="2800" b="1" dirty="0">
                <a:solidFill>
                  <a:srgbClr val="C00000"/>
                </a:solidFill>
              </a:rPr>
              <a:t> policy 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5DB5A-7FAD-ED5B-F453-C6A7DFDA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26" y="1267281"/>
            <a:ext cx="10515600" cy="4859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514350" indent="-514350" algn="just">
              <a:buAutoNum type="arabicPeriod"/>
            </a:pPr>
            <a:r>
              <a:rPr lang="it-IT" dirty="0"/>
              <a:t>The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Union's</a:t>
            </a:r>
            <a:r>
              <a:rPr lang="it-IT" dirty="0"/>
              <a:t> </a:t>
            </a:r>
            <a:r>
              <a:rPr lang="it-IT" dirty="0" err="1"/>
              <a:t>environmental</a:t>
            </a:r>
            <a:r>
              <a:rPr lang="it-IT" dirty="0"/>
              <a:t> policy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contribute</a:t>
            </a:r>
            <a:r>
              <a:rPr lang="it-IT" dirty="0"/>
              <a:t> to the following </a:t>
            </a:r>
            <a:r>
              <a:rPr lang="it-IT" dirty="0" err="1"/>
              <a:t>objectives</a:t>
            </a:r>
            <a:r>
              <a:rPr lang="it-IT" dirty="0"/>
              <a:t>: </a:t>
            </a:r>
          </a:p>
          <a:p>
            <a:pPr algn="just"/>
            <a:r>
              <a:rPr lang="it-IT" dirty="0" err="1"/>
              <a:t>safeguarding</a:t>
            </a:r>
            <a:r>
              <a:rPr lang="it-IT" dirty="0"/>
              <a:t>, </a:t>
            </a:r>
            <a:r>
              <a:rPr lang="it-IT" dirty="0" err="1"/>
              <a:t>protecting</a:t>
            </a:r>
            <a:r>
              <a:rPr lang="it-IT" dirty="0"/>
              <a:t> and </a:t>
            </a:r>
            <a:r>
              <a:rPr lang="it-IT" dirty="0" err="1"/>
              <a:t>improving</a:t>
            </a:r>
            <a:r>
              <a:rPr lang="it-IT" dirty="0"/>
              <a:t> the </a:t>
            </a:r>
            <a:r>
              <a:rPr lang="it-IT" dirty="0" err="1"/>
              <a:t>quality</a:t>
            </a:r>
            <a:r>
              <a:rPr lang="it-IT" dirty="0"/>
              <a:t> of the </a:t>
            </a:r>
            <a:r>
              <a:rPr lang="it-IT" dirty="0" err="1"/>
              <a:t>environment</a:t>
            </a:r>
            <a:r>
              <a:rPr lang="it-IT" dirty="0"/>
              <a:t>, </a:t>
            </a:r>
          </a:p>
          <a:p>
            <a:pPr algn="just"/>
            <a:r>
              <a:rPr lang="it-IT" dirty="0" err="1"/>
              <a:t>protecting</a:t>
            </a:r>
            <a:r>
              <a:rPr lang="it-IT" dirty="0"/>
              <a:t> human health, </a:t>
            </a:r>
          </a:p>
          <a:p>
            <a:pPr algn="just"/>
            <a:r>
              <a:rPr lang="it-IT" dirty="0" err="1"/>
              <a:t>prudent</a:t>
            </a:r>
            <a:r>
              <a:rPr lang="it-IT" dirty="0"/>
              <a:t> and </a:t>
            </a:r>
            <a:r>
              <a:rPr lang="it-IT" dirty="0" err="1"/>
              <a:t>rational</a:t>
            </a:r>
            <a:r>
              <a:rPr lang="it-IT" dirty="0"/>
              <a:t> use of </a:t>
            </a:r>
            <a:r>
              <a:rPr lang="it-IT" dirty="0" err="1"/>
              <a:t>natural</a:t>
            </a:r>
            <a:r>
              <a:rPr lang="it-IT" dirty="0"/>
              <a:t> </a:t>
            </a:r>
            <a:r>
              <a:rPr lang="it-IT" dirty="0" err="1"/>
              <a:t>resources</a:t>
            </a:r>
            <a:r>
              <a:rPr lang="it-IT" dirty="0"/>
              <a:t>, </a:t>
            </a:r>
          </a:p>
          <a:p>
            <a:pPr algn="just"/>
            <a:r>
              <a:rPr lang="it-IT" dirty="0" err="1"/>
              <a:t>promoting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international </a:t>
            </a:r>
            <a:r>
              <a:rPr lang="it-IT" dirty="0" err="1"/>
              <a:t>level</a:t>
            </a:r>
            <a:r>
              <a:rPr lang="it-IT" dirty="0"/>
              <a:t> to solve </a:t>
            </a:r>
            <a:r>
              <a:rPr lang="it-IT" dirty="0" err="1"/>
              <a:t>regional</a:t>
            </a:r>
            <a:r>
              <a:rPr lang="it-IT" dirty="0"/>
              <a:t> or global </a:t>
            </a: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and, in </a:t>
            </a:r>
            <a:r>
              <a:rPr lang="it-IT" dirty="0" err="1"/>
              <a:t>particular</a:t>
            </a:r>
            <a:r>
              <a:rPr lang="it-IT" dirty="0"/>
              <a:t>, to </a:t>
            </a:r>
            <a:r>
              <a:rPr lang="it-IT" dirty="0" err="1"/>
              <a:t>combat</a:t>
            </a:r>
            <a:r>
              <a:rPr lang="it-IT" dirty="0"/>
              <a:t>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2. [ ... ]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/>
              <a:t>principles</a:t>
            </a:r>
            <a:r>
              <a:rPr lang="it-IT" dirty="0"/>
              <a:t> of </a:t>
            </a:r>
            <a:r>
              <a:rPr lang="it-IT" dirty="0" err="1"/>
              <a:t>precaution</a:t>
            </a:r>
            <a:r>
              <a:rPr lang="it-IT" dirty="0"/>
              <a:t> and preventive action, on the </a:t>
            </a:r>
            <a:r>
              <a:rPr lang="it-IT" dirty="0" err="1"/>
              <a:t>principle</a:t>
            </a:r>
            <a:r>
              <a:rPr lang="it-IT" dirty="0"/>
              <a:t> of </a:t>
            </a:r>
            <a:r>
              <a:rPr lang="it-IT" dirty="0" err="1"/>
              <a:t>priority</a:t>
            </a:r>
            <a:r>
              <a:rPr lang="it-IT" dirty="0"/>
              <a:t> </a:t>
            </a:r>
            <a:r>
              <a:rPr lang="it-IT" dirty="0" err="1"/>
              <a:t>correction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source of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to the </a:t>
            </a:r>
            <a:r>
              <a:rPr lang="it-IT" dirty="0" err="1"/>
              <a:t>environment</a:t>
            </a:r>
            <a:r>
              <a:rPr lang="it-IT" dirty="0"/>
              <a:t>, and on the «</a:t>
            </a:r>
            <a:r>
              <a:rPr lang="it-IT" dirty="0" err="1"/>
              <a:t>polluter</a:t>
            </a:r>
            <a:r>
              <a:rPr lang="it-IT" dirty="0"/>
              <a:t> </a:t>
            </a:r>
            <a:r>
              <a:rPr lang="it-IT" dirty="0" err="1"/>
              <a:t>pays</a:t>
            </a:r>
            <a:r>
              <a:rPr lang="it-IT" dirty="0"/>
              <a:t>» </a:t>
            </a:r>
            <a:r>
              <a:rPr lang="it-IT" dirty="0" err="1"/>
              <a:t>principle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B7F39C-249E-8262-7EED-A2CE5A0E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96747"/>
            <a:ext cx="2354262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3DE94FF-EC25-EF21-EDC2-92D4233A4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D80ED0-22EF-0FAE-5B64-7DE3C297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122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398FB57-E606-B291-F6E1-94BE81C3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testo, line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BEBE1644-943C-51EB-1B6D-8D3BD51D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96" y="457200"/>
            <a:ext cx="1020360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A3815D0-3CA1-DF31-A5BA-980477BC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484895-AB0D-DCE0-BB79-F4A55684F16F}"/>
              </a:ext>
            </a:extLst>
          </p:cNvPr>
          <p:cNvSpPr txBox="1"/>
          <p:nvPr/>
        </p:nvSpPr>
        <p:spPr>
          <a:xfrm>
            <a:off x="326572" y="398813"/>
            <a:ext cx="1075508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rgbClr val="C00000"/>
                </a:solidFill>
              </a:rPr>
              <a:t>Transforming</a:t>
            </a:r>
            <a:r>
              <a:rPr lang="it-IT" sz="2800" dirty="0">
                <a:solidFill>
                  <a:srgbClr val="C00000"/>
                </a:solidFill>
              </a:rPr>
              <a:t> the economy</a:t>
            </a:r>
          </a:p>
          <a:p>
            <a:pPr algn="ctr"/>
            <a:r>
              <a:rPr lang="it-IT" sz="2800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Supporting</a:t>
            </a:r>
            <a:r>
              <a:rPr lang="it-IT" sz="2400" dirty="0"/>
              <a:t> </a:t>
            </a:r>
            <a:r>
              <a:rPr lang="it-IT" sz="2400" dirty="0" err="1"/>
              <a:t>research</a:t>
            </a:r>
            <a:r>
              <a:rPr lang="it-IT" sz="2400" dirty="0"/>
              <a:t> and </a:t>
            </a:r>
            <a:r>
              <a:rPr lang="it-IT" sz="2400" dirty="0" err="1"/>
              <a:t>innovation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Environmentally</a:t>
            </a:r>
            <a:r>
              <a:rPr lang="it-IT" sz="2400" dirty="0"/>
              <a:t> </a:t>
            </a:r>
            <a:r>
              <a:rPr lang="it-IT" sz="2400" dirty="0" err="1"/>
              <a:t>harmful</a:t>
            </a:r>
            <a:r>
              <a:rPr lang="it-IT" sz="2400" dirty="0"/>
              <a:t> </a:t>
            </a:r>
            <a:r>
              <a:rPr lang="it-IT" sz="2400" dirty="0" err="1"/>
              <a:t>subsidies</a:t>
            </a:r>
            <a:r>
              <a:rPr lang="it-IT" sz="2400" dirty="0"/>
              <a:t> and </a:t>
            </a:r>
            <a:r>
              <a:rPr lang="it-IT" sz="2400" dirty="0" err="1"/>
              <a:t>well-priced</a:t>
            </a:r>
            <a:r>
              <a:rPr lang="it-IT" sz="2400" dirty="0"/>
              <a:t> Market prices are the </a:t>
            </a:r>
            <a:r>
              <a:rPr lang="it-IT" sz="2400" dirty="0" err="1"/>
              <a:t>main</a:t>
            </a:r>
            <a:r>
              <a:rPr lang="it-IT" sz="2400" dirty="0"/>
              <a:t> driver of </a:t>
            </a:r>
            <a:r>
              <a:rPr lang="it-IT" sz="2400" dirty="0" err="1"/>
              <a:t>purchasing</a:t>
            </a:r>
            <a:r>
              <a:rPr lang="it-IT" sz="2400" dirty="0"/>
              <a:t> and investment </a:t>
            </a:r>
            <a:r>
              <a:rPr lang="it-IT" sz="2400" dirty="0" err="1"/>
              <a:t>decisions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do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necessarily</a:t>
            </a:r>
            <a:r>
              <a:rPr lang="it-IT" sz="2400" dirty="0"/>
              <a:t> </a:t>
            </a:r>
            <a:r>
              <a:rPr lang="it-IT" sz="2400" dirty="0" err="1"/>
              <a:t>reflect</a:t>
            </a:r>
            <a:r>
              <a:rPr lang="it-IT" sz="2400" dirty="0"/>
              <a:t> the </a:t>
            </a:r>
            <a:r>
              <a:rPr lang="it-IT" sz="2400" dirty="0" err="1"/>
              <a:t>real</a:t>
            </a:r>
            <a:r>
              <a:rPr lang="it-IT" sz="2400" dirty="0"/>
              <a:t> costs of </a:t>
            </a:r>
            <a:r>
              <a:rPr lang="it-IT" sz="2400" dirty="0" err="1"/>
              <a:t>using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and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impact.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Gradually</a:t>
            </a:r>
            <a:r>
              <a:rPr lang="it-IT" sz="2400" dirty="0"/>
              <a:t> </a:t>
            </a:r>
            <a:r>
              <a:rPr lang="it-IT" sz="2400" dirty="0" err="1"/>
              <a:t>phasing</a:t>
            </a:r>
            <a:r>
              <a:rPr lang="it-IT" sz="2400" dirty="0"/>
              <a:t> out </a:t>
            </a:r>
            <a:r>
              <a:rPr lang="it-IT" sz="2400" dirty="0" err="1"/>
              <a:t>inefficient</a:t>
            </a:r>
            <a:r>
              <a:rPr lang="it-IT" sz="2400" dirty="0"/>
              <a:t> </a:t>
            </a:r>
            <a:r>
              <a:rPr lang="it-IT" sz="2400" dirty="0" err="1"/>
              <a:t>subsidies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Getting</a:t>
            </a:r>
            <a:r>
              <a:rPr lang="it-IT" sz="2400" dirty="0"/>
              <a:t> the price </a:t>
            </a:r>
            <a:r>
              <a:rPr lang="it-IT" sz="2400" dirty="0" err="1"/>
              <a:t>right</a:t>
            </a:r>
            <a:r>
              <a:rPr lang="it-IT" sz="2400" dirty="0"/>
              <a:t> and </a:t>
            </a:r>
            <a:r>
              <a:rPr lang="it-IT" sz="2400" dirty="0" err="1"/>
              <a:t>redirecting</a:t>
            </a:r>
            <a:r>
              <a:rPr lang="it-IT" sz="2400" dirty="0"/>
              <a:t> </a:t>
            </a:r>
            <a:r>
              <a:rPr lang="it-IT" sz="2400" dirty="0" err="1"/>
              <a:t>taxation</a:t>
            </a:r>
            <a:r>
              <a:rPr lang="it-IT" sz="2400" dirty="0"/>
              <a:t>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The market </a:t>
            </a:r>
            <a:r>
              <a:rPr lang="it-IT" sz="2400" dirty="0" err="1"/>
              <a:t>does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reflect</a:t>
            </a:r>
            <a:r>
              <a:rPr lang="it-IT" sz="2400" dirty="0"/>
              <a:t> the cost of </a:t>
            </a:r>
            <a:r>
              <a:rPr lang="it-IT" sz="2400" dirty="0" err="1"/>
              <a:t>externalities</a:t>
            </a:r>
            <a:r>
              <a:rPr lang="it-IT" sz="2400" dirty="0"/>
              <a:t> and </a:t>
            </a:r>
            <a:r>
              <a:rPr lang="it-IT" sz="2400" dirty="0" err="1"/>
              <a:t>often</a:t>
            </a:r>
            <a:r>
              <a:rPr lang="it-IT" sz="2400" dirty="0"/>
              <a:t> </a:t>
            </a:r>
            <a:r>
              <a:rPr lang="it-IT" sz="2400" dirty="0" err="1"/>
              <a:t>fails</a:t>
            </a:r>
            <a:r>
              <a:rPr lang="it-IT" sz="2400" dirty="0"/>
              <a:t> to </a:t>
            </a:r>
            <a:r>
              <a:rPr lang="it-IT" sz="2400" dirty="0" err="1"/>
              <a:t>prevent</a:t>
            </a:r>
            <a:r>
              <a:rPr lang="it-IT" sz="2400" dirty="0"/>
              <a:t> </a:t>
            </a:r>
            <a:r>
              <a:rPr lang="it-IT" sz="2400" dirty="0" err="1"/>
              <a:t>unsustainable</a:t>
            </a:r>
            <a:r>
              <a:rPr lang="it-IT" sz="2400" dirty="0"/>
              <a:t> exploitation. Market-</a:t>
            </a:r>
            <a:r>
              <a:rPr lang="it-IT" sz="2400" dirty="0" err="1"/>
              <a:t>based</a:t>
            </a:r>
            <a:r>
              <a:rPr lang="it-IT" sz="2400" dirty="0"/>
              <a:t> </a:t>
            </a:r>
            <a:r>
              <a:rPr lang="it-IT" sz="2400" dirty="0" err="1"/>
              <a:t>instruments</a:t>
            </a:r>
            <a:r>
              <a:rPr lang="it-IT" sz="2400" dirty="0"/>
              <a:t> to </a:t>
            </a:r>
            <a:r>
              <a:rPr lang="it-IT" sz="2400" dirty="0" err="1"/>
              <a:t>correct</a:t>
            </a:r>
            <a:r>
              <a:rPr lang="it-IT" sz="2400" dirty="0"/>
              <a:t> market </a:t>
            </a:r>
            <a:r>
              <a:rPr lang="it-IT" sz="2400" dirty="0" err="1"/>
              <a:t>inefficiencies</a:t>
            </a:r>
            <a:r>
              <a:rPr lang="it-IT" sz="2400" dirty="0"/>
              <a:t> (</a:t>
            </a:r>
            <a:r>
              <a:rPr lang="it-IT" sz="2400" dirty="0" err="1"/>
              <a:t>environmental</a:t>
            </a:r>
            <a:r>
              <a:rPr lang="it-IT" sz="2400" dirty="0"/>
              <a:t> taxes, </a:t>
            </a:r>
            <a:r>
              <a:rPr lang="it-IT" sz="2400" dirty="0" err="1"/>
              <a:t>fees</a:t>
            </a:r>
            <a:r>
              <a:rPr lang="it-IT" sz="2400" dirty="0"/>
              <a:t>, </a:t>
            </a:r>
            <a:r>
              <a:rPr lang="it-IT" sz="2400" dirty="0" err="1"/>
              <a:t>permit</a:t>
            </a:r>
            <a:r>
              <a:rPr lang="it-IT" sz="2400" dirty="0"/>
              <a:t> trading systems, green tax incentives). </a:t>
            </a:r>
            <a:r>
              <a:rPr lang="it-IT" sz="2400" dirty="0" err="1"/>
              <a:t>Reducing</a:t>
            </a:r>
            <a:r>
              <a:rPr lang="it-IT" sz="2400" dirty="0"/>
              <a:t> taxes on labour to </a:t>
            </a:r>
            <a:r>
              <a:rPr lang="it-IT" sz="2400" dirty="0" err="1"/>
              <a:t>stimulate</a:t>
            </a:r>
            <a:r>
              <a:rPr lang="it-IT" sz="2400" dirty="0"/>
              <a:t> </a:t>
            </a:r>
            <a:r>
              <a:rPr lang="it-IT" sz="2400" dirty="0" err="1"/>
              <a:t>employment</a:t>
            </a:r>
            <a:r>
              <a:rPr lang="it-IT" sz="2400" dirty="0"/>
              <a:t> and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r>
              <a:rPr lang="it-IT" sz="2400" dirty="0"/>
              <a:t> with “green tax </a:t>
            </a:r>
            <a:r>
              <a:rPr lang="it-IT" sz="2400" dirty="0" err="1"/>
              <a:t>reforms</a:t>
            </a:r>
            <a:r>
              <a:rPr lang="it-IT" sz="2400" dirty="0"/>
              <a:t>”, </a:t>
            </a:r>
            <a:r>
              <a:rPr lang="it-IT" sz="2400" dirty="0" err="1"/>
              <a:t>consisting</a:t>
            </a:r>
            <a:r>
              <a:rPr lang="it-IT" sz="2400" dirty="0"/>
              <a:t> of an </a:t>
            </a:r>
            <a:r>
              <a:rPr lang="it-IT" sz="2400" dirty="0" err="1"/>
              <a:t>increase</a:t>
            </a:r>
            <a:r>
              <a:rPr lang="it-IT" sz="2400" dirty="0"/>
              <a:t> in taxes on </a:t>
            </a:r>
            <a:r>
              <a:rPr lang="it-IT" sz="2400" dirty="0" err="1"/>
              <a:t>pollution</a:t>
            </a:r>
            <a:r>
              <a:rPr lang="it-IT" sz="2400" dirty="0"/>
              <a:t> or </a:t>
            </a:r>
            <a:r>
              <a:rPr lang="it-IT" sz="2400" dirty="0" err="1"/>
              <a:t>natural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and a </a:t>
            </a:r>
            <a:r>
              <a:rPr lang="it-IT" sz="2400" dirty="0" err="1"/>
              <a:t>concomitant</a:t>
            </a:r>
            <a:r>
              <a:rPr lang="it-IT" sz="2400" dirty="0"/>
              <a:t> </a:t>
            </a:r>
            <a:r>
              <a:rPr lang="it-IT" sz="2400" dirty="0" err="1"/>
              <a:t>reduction</a:t>
            </a:r>
            <a:r>
              <a:rPr lang="it-IT" sz="2400" dirty="0"/>
              <a:t> in </a:t>
            </a:r>
            <a:r>
              <a:rPr lang="it-IT" sz="2400" dirty="0" err="1"/>
              <a:t>other</a:t>
            </a:r>
            <a:r>
              <a:rPr lang="it-IT" sz="2400" dirty="0"/>
              <a:t> taxes</a:t>
            </a:r>
          </a:p>
        </p:txBody>
      </p:sp>
    </p:spTree>
    <p:extLst>
      <p:ext uri="{BB962C8B-B14F-4D97-AF65-F5344CB8AC3E}">
        <p14:creationId xmlns:p14="http://schemas.microsoft.com/office/powerpoint/2010/main" val="345669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031E06-D81E-5C09-A02B-1DF91F8A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070750-74DC-3052-BB99-E02A693F0D06}"/>
              </a:ext>
            </a:extLst>
          </p:cNvPr>
          <p:cNvSpPr txBox="1"/>
          <p:nvPr/>
        </p:nvSpPr>
        <p:spPr>
          <a:xfrm>
            <a:off x="206827" y="443530"/>
            <a:ext cx="1160417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Natural capital and </a:t>
            </a:r>
            <a:r>
              <a:rPr lang="it-IT" sz="2800" dirty="0" err="1">
                <a:solidFill>
                  <a:srgbClr val="C00000"/>
                </a:solidFill>
              </a:rPr>
              <a:t>ecosystem</a:t>
            </a:r>
            <a:r>
              <a:rPr lang="it-IT" sz="2800" dirty="0">
                <a:solidFill>
                  <a:srgbClr val="C00000"/>
                </a:solidFill>
              </a:rPr>
              <a:t> services </a:t>
            </a:r>
          </a:p>
          <a:p>
            <a:endParaRPr lang="it-IT" sz="2800" dirty="0">
              <a:solidFill>
                <a:srgbClr val="C00000"/>
              </a:solidFill>
            </a:endParaRP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Ecosystem</a:t>
            </a:r>
            <a:r>
              <a:rPr lang="it-IT" sz="2400" dirty="0"/>
              <a:t> services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prosperity</a:t>
            </a:r>
            <a:r>
              <a:rPr lang="it-IT" sz="2400" dirty="0"/>
              <a:t> and </a:t>
            </a:r>
            <a:r>
              <a:rPr lang="it-IT" sz="2400" dirty="0" err="1"/>
              <a:t>well-being</a:t>
            </a:r>
            <a:r>
              <a:rPr lang="it-IT" sz="2400" dirty="0"/>
              <a:t> </a:t>
            </a:r>
            <a:r>
              <a:rPr lang="it-IT" sz="2400" dirty="0" err="1"/>
              <a:t>depend</a:t>
            </a:r>
            <a:r>
              <a:rPr lang="it-IT" sz="2400" dirty="0"/>
              <a:t> on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natural</a:t>
            </a:r>
            <a:r>
              <a:rPr lang="it-IT" sz="2400" dirty="0"/>
              <a:t> capital,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ecosystems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provide</a:t>
            </a:r>
            <a:r>
              <a:rPr lang="it-IT" sz="2400" dirty="0"/>
              <a:t> </a:t>
            </a:r>
            <a:r>
              <a:rPr lang="it-IT" sz="2400" dirty="0" err="1"/>
              <a:t>essential</a:t>
            </a:r>
            <a:r>
              <a:rPr lang="it-IT" sz="2400" dirty="0"/>
              <a:t> </a:t>
            </a:r>
            <a:r>
              <a:rPr lang="it-IT" sz="2400" dirty="0" err="1"/>
              <a:t>goods</a:t>
            </a:r>
            <a:r>
              <a:rPr lang="it-IT" sz="2400" dirty="0"/>
              <a:t> and services: fertile </a:t>
            </a:r>
            <a:r>
              <a:rPr lang="it-IT" sz="2400" dirty="0" err="1"/>
              <a:t>soils</a:t>
            </a:r>
            <a:r>
              <a:rPr lang="it-IT" sz="2400" dirty="0"/>
              <a:t>, </a:t>
            </a:r>
            <a:r>
              <a:rPr lang="it-IT" sz="2400" dirty="0" err="1"/>
              <a:t>productive</a:t>
            </a:r>
            <a:r>
              <a:rPr lang="it-IT" sz="2400" dirty="0"/>
              <a:t> </a:t>
            </a:r>
            <a:r>
              <a:rPr lang="it-IT" sz="2400" dirty="0" err="1"/>
              <a:t>seas</a:t>
            </a:r>
            <a:r>
              <a:rPr lang="it-IT" sz="2400" dirty="0"/>
              <a:t>, drinking water, </a:t>
            </a:r>
            <a:r>
              <a:rPr lang="it-IT" sz="2400" dirty="0" err="1"/>
              <a:t>clean</a:t>
            </a:r>
            <a:r>
              <a:rPr lang="it-IT" sz="2400" dirty="0"/>
              <a:t> air, </a:t>
            </a:r>
            <a:r>
              <a:rPr lang="it-IT" sz="2400" dirty="0" err="1"/>
              <a:t>pollination</a:t>
            </a:r>
            <a:r>
              <a:rPr lang="it-IT" sz="2400" dirty="0"/>
              <a:t>, flood </a:t>
            </a:r>
            <a:r>
              <a:rPr lang="it-IT" sz="2400" dirty="0" err="1"/>
              <a:t>prevention</a:t>
            </a:r>
            <a:r>
              <a:rPr lang="it-IT" sz="2400" dirty="0"/>
              <a:t>, </a:t>
            </a:r>
            <a:r>
              <a:rPr lang="it-IT" sz="2400" dirty="0" err="1"/>
              <a:t>climate</a:t>
            </a:r>
            <a:r>
              <a:rPr lang="it-IT" sz="2400" dirty="0"/>
              <a:t> </a:t>
            </a:r>
            <a:r>
              <a:rPr lang="it-IT" sz="2400" dirty="0" err="1"/>
              <a:t>regulation</a:t>
            </a:r>
            <a:r>
              <a:rPr lang="it-IT" sz="2400" dirty="0"/>
              <a:t>. For </a:t>
            </a:r>
            <a:r>
              <a:rPr lang="it-IT" sz="2400" dirty="0" err="1"/>
              <a:t>many</a:t>
            </a:r>
            <a:r>
              <a:rPr lang="it-IT" sz="2400" dirty="0"/>
              <a:t> of </a:t>
            </a:r>
            <a:r>
              <a:rPr lang="it-IT" sz="2400" dirty="0" err="1"/>
              <a:t>these</a:t>
            </a:r>
            <a:r>
              <a:rPr lang="it-IT" sz="2400" dirty="0"/>
              <a:t> services,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accounted</a:t>
            </a:r>
            <a:r>
              <a:rPr lang="it-IT" sz="2400" dirty="0"/>
              <a:t> for in the market and,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result</a:t>
            </a:r>
            <a:r>
              <a:rPr lang="it-IT" sz="2400" dirty="0"/>
              <a:t>, </a:t>
            </a:r>
            <a:r>
              <a:rPr lang="it-IT" sz="2400" dirty="0" err="1"/>
              <a:t>they</a:t>
            </a:r>
            <a:r>
              <a:rPr lang="it-IT" sz="2400" dirty="0"/>
              <a:t> are </a:t>
            </a:r>
            <a:r>
              <a:rPr lang="it-IT" sz="2400" dirty="0" err="1"/>
              <a:t>overused</a:t>
            </a:r>
            <a:r>
              <a:rPr lang="it-IT" sz="2400" dirty="0"/>
              <a:t> or </a:t>
            </a:r>
            <a:r>
              <a:rPr lang="it-IT" sz="2400" dirty="0" err="1"/>
              <a:t>polluted</a:t>
            </a:r>
            <a:r>
              <a:rPr lang="it-IT" sz="2400" dirty="0"/>
              <a:t>, </a:t>
            </a:r>
            <a:r>
              <a:rPr lang="it-IT" sz="2400" dirty="0" err="1"/>
              <a:t>threatening</a:t>
            </a:r>
            <a:r>
              <a:rPr lang="it-IT" sz="2400" dirty="0"/>
              <a:t> </a:t>
            </a:r>
            <a:r>
              <a:rPr lang="it-IT" sz="2400" dirty="0" err="1"/>
              <a:t>our</a:t>
            </a:r>
            <a:r>
              <a:rPr lang="it-IT" sz="2400" dirty="0"/>
              <a:t> long-</a:t>
            </a:r>
            <a:r>
              <a:rPr lang="it-IT" sz="2400" dirty="0" err="1"/>
              <a:t>term</a:t>
            </a:r>
            <a:r>
              <a:rPr lang="it-IT" sz="2400" dirty="0"/>
              <a:t> survival. 60% of the </a:t>
            </a:r>
            <a:r>
              <a:rPr lang="it-IT" sz="2400" dirty="0" err="1"/>
              <a:t>planet's</a:t>
            </a:r>
            <a:r>
              <a:rPr lang="it-IT" sz="2400" dirty="0"/>
              <a:t> </a:t>
            </a:r>
            <a:r>
              <a:rPr lang="it-IT" sz="2400" dirty="0" err="1"/>
              <a:t>ecosystem</a:t>
            </a:r>
            <a:r>
              <a:rPr lang="it-IT" sz="2400" dirty="0"/>
              <a:t> services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degraded</a:t>
            </a:r>
            <a:r>
              <a:rPr lang="it-IT" sz="2400" dirty="0"/>
              <a:t> in the last 50 </a:t>
            </a:r>
            <a:r>
              <a:rPr lang="it-IT" sz="2400" dirty="0" err="1"/>
              <a:t>years</a:t>
            </a:r>
            <a:r>
              <a:rPr lang="it-IT" sz="2400" dirty="0"/>
              <a:t> (UN data). In the EU, 88% of </a:t>
            </a:r>
            <a:r>
              <a:rPr lang="it-IT" sz="2400" dirty="0" err="1"/>
              <a:t>fish</a:t>
            </a:r>
            <a:r>
              <a:rPr lang="it-IT" sz="2400" dirty="0"/>
              <a:t> stocks are </a:t>
            </a:r>
            <a:r>
              <a:rPr lang="it-IT" sz="2400" dirty="0" err="1"/>
              <a:t>fished</a:t>
            </a:r>
            <a:r>
              <a:rPr lang="it-IT" sz="2400" dirty="0"/>
              <a:t> </a:t>
            </a:r>
            <a:r>
              <a:rPr lang="it-IT" sz="2400" dirty="0" err="1"/>
              <a:t>beyond</a:t>
            </a:r>
            <a:r>
              <a:rPr lang="it-IT" sz="2400" dirty="0"/>
              <a:t> the maximum </a:t>
            </a:r>
            <a:r>
              <a:rPr lang="it-IT" sz="2400" dirty="0" err="1"/>
              <a:t>sustainable</a:t>
            </a:r>
            <a:r>
              <a:rPr lang="it-IT" sz="2400" dirty="0"/>
              <a:t> yield and </a:t>
            </a:r>
            <a:r>
              <a:rPr lang="it-IT" sz="2400" dirty="0" err="1"/>
              <a:t>only</a:t>
            </a:r>
            <a:r>
              <a:rPr lang="it-IT" sz="2400" dirty="0"/>
              <a:t> 11% of </a:t>
            </a:r>
            <a:r>
              <a:rPr lang="it-IT" sz="2400" dirty="0" err="1"/>
              <a:t>protected</a:t>
            </a:r>
            <a:r>
              <a:rPr lang="it-IT" sz="2400" dirty="0"/>
              <a:t> </a:t>
            </a:r>
            <a:r>
              <a:rPr lang="it-IT" sz="2400" dirty="0" err="1"/>
              <a:t>ecosystems</a:t>
            </a:r>
            <a:r>
              <a:rPr lang="it-IT" sz="2400" dirty="0"/>
              <a:t> are in a positive </a:t>
            </a:r>
            <a:r>
              <a:rPr lang="it-IT" sz="2400" dirty="0" err="1"/>
              <a:t>conservation</a:t>
            </a:r>
            <a:r>
              <a:rPr lang="it-IT" sz="2400" dirty="0"/>
              <a:t> status.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develop</a:t>
            </a:r>
            <a:r>
              <a:rPr lang="it-IT" sz="2400" dirty="0"/>
              <a:t> a </a:t>
            </a:r>
            <a:r>
              <a:rPr lang="it-IT" sz="2400" dirty="0" err="1"/>
              <a:t>map</a:t>
            </a:r>
            <a:r>
              <a:rPr lang="it-IT" sz="2400" dirty="0"/>
              <a:t> of </a:t>
            </a:r>
            <a:r>
              <a:rPr lang="it-IT" sz="2400" dirty="0" err="1"/>
              <a:t>ecosystems</a:t>
            </a:r>
            <a:r>
              <a:rPr lang="it-IT" sz="2400" dirty="0"/>
              <a:t> and </a:t>
            </a:r>
            <a:r>
              <a:rPr lang="it-IT" sz="2400" dirty="0" err="1"/>
              <a:t>their</a:t>
            </a:r>
            <a:r>
              <a:rPr lang="it-IT" sz="2400" dirty="0"/>
              <a:t> services •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to </a:t>
            </a:r>
            <a:r>
              <a:rPr lang="it-IT" sz="2400" dirty="0" err="1"/>
              <a:t>properly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natural</a:t>
            </a:r>
            <a:r>
              <a:rPr lang="it-IT" sz="2400" dirty="0"/>
              <a:t> capital (</a:t>
            </a:r>
            <a:r>
              <a:rPr lang="it-IT" sz="2400" dirty="0" err="1"/>
              <a:t>assess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and </a:t>
            </a:r>
            <a:r>
              <a:rPr lang="it-IT" sz="2400" dirty="0" err="1"/>
              <a:t>promote</a:t>
            </a:r>
            <a:r>
              <a:rPr lang="it-IT" sz="2400" dirty="0"/>
              <a:t> the </a:t>
            </a:r>
            <a:r>
              <a:rPr lang="it-IT" sz="2400" dirty="0" err="1"/>
              <a:t>integration</a:t>
            </a:r>
            <a:r>
              <a:rPr lang="it-IT" sz="2400" dirty="0"/>
              <a:t> of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values</a:t>
            </a:r>
            <a:r>
              <a:rPr lang="it-IT" sz="2400" dirty="0"/>
              <a:t> ​​</a:t>
            </a:r>
            <a:r>
              <a:rPr lang="it-IT" sz="2400" dirty="0" err="1"/>
              <a:t>into</a:t>
            </a:r>
            <a:r>
              <a:rPr lang="it-IT" sz="2400" dirty="0"/>
              <a:t> accounting systems)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promote</a:t>
            </a:r>
            <a:r>
              <a:rPr lang="it-IT" sz="2400" dirty="0"/>
              <a:t> the use of innovative </a:t>
            </a:r>
            <a:r>
              <a:rPr lang="it-IT" sz="2400" dirty="0" err="1"/>
              <a:t>financial</a:t>
            </a:r>
            <a:r>
              <a:rPr lang="it-IT" sz="2400" dirty="0"/>
              <a:t> </a:t>
            </a:r>
            <a:r>
              <a:rPr lang="it-IT" sz="2400" dirty="0" err="1"/>
              <a:t>instruments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promote</a:t>
            </a:r>
            <a:r>
              <a:rPr lang="it-IT" sz="2400" dirty="0"/>
              <a:t> investments in </a:t>
            </a:r>
            <a:r>
              <a:rPr lang="it-IT" sz="2400" dirty="0" err="1"/>
              <a:t>natural</a:t>
            </a:r>
            <a:r>
              <a:rPr lang="it-IT" sz="2400" dirty="0"/>
              <a:t> capital (green </a:t>
            </a:r>
            <a:r>
              <a:rPr lang="it-IT" sz="2400" dirty="0" err="1"/>
              <a:t>infrastructure</a:t>
            </a:r>
            <a:r>
              <a:rPr lang="it-IT" sz="2400" dirty="0"/>
              <a:t> and the “</a:t>
            </a:r>
            <a:r>
              <a:rPr lang="it-IT" sz="2400" dirty="0" err="1"/>
              <a:t>restoration</a:t>
            </a:r>
            <a:r>
              <a:rPr lang="it-IT" sz="2400" dirty="0"/>
              <a:t> economy”)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52D4508-B4EF-CD20-4A8F-BAA7CA034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094" y="38372"/>
            <a:ext cx="962010" cy="96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80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A40227B-AF3C-5934-57E2-64F21324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F08F9D-4E72-C081-7A5F-BCA8CC1B07B1}"/>
              </a:ext>
            </a:extLst>
          </p:cNvPr>
          <p:cNvSpPr txBox="1"/>
          <p:nvPr/>
        </p:nvSpPr>
        <p:spPr>
          <a:xfrm>
            <a:off x="576942" y="971568"/>
            <a:ext cx="1003662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2800" dirty="0" err="1">
                <a:solidFill>
                  <a:srgbClr val="C00000"/>
                </a:solidFill>
              </a:rPr>
              <a:t>Biodiversity</a:t>
            </a:r>
            <a:r>
              <a:rPr lang="it-IT" dirty="0"/>
              <a:t> </a:t>
            </a:r>
          </a:p>
          <a:p>
            <a:endParaRPr lang="it-IT" dirty="0"/>
          </a:p>
          <a:p>
            <a:pPr algn="just"/>
            <a:r>
              <a:rPr lang="it-IT" sz="2400" dirty="0" err="1"/>
              <a:t>Biodiversity</a:t>
            </a:r>
            <a:r>
              <a:rPr lang="it-IT" sz="2400" dirty="0"/>
              <a:t> </a:t>
            </a:r>
            <a:r>
              <a:rPr lang="it-IT" sz="2400" dirty="0" err="1"/>
              <a:t>loss</a:t>
            </a:r>
            <a:r>
              <a:rPr lang="it-IT" sz="2400" dirty="0"/>
              <a:t> can </a:t>
            </a:r>
            <a:r>
              <a:rPr lang="it-IT" sz="2400" dirty="0" err="1"/>
              <a:t>weaken</a:t>
            </a:r>
            <a:r>
              <a:rPr lang="it-IT" sz="2400" dirty="0"/>
              <a:t> an </a:t>
            </a:r>
            <a:r>
              <a:rPr lang="it-IT" sz="2400" dirty="0" err="1"/>
              <a:t>ecosystem</a:t>
            </a:r>
            <a:r>
              <a:rPr lang="it-IT" sz="2400" dirty="0"/>
              <a:t>, </a:t>
            </a:r>
            <a:r>
              <a:rPr lang="it-IT" sz="2400" dirty="0" err="1"/>
              <a:t>compromising</a:t>
            </a:r>
            <a:r>
              <a:rPr lang="it-IT" sz="2400" dirty="0"/>
              <a:t> the </a:t>
            </a:r>
            <a:r>
              <a:rPr lang="it-IT" sz="2400" dirty="0" err="1"/>
              <a:t>provision</a:t>
            </a:r>
            <a:r>
              <a:rPr lang="it-IT" sz="2400" dirty="0"/>
              <a:t> of </a:t>
            </a:r>
            <a:r>
              <a:rPr lang="it-IT" sz="2400" dirty="0" err="1"/>
              <a:t>ecosystem</a:t>
            </a:r>
            <a:r>
              <a:rPr lang="it-IT" sz="2400" dirty="0"/>
              <a:t> services and making </a:t>
            </a:r>
            <a:r>
              <a:rPr lang="it-IT" sz="2400" dirty="0" err="1"/>
              <a:t>it</a:t>
            </a:r>
            <a:r>
              <a:rPr lang="it-IT" sz="2400" dirty="0"/>
              <a:t> more </a:t>
            </a:r>
            <a:r>
              <a:rPr lang="it-IT" sz="2400" dirty="0" err="1"/>
              <a:t>vulnerable</a:t>
            </a:r>
            <a:r>
              <a:rPr lang="it-IT" sz="2400" dirty="0"/>
              <a:t> to </a:t>
            </a:r>
            <a:r>
              <a:rPr lang="it-IT" sz="2400" dirty="0" err="1"/>
              <a:t>environmental</a:t>
            </a:r>
            <a:r>
              <a:rPr lang="it-IT" sz="2400" dirty="0"/>
              <a:t> shocks. </a:t>
            </a:r>
            <a:r>
              <a:rPr lang="it-IT" sz="2400" dirty="0" err="1"/>
              <a:t>Restoring</a:t>
            </a:r>
            <a:r>
              <a:rPr lang="it-IT" sz="2400" dirty="0"/>
              <a:t> </a:t>
            </a:r>
            <a:r>
              <a:rPr lang="it-IT" sz="2400" dirty="0" err="1"/>
              <a:t>degraded</a:t>
            </a:r>
            <a:r>
              <a:rPr lang="it-IT" sz="2400" dirty="0"/>
              <a:t> </a:t>
            </a:r>
            <a:r>
              <a:rPr lang="it-IT" sz="2400" dirty="0" err="1"/>
              <a:t>ecosystems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costly</a:t>
            </a:r>
            <a:r>
              <a:rPr lang="it-IT" sz="2400" dirty="0"/>
              <a:t> and, in some </a:t>
            </a:r>
            <a:r>
              <a:rPr lang="it-IT" sz="2400" dirty="0" err="1"/>
              <a:t>cases</a:t>
            </a:r>
            <a:r>
              <a:rPr lang="it-IT" sz="2400" dirty="0"/>
              <a:t>, </a:t>
            </a:r>
            <a:r>
              <a:rPr lang="it-IT" sz="2400" dirty="0" err="1"/>
              <a:t>changes</a:t>
            </a:r>
            <a:r>
              <a:rPr lang="it-IT" sz="2400" dirty="0"/>
              <a:t> can </a:t>
            </a:r>
            <a:r>
              <a:rPr lang="it-IT" sz="2400" dirty="0" err="1"/>
              <a:t>become</a:t>
            </a:r>
            <a:r>
              <a:rPr lang="it-IT" sz="2400" dirty="0"/>
              <a:t> </a:t>
            </a:r>
            <a:r>
              <a:rPr lang="it-IT" sz="2400" dirty="0" err="1"/>
              <a:t>irreversible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 • mainstreaming </a:t>
            </a:r>
            <a:r>
              <a:rPr lang="it-IT" sz="2400" dirty="0" err="1"/>
              <a:t>biodiversity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agriculture</a:t>
            </a:r>
            <a:r>
              <a:rPr lang="it-IT" sz="2400" dirty="0"/>
              <a:t> and </a:t>
            </a:r>
            <a:r>
              <a:rPr lang="it-IT" sz="2400" dirty="0" err="1"/>
              <a:t>fisheries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achieving</a:t>
            </a:r>
            <a:r>
              <a:rPr lang="it-IT" sz="2400" dirty="0"/>
              <a:t> the targets set by the </a:t>
            </a:r>
            <a:r>
              <a:rPr lang="it-IT" sz="2400" dirty="0" err="1"/>
              <a:t>Biodiversity</a:t>
            </a:r>
            <a:r>
              <a:rPr lang="it-IT" sz="2400" dirty="0"/>
              <a:t> Strategy 2030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Minerals</a:t>
            </a:r>
            <a:r>
              <a:rPr lang="it-IT" sz="2400" dirty="0"/>
              <a:t> and metals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sustainable</a:t>
            </a:r>
            <a:r>
              <a:rPr lang="it-IT" sz="2400" dirty="0"/>
              <a:t> management of </a:t>
            </a:r>
            <a:r>
              <a:rPr lang="it-IT" sz="2400" dirty="0" err="1"/>
              <a:t>materials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a “</a:t>
            </a:r>
            <a:r>
              <a:rPr lang="it-IT" sz="2400" dirty="0" err="1"/>
              <a:t>circular</a:t>
            </a:r>
            <a:r>
              <a:rPr lang="it-IT" sz="2400" dirty="0"/>
              <a:t> economy”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becomes</a:t>
            </a:r>
            <a:r>
              <a:rPr lang="it-IT" sz="2400" dirty="0"/>
              <a:t> a </a:t>
            </a:r>
            <a:r>
              <a:rPr lang="it-IT" sz="2400" dirty="0" err="1"/>
              <a:t>resource</a:t>
            </a: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9BA583E-74AA-503F-9FD4-E74BE635C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749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8C0FE0-007A-FFCB-43E4-C73DD19F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35657-1FE5-B1A5-CF43-993849C05673}"/>
              </a:ext>
            </a:extLst>
          </p:cNvPr>
          <p:cNvSpPr txBox="1"/>
          <p:nvPr/>
        </p:nvSpPr>
        <p:spPr>
          <a:xfrm>
            <a:off x="1045028" y="631099"/>
            <a:ext cx="1028951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Situation analysis and Capacity Enhancement</a:t>
            </a:r>
          </a:p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TECGREMED needs </a:t>
            </a:r>
          </a:p>
          <a:p>
            <a:endParaRPr lang="en-GB" sz="2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/>
              <a:t>The training activities help TECGREMED UNIVERSITIES to </a:t>
            </a:r>
            <a:r>
              <a:rPr lang="it-IT" sz="2400" dirty="0" err="1"/>
              <a:t>define</a:t>
            </a:r>
            <a:r>
              <a:rPr lang="it-IT" sz="2400" dirty="0"/>
              <a:t> </a:t>
            </a:r>
            <a:r>
              <a:rPr lang="it-IT" sz="2400" dirty="0" err="1"/>
              <a:t>development</a:t>
            </a:r>
            <a:r>
              <a:rPr lang="it-IT" sz="2400" dirty="0"/>
              <a:t> policy </a:t>
            </a:r>
            <a:r>
              <a:rPr lang="it-IT" sz="2400" dirty="0" err="1"/>
              <a:t>guidelines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outline</a:t>
            </a:r>
            <a:r>
              <a:rPr lang="it-IT" sz="2400" dirty="0"/>
              <a:t> a </a:t>
            </a:r>
            <a:r>
              <a:rPr lang="it-IT" sz="2400" dirty="0" err="1"/>
              <a:t>series</a:t>
            </a:r>
            <a:r>
              <a:rPr lang="it-IT" sz="2400" dirty="0"/>
              <a:t> of steps to </a:t>
            </a:r>
            <a:r>
              <a:rPr lang="it-IT" sz="2400" dirty="0" err="1"/>
              <a:t>consider</a:t>
            </a:r>
            <a:r>
              <a:rPr lang="it-IT" sz="2400" dirty="0"/>
              <a:t> in </a:t>
            </a:r>
            <a:r>
              <a:rPr lang="it-IT" sz="2400" dirty="0" err="1"/>
              <a:t>order</a:t>
            </a:r>
            <a:r>
              <a:rPr lang="it-IT" sz="2400" dirty="0"/>
              <a:t> to </a:t>
            </a:r>
            <a:r>
              <a:rPr lang="it-IT" sz="2400" dirty="0" err="1"/>
              <a:t>strengthen</a:t>
            </a:r>
            <a:r>
              <a:rPr lang="it-IT" sz="2400" dirty="0"/>
              <a:t> the </a:t>
            </a:r>
            <a:r>
              <a:rPr lang="it-IT" sz="2400" dirty="0" err="1"/>
              <a:t>capacities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green </a:t>
            </a:r>
            <a:r>
              <a:rPr lang="it-IT" sz="2400" dirty="0" err="1"/>
              <a:t>development</a:t>
            </a:r>
            <a:r>
              <a:rPr lang="it-IT" sz="2400" dirty="0"/>
              <a:t> planning in </a:t>
            </a:r>
            <a:r>
              <a:rPr lang="it-IT" sz="2400" dirty="0" err="1"/>
              <a:t>individual</a:t>
            </a:r>
            <a:r>
              <a:rPr lang="it-IT" sz="2400" dirty="0"/>
              <a:t> </a:t>
            </a:r>
            <a:r>
              <a:rPr lang="it-IT" sz="2400" dirty="0" err="1"/>
              <a:t>universities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main</a:t>
            </a:r>
            <a:r>
              <a:rPr lang="it-IT" sz="2400" dirty="0"/>
              <a:t> keyword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defined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"GREEN",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university</a:t>
            </a:r>
            <a:r>
              <a:rPr lang="it-IT" sz="2400" dirty="0"/>
              <a:t> budget </a:t>
            </a:r>
            <a:r>
              <a:rPr lang="it-IT" sz="2400" dirty="0" err="1"/>
              <a:t>processes</a:t>
            </a:r>
            <a:r>
              <a:rPr lang="it-IT" sz="2400" dirty="0"/>
              <a:t> and key strategies for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sectors</a:t>
            </a:r>
            <a:r>
              <a:rPr lang="it-IT" sz="2400" dirty="0"/>
              <a:t> are </a:t>
            </a:r>
            <a:r>
              <a:rPr lang="it-IT" sz="2400" dirty="0" err="1"/>
              <a:t>able</a:t>
            </a:r>
            <a:r>
              <a:rPr lang="it-IT" sz="2400" dirty="0"/>
              <a:t> to </a:t>
            </a:r>
            <a:r>
              <a:rPr lang="it-IT" sz="2400" dirty="0" err="1"/>
              <a:t>identify</a:t>
            </a:r>
            <a:r>
              <a:rPr lang="it-IT" sz="2400" dirty="0"/>
              <a:t> key </a:t>
            </a:r>
            <a:r>
              <a:rPr lang="it-IT" sz="2400" dirty="0" err="1"/>
              <a:t>actors</a:t>
            </a:r>
            <a:r>
              <a:rPr lang="it-IT" sz="2400" dirty="0"/>
              <a:t> to be </a:t>
            </a:r>
            <a:r>
              <a:rPr lang="it-IT" sz="2400" dirty="0" err="1"/>
              <a:t>involved</a:t>
            </a:r>
            <a:r>
              <a:rPr lang="it-IT" sz="2400" dirty="0"/>
              <a:t> in decision-making </a:t>
            </a:r>
            <a:r>
              <a:rPr lang="it-IT" sz="2400" dirty="0" err="1"/>
              <a:t>processes</a:t>
            </a:r>
            <a:r>
              <a:rPr lang="it-IT" sz="2400" dirty="0"/>
              <a:t>,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simultaneously</a:t>
            </a:r>
            <a:r>
              <a:rPr lang="it-IT" sz="2400" dirty="0"/>
              <a:t> </a:t>
            </a:r>
            <a:r>
              <a:rPr lang="it-IT" sz="2400" dirty="0" err="1"/>
              <a:t>outlining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r>
              <a:rPr lang="it-IT" sz="2400" dirty="0"/>
              <a:t> </a:t>
            </a:r>
            <a:r>
              <a:rPr lang="it-IT" sz="2400" dirty="0" err="1"/>
              <a:t>capacity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r>
              <a:rPr lang="it-IT" sz="2400" dirty="0"/>
              <a:t> and </a:t>
            </a:r>
            <a:r>
              <a:rPr lang="it-IT" sz="2400" dirty="0" err="1"/>
              <a:t>suggesting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address</a:t>
            </a:r>
            <a:r>
              <a:rPr lang="it-IT" sz="2400" dirty="0"/>
              <a:t> </a:t>
            </a:r>
            <a:r>
              <a:rPr lang="it-IT" sz="2400" dirty="0" err="1"/>
              <a:t>them</a:t>
            </a:r>
            <a:r>
              <a:rPr lang="it-IT" sz="2400" dirty="0"/>
              <a:t>. </a:t>
            </a:r>
          </a:p>
          <a:p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A2CB7CED-716A-FCDC-5569-75F02717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960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D6C938-C344-A38A-91DE-24826617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21AF91-CB78-9F4E-FEA3-ADA9C2E55AF6}"/>
              </a:ext>
            </a:extLst>
          </p:cNvPr>
          <p:cNvSpPr txBox="1"/>
          <p:nvPr/>
        </p:nvSpPr>
        <p:spPr>
          <a:xfrm>
            <a:off x="358587" y="136525"/>
            <a:ext cx="1162722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Natural capital and </a:t>
            </a:r>
            <a:r>
              <a:rPr lang="it-IT" sz="2800" dirty="0" err="1">
                <a:solidFill>
                  <a:srgbClr val="C00000"/>
                </a:solidFill>
              </a:rPr>
              <a:t>ecosystem</a:t>
            </a:r>
            <a:r>
              <a:rPr lang="it-IT" sz="2800" dirty="0">
                <a:solidFill>
                  <a:srgbClr val="C00000"/>
                </a:solidFill>
              </a:rPr>
              <a:t> services </a:t>
            </a:r>
          </a:p>
          <a:p>
            <a:endParaRPr lang="it-IT" dirty="0"/>
          </a:p>
          <a:p>
            <a:r>
              <a:rPr lang="it-IT" sz="2400" dirty="0"/>
              <a:t>• Water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Blueprint</a:t>
            </a:r>
            <a:r>
              <a:rPr lang="it-IT" sz="2400" dirty="0"/>
              <a:t> for </a:t>
            </a:r>
            <a:r>
              <a:rPr lang="it-IT" sz="2400" dirty="0" err="1"/>
              <a:t>Europe’s</a:t>
            </a:r>
            <a:r>
              <a:rPr lang="it-IT" sz="2400" dirty="0"/>
              <a:t> water </a:t>
            </a:r>
          </a:p>
          <a:p>
            <a:r>
              <a:rPr lang="it-IT" sz="2400" dirty="0"/>
              <a:t>• More </a:t>
            </a:r>
            <a:r>
              <a:rPr lang="it-IT" sz="2400" dirty="0" err="1"/>
              <a:t>effective</a:t>
            </a:r>
            <a:r>
              <a:rPr lang="it-IT" sz="2400" dirty="0"/>
              <a:t> targets and </a:t>
            </a:r>
            <a:r>
              <a:rPr lang="it-IT" sz="2400" dirty="0" err="1"/>
              <a:t>measures</a:t>
            </a:r>
            <a:r>
              <a:rPr lang="it-IT" sz="2400" dirty="0"/>
              <a:t> for water </a:t>
            </a:r>
            <a:r>
              <a:rPr lang="it-IT" sz="2400" dirty="0" err="1"/>
              <a:t>efficiency</a:t>
            </a:r>
            <a:r>
              <a:rPr lang="it-IT" sz="2400" dirty="0"/>
              <a:t> (smart </a:t>
            </a:r>
            <a:r>
              <a:rPr lang="it-IT" sz="2400" dirty="0" err="1"/>
              <a:t>meters</a:t>
            </a:r>
            <a:r>
              <a:rPr lang="it-IT" sz="2400" dirty="0"/>
              <a:t>, </a:t>
            </a:r>
            <a:r>
              <a:rPr lang="it-IT" sz="2400" dirty="0" err="1"/>
              <a:t>mandatory</a:t>
            </a:r>
            <a:r>
              <a:rPr lang="it-IT" sz="2400" dirty="0"/>
              <a:t> </a:t>
            </a:r>
            <a:r>
              <a:rPr lang="it-IT" sz="2400" dirty="0" err="1"/>
              <a:t>requirements</a:t>
            </a:r>
            <a:r>
              <a:rPr lang="it-IT" sz="2400" dirty="0"/>
              <a:t> for water-</a:t>
            </a:r>
            <a:r>
              <a:rPr lang="it-IT" sz="2400" dirty="0" err="1"/>
              <a:t>using</a:t>
            </a:r>
            <a:r>
              <a:rPr lang="it-IT" sz="2400" dirty="0"/>
              <a:t> devices, </a:t>
            </a:r>
            <a:r>
              <a:rPr lang="it-IT" sz="2400" dirty="0" err="1"/>
              <a:t>guidelines</a:t>
            </a:r>
            <a:r>
              <a:rPr lang="it-IT" sz="2400" dirty="0"/>
              <a:t> for water </a:t>
            </a:r>
            <a:r>
              <a:rPr lang="it-IT" sz="2400" dirty="0" err="1"/>
              <a:t>reuse</a:t>
            </a:r>
            <a:r>
              <a:rPr lang="it-IT" sz="2400" dirty="0"/>
              <a:t>, </a:t>
            </a:r>
            <a:r>
              <a:rPr lang="it-IT" sz="2400" dirty="0" err="1"/>
              <a:t>limitation</a:t>
            </a:r>
            <a:r>
              <a:rPr lang="it-IT" sz="2400" dirty="0"/>
              <a:t> of </a:t>
            </a:r>
            <a:r>
              <a:rPr lang="it-IT" sz="2400" dirty="0" err="1"/>
              <a:t>losses</a:t>
            </a:r>
            <a:r>
              <a:rPr lang="it-IT" sz="2400" dirty="0"/>
              <a:t> in water </a:t>
            </a:r>
            <a:r>
              <a:rPr lang="it-IT" sz="2400" dirty="0" err="1"/>
              <a:t>infrastructure</a:t>
            </a:r>
            <a:r>
              <a:rPr lang="it-IT" sz="2400" dirty="0"/>
              <a:t>, water </a:t>
            </a:r>
            <a:r>
              <a:rPr lang="it-IT" sz="2400" dirty="0" err="1"/>
              <a:t>saving</a:t>
            </a:r>
            <a:r>
              <a:rPr lang="it-IT" sz="2400" dirty="0"/>
              <a:t> in </a:t>
            </a:r>
            <a:r>
              <a:rPr lang="it-IT" sz="2400" dirty="0" err="1"/>
              <a:t>irrigation</a:t>
            </a:r>
            <a:r>
              <a:rPr lang="it-IT" sz="2400" dirty="0"/>
              <a:t>, etc.) </a:t>
            </a:r>
          </a:p>
          <a:p>
            <a:r>
              <a:rPr lang="it-IT" sz="2400" dirty="0"/>
              <a:t>• Better management of demand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instruments</a:t>
            </a:r>
            <a:r>
              <a:rPr lang="it-IT" sz="2400" dirty="0"/>
              <a:t> (pricing, water </a:t>
            </a:r>
            <a:r>
              <a:rPr lang="it-IT" sz="2400" dirty="0" err="1"/>
              <a:t>allocation</a:t>
            </a:r>
            <a:r>
              <a:rPr lang="it-IT" sz="2400" dirty="0"/>
              <a:t>) and use of </a:t>
            </a:r>
            <a:r>
              <a:rPr lang="it-IT" sz="2400" dirty="0" err="1"/>
              <a:t>labelling</a:t>
            </a:r>
            <a:r>
              <a:rPr lang="it-IT" sz="2400" dirty="0"/>
              <a:t> and </a:t>
            </a:r>
            <a:r>
              <a:rPr lang="it-IT" sz="2400" dirty="0" err="1"/>
              <a:t>certification</a:t>
            </a:r>
            <a:r>
              <a:rPr lang="it-IT" sz="2400" dirty="0"/>
              <a:t> systems </a:t>
            </a:r>
            <a:r>
              <a:rPr lang="it-IT" sz="2400" dirty="0" err="1"/>
              <a:t>measuring</a:t>
            </a:r>
            <a:r>
              <a:rPr lang="it-IT" sz="2400" dirty="0"/>
              <a:t> the life </a:t>
            </a:r>
            <a:r>
              <a:rPr lang="it-IT" sz="2400" dirty="0" err="1"/>
              <a:t>cycle</a:t>
            </a:r>
            <a:r>
              <a:rPr lang="it-IT" sz="2400" dirty="0"/>
              <a:t> impact and </a:t>
            </a:r>
            <a:r>
              <a:rPr lang="it-IT" sz="2400" dirty="0" err="1"/>
              <a:t>virtual</a:t>
            </a:r>
            <a:r>
              <a:rPr lang="it-IT" sz="2400" dirty="0"/>
              <a:t> water </a:t>
            </a:r>
            <a:r>
              <a:rPr lang="it-IT" sz="2400" dirty="0" err="1"/>
              <a:t>content</a:t>
            </a:r>
            <a:r>
              <a:rPr lang="it-IT" sz="2400" dirty="0"/>
              <a:t> of products </a:t>
            </a:r>
          </a:p>
          <a:p>
            <a:r>
              <a:rPr lang="it-IT" sz="2400" dirty="0"/>
              <a:t>• Air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Thoroughly</a:t>
            </a:r>
            <a:r>
              <a:rPr lang="it-IT" sz="2400" dirty="0"/>
              <a:t> review EU air </a:t>
            </a:r>
            <a:r>
              <a:rPr lang="it-IT" sz="2400" dirty="0" err="1"/>
              <a:t>pollution</a:t>
            </a:r>
            <a:r>
              <a:rPr lang="it-IT" sz="2400" dirty="0"/>
              <a:t> strategies </a:t>
            </a:r>
          </a:p>
          <a:p>
            <a:r>
              <a:rPr lang="it-IT" sz="2400" dirty="0"/>
              <a:t>• Accelerate the </a:t>
            </a:r>
            <a:r>
              <a:rPr lang="it-IT" sz="2400" dirty="0" err="1"/>
              <a:t>implementation</a:t>
            </a:r>
            <a:r>
              <a:rPr lang="it-IT" sz="2400" dirty="0"/>
              <a:t> of EU air </a:t>
            </a:r>
            <a:r>
              <a:rPr lang="it-IT" sz="2400" dirty="0" err="1"/>
              <a:t>quality</a:t>
            </a:r>
            <a:r>
              <a:rPr lang="it-IT" sz="2400" dirty="0"/>
              <a:t> </a:t>
            </a:r>
            <a:r>
              <a:rPr lang="it-IT" sz="2400" dirty="0" err="1"/>
              <a:t>legislation</a:t>
            </a:r>
            <a:endParaRPr lang="it-IT" sz="2400" dirty="0"/>
          </a:p>
          <a:p>
            <a:r>
              <a:rPr lang="it-IT" sz="2400" dirty="0" err="1">
                <a:solidFill>
                  <a:srgbClr val="C00000"/>
                </a:solidFill>
              </a:rPr>
              <a:t>Examples</a:t>
            </a:r>
            <a:r>
              <a:rPr lang="it-IT" sz="2400" dirty="0">
                <a:solidFill>
                  <a:srgbClr val="C00000"/>
                </a:solidFill>
              </a:rPr>
              <a:t>     </a:t>
            </a:r>
            <a:r>
              <a:rPr lang="it-IT" sz="2400" dirty="0"/>
              <a:t>40% of water </a:t>
            </a:r>
            <a:r>
              <a:rPr lang="it-IT" sz="2400" dirty="0" err="1"/>
              <a:t>could</a:t>
            </a:r>
            <a:r>
              <a:rPr lang="it-IT" sz="2400" dirty="0"/>
              <a:t> be </a:t>
            </a:r>
            <a:r>
              <a:rPr lang="it-IT" sz="2400" dirty="0" err="1"/>
              <a:t>saved</a:t>
            </a:r>
            <a:r>
              <a:rPr lang="it-IT" sz="2400" dirty="0"/>
              <a:t> in the EU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efficiency</a:t>
            </a:r>
            <a:r>
              <a:rPr lang="it-IT" sz="2400" dirty="0"/>
              <a:t> </a:t>
            </a:r>
            <a:r>
              <a:rPr lang="it-IT" sz="2400" dirty="0" err="1"/>
              <a:t>improvements</a:t>
            </a:r>
            <a:r>
              <a:rPr lang="it-IT" sz="2400" dirty="0"/>
              <a:t>: production, </a:t>
            </a:r>
            <a:r>
              <a:rPr lang="it-IT" sz="2400" dirty="0" err="1"/>
              <a:t>distribution</a:t>
            </a:r>
            <a:r>
              <a:rPr lang="it-IT" sz="2400" dirty="0"/>
              <a:t>, use and </a:t>
            </a:r>
            <a:r>
              <a:rPr lang="it-IT" sz="2400" dirty="0" err="1"/>
              <a:t>consumption</a:t>
            </a:r>
            <a:r>
              <a:rPr lang="it-IT" sz="2400" dirty="0"/>
              <a:t> </a:t>
            </a:r>
            <a:r>
              <a:rPr lang="it-IT" sz="2400" dirty="0" err="1"/>
              <a:t>behaviour</a:t>
            </a: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9A8F80D-3D14-5900-B15D-40F3C0C22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73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4E5FCFD-ACB0-FF8F-738C-7D0E6949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AC2FF0-B51C-B9A3-C046-CA73030C735D}"/>
              </a:ext>
            </a:extLst>
          </p:cNvPr>
          <p:cNvSpPr txBox="1"/>
          <p:nvPr/>
        </p:nvSpPr>
        <p:spPr>
          <a:xfrm>
            <a:off x="322729" y="468647"/>
            <a:ext cx="1131538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Natural capital and </a:t>
            </a:r>
            <a:r>
              <a:rPr lang="it-IT" sz="2800" dirty="0" err="1">
                <a:solidFill>
                  <a:srgbClr val="C00000"/>
                </a:solidFill>
              </a:rPr>
              <a:t>ecosystem</a:t>
            </a:r>
            <a:r>
              <a:rPr lang="it-IT" sz="2800" dirty="0">
                <a:solidFill>
                  <a:srgbClr val="C00000"/>
                </a:solidFill>
              </a:rPr>
              <a:t> services </a:t>
            </a:r>
          </a:p>
          <a:p>
            <a:endParaRPr lang="it-IT" dirty="0"/>
          </a:p>
          <a:p>
            <a:pPr algn="just"/>
            <a:r>
              <a:rPr lang="it-IT" sz="2400" dirty="0"/>
              <a:t>• Land and </a:t>
            </a:r>
            <a:r>
              <a:rPr lang="it-IT" sz="2400" dirty="0" err="1"/>
              <a:t>soil</a:t>
            </a:r>
            <a:r>
              <a:rPr lang="it-IT" sz="2400" dirty="0"/>
              <a:t>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 in the EU, over 1 000 km² of new </a:t>
            </a:r>
            <a:r>
              <a:rPr lang="it-IT" sz="2400" dirty="0" err="1"/>
              <a:t>land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for housing, </a:t>
            </a:r>
            <a:r>
              <a:rPr lang="it-IT" sz="2400" dirty="0" err="1"/>
              <a:t>industry</a:t>
            </a:r>
            <a:r>
              <a:rPr lang="it-IT" sz="2400" dirty="0"/>
              <a:t>, roads or </a:t>
            </a:r>
            <a:r>
              <a:rPr lang="it-IT" sz="2400" dirty="0" err="1"/>
              <a:t>recreation</a:t>
            </a:r>
            <a:r>
              <a:rPr lang="it-IT" sz="2400" dirty="0"/>
              <a:t>, and </a:t>
            </a:r>
            <a:r>
              <a:rPr lang="it-IT" sz="2400" dirty="0" err="1"/>
              <a:t>around</a:t>
            </a:r>
            <a:r>
              <a:rPr lang="it-IT" sz="2400" dirty="0"/>
              <a:t> </a:t>
            </a:r>
            <a:r>
              <a:rPr lang="it-IT" sz="2400" dirty="0" err="1"/>
              <a:t>half</a:t>
            </a:r>
            <a:r>
              <a:rPr lang="it-IT" sz="2400" dirty="0"/>
              <a:t> of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land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effectively</a:t>
            </a:r>
            <a:r>
              <a:rPr lang="it-IT" sz="2400" dirty="0"/>
              <a:t> ‘</a:t>
            </a:r>
            <a:r>
              <a:rPr lang="it-IT" sz="2400" dirty="0" err="1"/>
              <a:t>sealed</a:t>
            </a:r>
            <a:r>
              <a:rPr lang="it-IT" sz="2400" dirty="0"/>
              <a:t>’. In </a:t>
            </a:r>
            <a:r>
              <a:rPr lang="it-IT" sz="2400" dirty="0" err="1"/>
              <a:t>total</a:t>
            </a:r>
            <a:r>
              <a:rPr lang="it-IT" sz="2400" dirty="0"/>
              <a:t>, an area </a:t>
            </a:r>
            <a:r>
              <a:rPr lang="it-IT" sz="2400" dirty="0" err="1"/>
              <a:t>equivalent</a:t>
            </a:r>
            <a:r>
              <a:rPr lang="it-IT" sz="2400" dirty="0"/>
              <a:t> to the </a:t>
            </a:r>
            <a:r>
              <a:rPr lang="it-IT" sz="2400" dirty="0" err="1"/>
              <a:t>island</a:t>
            </a:r>
            <a:r>
              <a:rPr lang="it-IT" sz="2400" dirty="0"/>
              <a:t> of Cyprus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built</a:t>
            </a:r>
            <a:r>
              <a:rPr lang="it-IT" sz="2400" dirty="0"/>
              <a:t> on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ten</a:t>
            </a:r>
            <a:r>
              <a:rPr lang="it-IT" sz="2400" dirty="0"/>
              <a:t> </a:t>
            </a:r>
            <a:r>
              <a:rPr lang="it-IT" sz="2400" dirty="0" err="1"/>
              <a:t>years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• EU Commission </a:t>
            </a:r>
            <a:r>
              <a:rPr lang="it-IT" sz="2400" dirty="0" err="1"/>
              <a:t>Communication</a:t>
            </a:r>
            <a:r>
              <a:rPr lang="it-IT" sz="2400" dirty="0"/>
              <a:t> on </a:t>
            </a:r>
            <a:r>
              <a:rPr lang="it-IT" sz="2400" dirty="0" err="1"/>
              <a:t>land</a:t>
            </a:r>
            <a:r>
              <a:rPr lang="it-IT" sz="2400" dirty="0"/>
              <a:t> use • </a:t>
            </a:r>
            <a:r>
              <a:rPr lang="it-IT" sz="2400" dirty="0" err="1"/>
              <a:t>address</a:t>
            </a:r>
            <a:r>
              <a:rPr lang="it-IT" sz="2400" dirty="0"/>
              <a:t> </a:t>
            </a:r>
            <a:r>
              <a:rPr lang="it-IT" sz="2400" dirty="0" err="1"/>
              <a:t>indirect</a:t>
            </a:r>
            <a:r>
              <a:rPr lang="it-IT" sz="2400" dirty="0"/>
              <a:t> </a:t>
            </a:r>
            <a:r>
              <a:rPr lang="it-IT" sz="2400" dirty="0" err="1"/>
              <a:t>land</a:t>
            </a:r>
            <a:r>
              <a:rPr lang="it-IT" sz="2400" dirty="0"/>
              <a:t> use </a:t>
            </a:r>
            <a:r>
              <a:rPr lang="it-IT" sz="2400" dirty="0" err="1"/>
              <a:t>change</a:t>
            </a:r>
            <a:r>
              <a:rPr lang="it-IT" sz="2400" dirty="0"/>
              <a:t> • </a:t>
            </a:r>
            <a:r>
              <a:rPr lang="it-IT" sz="2400" dirty="0" err="1"/>
              <a:t>publish</a:t>
            </a:r>
            <a:r>
              <a:rPr lang="it-IT" sz="2400" dirty="0"/>
              <a:t> best practice </a:t>
            </a:r>
            <a:r>
              <a:rPr lang="it-IT" sz="2400" dirty="0" err="1"/>
              <a:t>guidelines</a:t>
            </a:r>
            <a:r>
              <a:rPr lang="it-IT" sz="2400" dirty="0"/>
              <a:t> to </a:t>
            </a:r>
            <a:r>
              <a:rPr lang="it-IT" sz="2400" dirty="0" err="1"/>
              <a:t>limit</a:t>
            </a:r>
            <a:r>
              <a:rPr lang="it-IT" sz="2400" dirty="0"/>
              <a:t>, </a:t>
            </a:r>
            <a:r>
              <a:rPr lang="it-IT" sz="2400" dirty="0" err="1"/>
              <a:t>contain</a:t>
            </a:r>
            <a:r>
              <a:rPr lang="it-IT" sz="2400" dirty="0"/>
              <a:t> or compensate for </a:t>
            </a:r>
            <a:r>
              <a:rPr lang="it-IT" sz="2400" dirty="0" err="1"/>
              <a:t>soil</a:t>
            </a:r>
            <a:r>
              <a:rPr lang="it-IT" sz="2400" dirty="0"/>
              <a:t> </a:t>
            </a:r>
            <a:r>
              <a:rPr lang="it-IT" sz="2400" dirty="0" err="1"/>
              <a:t>sealing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establish</a:t>
            </a:r>
            <a:r>
              <a:rPr lang="it-IT" sz="2400" dirty="0"/>
              <a:t> an </a:t>
            </a:r>
            <a:r>
              <a:rPr lang="it-IT" sz="2400" dirty="0" err="1"/>
              <a:t>inventory</a:t>
            </a:r>
            <a:r>
              <a:rPr lang="it-IT" sz="2400" dirty="0"/>
              <a:t> of </a:t>
            </a:r>
            <a:r>
              <a:rPr lang="it-IT" sz="2400" dirty="0" err="1"/>
              <a:t>contaminated</a:t>
            </a:r>
            <a:r>
              <a:rPr lang="it-IT" sz="2400" dirty="0"/>
              <a:t> </a:t>
            </a:r>
            <a:r>
              <a:rPr lang="it-IT" sz="2400" dirty="0" err="1"/>
              <a:t>sites</a:t>
            </a:r>
            <a:r>
              <a:rPr lang="it-IT" sz="2400" dirty="0"/>
              <a:t> and plan </a:t>
            </a:r>
            <a:r>
              <a:rPr lang="it-IT" sz="2400" dirty="0" err="1"/>
              <a:t>restoration</a:t>
            </a:r>
            <a:r>
              <a:rPr lang="it-IT" sz="2400" dirty="0"/>
              <a:t> activities • Marine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reform</a:t>
            </a:r>
            <a:r>
              <a:rPr lang="it-IT" sz="2400" dirty="0"/>
              <a:t> the Common </a:t>
            </a:r>
            <a:r>
              <a:rPr lang="it-IT" sz="2400" dirty="0" err="1"/>
              <a:t>Fisheries</a:t>
            </a:r>
            <a:r>
              <a:rPr lang="it-IT" sz="2400" dirty="0"/>
              <a:t> Policy for the </a:t>
            </a:r>
            <a:r>
              <a:rPr lang="it-IT" sz="2400" dirty="0" err="1"/>
              <a:t>sustainable</a:t>
            </a:r>
            <a:r>
              <a:rPr lang="it-IT" sz="2400" dirty="0"/>
              <a:t> management of </a:t>
            </a:r>
            <a:r>
              <a:rPr lang="it-IT" sz="2400" dirty="0" err="1"/>
              <a:t>fisheries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• </a:t>
            </a:r>
            <a:r>
              <a:rPr lang="it-IT" sz="2400" dirty="0" err="1"/>
              <a:t>phase</a:t>
            </a:r>
            <a:r>
              <a:rPr lang="it-IT" sz="2400" dirty="0"/>
              <a:t> out </a:t>
            </a:r>
            <a:r>
              <a:rPr lang="it-IT" sz="2400" dirty="0" err="1"/>
              <a:t>environmentally</a:t>
            </a:r>
            <a:r>
              <a:rPr lang="it-IT" sz="2400" dirty="0"/>
              <a:t> </a:t>
            </a:r>
            <a:r>
              <a:rPr lang="it-IT" sz="2400" dirty="0" err="1"/>
              <a:t>harmful</a:t>
            </a:r>
            <a:r>
              <a:rPr lang="it-IT" sz="2400" dirty="0"/>
              <a:t> </a:t>
            </a:r>
            <a:r>
              <a:rPr lang="it-IT" sz="2400" dirty="0" err="1"/>
              <a:t>fisheries</a:t>
            </a:r>
            <a:r>
              <a:rPr lang="it-IT" sz="2400" dirty="0"/>
              <a:t> </a:t>
            </a:r>
            <a:r>
              <a:rPr lang="it-IT" sz="2400" dirty="0" err="1"/>
              <a:t>subsidies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Communication</a:t>
            </a:r>
            <a:r>
              <a:rPr lang="it-IT" sz="2400" dirty="0"/>
              <a:t> on </a:t>
            </a:r>
            <a:r>
              <a:rPr lang="it-IT" sz="2400" dirty="0" err="1"/>
              <a:t>Adapting</a:t>
            </a:r>
            <a:r>
              <a:rPr lang="it-IT" sz="2400" dirty="0"/>
              <a:t> to </a:t>
            </a:r>
            <a:r>
              <a:rPr lang="it-IT" sz="2400" dirty="0" err="1"/>
              <a:t>climate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in </a:t>
            </a:r>
            <a:r>
              <a:rPr lang="it-IT" sz="2400" dirty="0" err="1"/>
              <a:t>coastal</a:t>
            </a:r>
            <a:r>
              <a:rPr lang="it-IT" sz="2400" dirty="0"/>
              <a:t> and </a:t>
            </a:r>
            <a:r>
              <a:rPr lang="it-IT" sz="2400" dirty="0" err="1"/>
              <a:t>maritime</a:t>
            </a:r>
            <a:r>
              <a:rPr lang="it-IT" sz="2400" dirty="0"/>
              <a:t> </a:t>
            </a:r>
            <a:r>
              <a:rPr lang="it-IT" sz="2400" dirty="0" err="1"/>
              <a:t>regions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promote</a:t>
            </a:r>
            <a:r>
              <a:rPr lang="it-IT" sz="2400" dirty="0"/>
              <a:t> the </a:t>
            </a:r>
            <a:r>
              <a:rPr lang="it-IT" sz="2400" dirty="0" err="1"/>
              <a:t>sustainable</a:t>
            </a:r>
            <a:r>
              <a:rPr lang="it-IT" sz="2400" dirty="0"/>
              <a:t> use of marine </a:t>
            </a:r>
            <a:r>
              <a:rPr lang="it-IT" sz="2400" dirty="0" err="1"/>
              <a:t>resources</a:t>
            </a:r>
            <a:r>
              <a:rPr lang="it-IT" sz="2400" dirty="0"/>
              <a:t> (‘Blue </a:t>
            </a:r>
            <a:r>
              <a:rPr lang="it-IT" sz="2400" dirty="0" err="1"/>
              <a:t>Growth</a:t>
            </a:r>
            <a:r>
              <a:rPr lang="it-IT" sz="2400" dirty="0"/>
              <a:t>’)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7BF06D19-8077-031C-DFC9-8C826290C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47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5AC0F79-DAD8-C32B-6BD8-EBD92ACB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397B99-ADB4-4C01-BBEB-A42917580AB6}"/>
              </a:ext>
            </a:extLst>
          </p:cNvPr>
          <p:cNvSpPr txBox="1"/>
          <p:nvPr/>
        </p:nvSpPr>
        <p:spPr>
          <a:xfrm>
            <a:off x="1850569" y="589823"/>
            <a:ext cx="765265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Key </a:t>
            </a:r>
            <a:r>
              <a:rPr lang="it-IT" sz="2800" dirty="0" err="1">
                <a:solidFill>
                  <a:srgbClr val="C00000"/>
                </a:solidFill>
              </a:rPr>
              <a:t>Sectors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  <a:p>
            <a:endParaRPr lang="it-IT" dirty="0"/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industrialized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countries, food, housing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mobility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responsible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for 70-80% of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impacts. 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BUILDINGS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MOBILITY FOOD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CLEAN AIR 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Key </a:t>
            </a:r>
            <a:r>
              <a:rPr lang="it-IT" sz="2400" dirty="0" err="1">
                <a:solidFill>
                  <a:srgbClr val="C00000"/>
                </a:solidFill>
              </a:rPr>
              <a:t>Resources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</a:p>
          <a:p>
            <a:endParaRPr lang="it-IT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LAND &amp; SOIL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MATERIALS MARINE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1208C20-466F-3E65-E61C-5B83B065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54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1E5E742-B740-973B-5ED7-9ECCFF86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F12830-DCCC-994C-2120-8F26287E3B7E}"/>
              </a:ext>
            </a:extLst>
          </p:cNvPr>
          <p:cNvSpPr txBox="1"/>
          <p:nvPr/>
        </p:nvSpPr>
        <p:spPr>
          <a:xfrm>
            <a:off x="751114" y="1166843"/>
            <a:ext cx="1052648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Key </a:t>
            </a:r>
            <a:r>
              <a:rPr lang="it-IT" sz="2800" dirty="0" err="1">
                <a:solidFill>
                  <a:srgbClr val="C00000"/>
                </a:solidFill>
              </a:rPr>
              <a:t>areas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  <a:p>
            <a:endParaRPr lang="it-IT" sz="2400" dirty="0"/>
          </a:p>
          <a:p>
            <a:r>
              <a:rPr lang="it-IT" sz="2400" dirty="0"/>
              <a:t>• </a:t>
            </a:r>
            <a:r>
              <a:rPr lang="it-IT" sz="2400" dirty="0" err="1"/>
              <a:t>Tackling</a:t>
            </a:r>
            <a:r>
              <a:rPr lang="it-IT" sz="2400" dirty="0"/>
              <a:t> the food challenge The EU food and drink </a:t>
            </a:r>
            <a:r>
              <a:rPr lang="it-IT" sz="2400" dirty="0" err="1"/>
              <a:t>value</a:t>
            </a:r>
            <a:r>
              <a:rPr lang="it-IT" sz="2400" dirty="0"/>
              <a:t> chain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responsible</a:t>
            </a:r>
            <a:r>
              <a:rPr lang="it-IT" sz="2400" dirty="0"/>
              <a:t> for 17% of </a:t>
            </a:r>
            <a:r>
              <a:rPr lang="it-IT" sz="2400" dirty="0" err="1"/>
              <a:t>direct</a:t>
            </a:r>
            <a:r>
              <a:rPr lang="it-IT" sz="2400" dirty="0"/>
              <a:t> </a:t>
            </a:r>
            <a:r>
              <a:rPr lang="it-IT" sz="2400" dirty="0" err="1"/>
              <a:t>greenhouse</a:t>
            </a:r>
            <a:r>
              <a:rPr lang="it-IT" sz="2400" dirty="0"/>
              <a:t> gas </a:t>
            </a:r>
            <a:r>
              <a:rPr lang="it-IT" sz="2400" dirty="0" err="1"/>
              <a:t>emissions</a:t>
            </a:r>
            <a:r>
              <a:rPr lang="it-IT" sz="2400" dirty="0"/>
              <a:t> and 28% of </a:t>
            </a:r>
            <a:r>
              <a:rPr lang="it-IT" sz="2400" dirty="0" err="1"/>
              <a:t>natural</a:t>
            </a:r>
            <a:r>
              <a:rPr lang="it-IT" sz="2400" dirty="0"/>
              <a:t> </a:t>
            </a:r>
            <a:r>
              <a:rPr lang="it-IT" sz="2400" dirty="0" err="1"/>
              <a:t>resource</a:t>
            </a:r>
            <a:r>
              <a:rPr lang="it-IT" sz="2400" dirty="0"/>
              <a:t> use;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consumption</a:t>
            </a:r>
            <a:r>
              <a:rPr lang="it-IT" sz="2400" dirty="0"/>
              <a:t> </a:t>
            </a:r>
            <a:r>
              <a:rPr lang="it-IT" sz="2400" dirty="0" err="1"/>
              <a:t>habits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global impacts, </a:t>
            </a:r>
            <a:r>
              <a:rPr lang="it-IT" sz="2400" dirty="0" err="1"/>
              <a:t>especially</a:t>
            </a:r>
            <a:r>
              <a:rPr lang="it-IT" sz="2400" dirty="0"/>
              <a:t> the </a:t>
            </a:r>
            <a:r>
              <a:rPr lang="it-IT" sz="2400" dirty="0" err="1"/>
              <a:t>consumption</a:t>
            </a:r>
            <a:r>
              <a:rPr lang="it-IT" sz="2400" dirty="0"/>
              <a:t> of </a:t>
            </a:r>
            <a:r>
              <a:rPr lang="it-IT" sz="2400" dirty="0" err="1"/>
              <a:t>animal</a:t>
            </a:r>
            <a:r>
              <a:rPr lang="it-IT" sz="2400" dirty="0"/>
              <a:t> </a:t>
            </a:r>
            <a:r>
              <a:rPr lang="it-IT" sz="2400" dirty="0" err="1"/>
              <a:t>protein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uses</a:t>
            </a:r>
            <a:r>
              <a:rPr lang="it-IT" sz="2400" dirty="0"/>
              <a:t> a </a:t>
            </a:r>
            <a:r>
              <a:rPr lang="it-IT" sz="2400" dirty="0" err="1"/>
              <a:t>huge</a:t>
            </a:r>
            <a:r>
              <a:rPr lang="it-IT" sz="2400" dirty="0"/>
              <a:t> </a:t>
            </a:r>
            <a:r>
              <a:rPr lang="it-IT" sz="2400" dirty="0" err="1"/>
              <a:t>amount</a:t>
            </a:r>
            <a:r>
              <a:rPr lang="it-IT" sz="2400" dirty="0"/>
              <a:t> of good </a:t>
            </a:r>
            <a:r>
              <a:rPr lang="it-IT" sz="2400" dirty="0" err="1"/>
              <a:t>quality</a:t>
            </a:r>
            <a:r>
              <a:rPr lang="it-IT" sz="2400" dirty="0"/>
              <a:t> water to produce. </a:t>
            </a:r>
            <a:r>
              <a:rPr lang="it-IT" sz="2400" dirty="0" err="1"/>
              <a:t>However</a:t>
            </a:r>
            <a:r>
              <a:rPr lang="it-IT" sz="2400" dirty="0"/>
              <a:t>, in the EU alone,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90 </a:t>
            </a:r>
            <a:r>
              <a:rPr lang="it-IT" sz="2400" dirty="0" err="1"/>
              <a:t>million</a:t>
            </a:r>
            <a:r>
              <a:rPr lang="it-IT" sz="2400" dirty="0"/>
              <a:t> </a:t>
            </a:r>
            <a:r>
              <a:rPr lang="it-IT" sz="2400" dirty="0" err="1"/>
              <a:t>tonnes</a:t>
            </a:r>
            <a:r>
              <a:rPr lang="it-IT" sz="2400" dirty="0"/>
              <a:t> of food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, or 180 kg per </a:t>
            </a:r>
            <a:r>
              <a:rPr lang="it-IT" sz="2400" dirty="0" err="1"/>
              <a:t>person</a:t>
            </a:r>
            <a:r>
              <a:rPr lang="it-IT" sz="2400" dirty="0"/>
              <a:t>. </a:t>
            </a:r>
            <a:r>
              <a:rPr lang="it-IT" sz="2400" dirty="0" err="1"/>
              <a:t>Most</a:t>
            </a:r>
            <a:r>
              <a:rPr lang="it-IT" sz="2400" dirty="0"/>
              <a:t> of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food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still</a:t>
            </a:r>
            <a:r>
              <a:rPr lang="it-IT" sz="2400" dirty="0"/>
              <a:t> </a:t>
            </a:r>
            <a:r>
              <a:rPr lang="it-IT" sz="2400" dirty="0" err="1"/>
              <a:t>fit</a:t>
            </a:r>
            <a:r>
              <a:rPr lang="it-IT" sz="2400" dirty="0"/>
              <a:t> for human </a:t>
            </a:r>
            <a:r>
              <a:rPr lang="it-IT" sz="2400" dirty="0" err="1"/>
              <a:t>consumption</a:t>
            </a:r>
            <a:r>
              <a:rPr lang="it-IT" sz="2400" dirty="0"/>
              <a:t>.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limit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in the food supply chain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much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r>
              <a:rPr lang="it-IT" sz="2400" dirty="0"/>
              <a:t>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assess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reduce the </a:t>
            </a:r>
            <a:r>
              <a:rPr lang="it-IT" sz="2400" dirty="0" err="1"/>
              <a:t>environmental</a:t>
            </a:r>
            <a:r>
              <a:rPr lang="it-IT" sz="2400" dirty="0"/>
              <a:t> impact of food production and </a:t>
            </a:r>
            <a:r>
              <a:rPr lang="it-IT" sz="2400" dirty="0" err="1"/>
              <a:t>consumption</a:t>
            </a:r>
            <a:r>
              <a:rPr lang="it-IT" sz="2400" dirty="0"/>
              <a:t> patterns </a:t>
            </a:r>
          </a:p>
          <a:p>
            <a:r>
              <a:rPr lang="it-IT" sz="2400" dirty="0"/>
              <a:t>• </a:t>
            </a:r>
            <a:r>
              <a:rPr lang="it-IT" sz="2400" dirty="0" err="1"/>
              <a:t>develop</a:t>
            </a:r>
            <a:r>
              <a:rPr lang="it-IT" sz="2400" dirty="0"/>
              <a:t> a </a:t>
            </a:r>
            <a:r>
              <a:rPr lang="it-IT" sz="2400" dirty="0" err="1"/>
              <a:t>sustainability-based</a:t>
            </a:r>
            <a:r>
              <a:rPr lang="it-IT" sz="2400" dirty="0"/>
              <a:t> </a:t>
            </a:r>
            <a:r>
              <a:rPr lang="it-IT" sz="2400" dirty="0" err="1"/>
              <a:t>methodology</a:t>
            </a:r>
            <a:r>
              <a:rPr lang="it-IT" sz="2400" dirty="0"/>
              <a:t> for key food commodities </a:t>
            </a:r>
          </a:p>
          <a:p>
            <a:r>
              <a:rPr lang="it-IT" sz="2400" dirty="0"/>
              <a:t>• look </a:t>
            </a:r>
            <a:r>
              <a:rPr lang="it-IT" sz="2400" dirty="0" err="1"/>
              <a:t>further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security of supply and </a:t>
            </a:r>
            <a:r>
              <a:rPr lang="it-IT" sz="2400" dirty="0" err="1"/>
              <a:t>sustainable</a:t>
            </a:r>
            <a:r>
              <a:rPr lang="it-IT" sz="2400" dirty="0"/>
              <a:t> management of </a:t>
            </a:r>
            <a:r>
              <a:rPr lang="it-IT" sz="2400" dirty="0" err="1"/>
              <a:t>phosphorus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err="1">
                <a:solidFill>
                  <a:srgbClr val="C00000"/>
                </a:solidFill>
              </a:rPr>
              <a:t>Examples</a:t>
            </a:r>
            <a:r>
              <a:rPr lang="it-IT" sz="2400" dirty="0"/>
              <a:t> 30% of food in the EU </a:t>
            </a:r>
            <a:r>
              <a:rPr lang="it-IT" sz="2400" dirty="0" err="1"/>
              <a:t>becomes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Food Waste </a:t>
            </a:r>
            <a:r>
              <a:rPr lang="it-IT" sz="2400" dirty="0" err="1"/>
              <a:t>Bio-plastic</a:t>
            </a:r>
            <a:r>
              <a:rPr lang="it-IT" sz="2400" dirty="0"/>
              <a:t> Compost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F047BAA-66B2-D4A9-94B4-DF2D48C04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18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6C301B5-83EC-3E7A-C55E-E81F3154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284438-5B96-FB72-AFF8-C32FB494FB6D}"/>
              </a:ext>
            </a:extLst>
          </p:cNvPr>
          <p:cNvSpPr txBox="1"/>
          <p:nvPr/>
        </p:nvSpPr>
        <p:spPr>
          <a:xfrm>
            <a:off x="587828" y="1736229"/>
            <a:ext cx="108204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Key </a:t>
            </a:r>
            <a:r>
              <a:rPr lang="it-IT" sz="2800" dirty="0" err="1">
                <a:solidFill>
                  <a:srgbClr val="C00000"/>
                </a:solidFill>
              </a:rPr>
              <a:t>areas</a:t>
            </a:r>
            <a:r>
              <a:rPr lang="it-IT" dirty="0"/>
              <a:t> </a:t>
            </a:r>
          </a:p>
          <a:p>
            <a:endParaRPr lang="it-IT" dirty="0"/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Improving</a:t>
            </a:r>
            <a:r>
              <a:rPr lang="it-IT" sz="2400" dirty="0"/>
              <a:t> buildings </a:t>
            </a:r>
            <a:r>
              <a:rPr lang="it-IT" sz="2400" dirty="0" err="1"/>
              <a:t>Improving</a:t>
            </a:r>
            <a:r>
              <a:rPr lang="it-IT" sz="2400" dirty="0"/>
              <a:t> the </a:t>
            </a:r>
            <a:r>
              <a:rPr lang="it-IT" sz="2400" dirty="0" err="1"/>
              <a:t>construction</a:t>
            </a:r>
            <a:r>
              <a:rPr lang="it-IT" sz="2400" dirty="0"/>
              <a:t> and use of buildings in the EU </a:t>
            </a:r>
            <a:r>
              <a:rPr lang="it-IT" sz="2400" dirty="0" err="1"/>
              <a:t>would</a:t>
            </a:r>
            <a:r>
              <a:rPr lang="it-IT" sz="2400" dirty="0"/>
              <a:t> impact 42% of </a:t>
            </a:r>
            <a:r>
              <a:rPr lang="it-IT" sz="2400" dirty="0" err="1"/>
              <a:t>final</a:t>
            </a:r>
            <a:r>
              <a:rPr lang="it-IT" sz="2400" dirty="0"/>
              <a:t> energy </a:t>
            </a:r>
            <a:r>
              <a:rPr lang="it-IT" sz="2400" dirty="0" err="1"/>
              <a:t>consumption</a:t>
            </a:r>
            <a:r>
              <a:rPr lang="it-IT" sz="2400" dirty="0"/>
              <a:t>, </a:t>
            </a:r>
            <a:r>
              <a:rPr lang="it-IT" sz="2400" dirty="0" err="1"/>
              <a:t>around</a:t>
            </a:r>
            <a:r>
              <a:rPr lang="it-IT" sz="2400" dirty="0"/>
              <a:t> 35% of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greenhouse</a:t>
            </a:r>
            <a:r>
              <a:rPr lang="it-IT" sz="2400" dirty="0"/>
              <a:t> gas </a:t>
            </a:r>
            <a:r>
              <a:rPr lang="it-IT" sz="2400" dirty="0" err="1"/>
              <a:t>emissions</a:t>
            </a:r>
            <a:r>
              <a:rPr lang="it-IT" sz="2400" dirty="0"/>
              <a:t> and over 50% of </a:t>
            </a:r>
            <a:r>
              <a:rPr lang="it-IT" sz="2400" dirty="0" err="1"/>
              <a:t>extracted</a:t>
            </a:r>
            <a:r>
              <a:rPr lang="it-IT" sz="2400" dirty="0"/>
              <a:t> </a:t>
            </a:r>
            <a:r>
              <a:rPr lang="it-IT" sz="2400" dirty="0" err="1"/>
              <a:t>materials</a:t>
            </a:r>
            <a:r>
              <a:rPr lang="it-IT" sz="2400" dirty="0"/>
              <a:t>;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would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save</a:t>
            </a:r>
            <a:r>
              <a:rPr lang="it-IT" sz="2400" dirty="0"/>
              <a:t> up to 30% of water.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Stimulate</a:t>
            </a:r>
            <a:r>
              <a:rPr lang="it-IT" sz="2400" dirty="0"/>
              <a:t> demand and </a:t>
            </a:r>
            <a:r>
              <a:rPr lang="it-IT" sz="2400" dirty="0" err="1"/>
              <a:t>uptake</a:t>
            </a:r>
            <a:r>
              <a:rPr lang="it-IT" sz="2400" dirty="0"/>
              <a:t> of </a:t>
            </a:r>
            <a:r>
              <a:rPr lang="it-IT" sz="2400" dirty="0" err="1"/>
              <a:t>efficient</a:t>
            </a:r>
            <a:r>
              <a:rPr lang="it-IT" sz="2400" dirty="0"/>
              <a:t> </a:t>
            </a:r>
            <a:r>
              <a:rPr lang="it-IT" sz="2400" dirty="0" err="1"/>
              <a:t>construction</a:t>
            </a:r>
            <a:r>
              <a:rPr lang="it-IT" sz="2400" dirty="0"/>
              <a:t> practices </a:t>
            </a:r>
            <a:r>
              <a:rPr lang="it-IT" sz="2400" dirty="0" err="1"/>
              <a:t>taking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account life-</a:t>
            </a:r>
            <a:r>
              <a:rPr lang="it-IT" sz="2400" dirty="0" err="1"/>
              <a:t>cycle</a:t>
            </a:r>
            <a:r>
              <a:rPr lang="it-IT" sz="2400" dirty="0"/>
              <a:t> costs • Incentives for </a:t>
            </a:r>
            <a:r>
              <a:rPr lang="it-IT" sz="2400" dirty="0" err="1"/>
              <a:t>resource-efficient</a:t>
            </a:r>
            <a:r>
              <a:rPr lang="it-IT" sz="2400" dirty="0"/>
              <a:t> buildings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Ensure</a:t>
            </a:r>
            <a:r>
              <a:rPr lang="it-IT" sz="2400" dirty="0"/>
              <a:t> </a:t>
            </a:r>
            <a:r>
              <a:rPr lang="it-IT" sz="2400" dirty="0" err="1"/>
              <a:t>efficient</a:t>
            </a:r>
            <a:r>
              <a:rPr lang="it-IT" sz="2400" dirty="0"/>
              <a:t> </a:t>
            </a:r>
            <a:r>
              <a:rPr lang="it-IT" sz="2400" dirty="0" err="1"/>
              <a:t>mobility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Internalise</a:t>
            </a:r>
            <a:r>
              <a:rPr lang="it-IT" sz="2400" dirty="0"/>
              <a:t> </a:t>
            </a:r>
            <a:r>
              <a:rPr lang="it-IT" sz="2400" dirty="0" err="1"/>
              <a:t>external</a:t>
            </a:r>
            <a:r>
              <a:rPr lang="it-IT" sz="2400" dirty="0"/>
              <a:t> </a:t>
            </a:r>
            <a:r>
              <a:rPr lang="it-IT" sz="2400" dirty="0" err="1"/>
              <a:t>transport</a:t>
            </a:r>
            <a:r>
              <a:rPr lang="it-IT" sz="2400" dirty="0"/>
              <a:t> costs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69FD2612-327B-27B2-CCAB-935C02924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77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2A57-A257-6F76-F90C-4776F503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Environment Action </a:t>
            </a:r>
            <a:r>
              <a:rPr lang="it-IT" sz="2800" b="1" dirty="0" err="1">
                <a:solidFill>
                  <a:srgbClr val="C00000"/>
                </a:solidFill>
              </a:rPr>
              <a:t>Programme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B8CAA9-EB79-4B46-B555-DB6CC556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</a:rPr>
              <a:t>It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focuses</a:t>
            </a:r>
            <a:r>
              <a:rPr lang="it-IT" dirty="0">
                <a:solidFill>
                  <a:srgbClr val="C00000"/>
                </a:solidFill>
              </a:rPr>
              <a:t> on 4 </a:t>
            </a:r>
            <a:r>
              <a:rPr lang="it-IT" dirty="0" err="1">
                <a:solidFill>
                  <a:srgbClr val="C00000"/>
                </a:solidFill>
              </a:rPr>
              <a:t>priority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areas</a:t>
            </a:r>
            <a:r>
              <a:rPr lang="it-IT" dirty="0">
                <a:solidFill>
                  <a:srgbClr val="C00000"/>
                </a:solidFill>
              </a:rPr>
              <a:t> :</a:t>
            </a:r>
          </a:p>
          <a:p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change</a:t>
            </a:r>
            <a:endParaRPr lang="it-IT" dirty="0"/>
          </a:p>
          <a:p>
            <a:r>
              <a:rPr lang="it-IT" dirty="0"/>
              <a:t>nature and </a:t>
            </a:r>
            <a:r>
              <a:rPr lang="it-IT" dirty="0" err="1"/>
              <a:t>biodiversity</a:t>
            </a:r>
            <a:r>
              <a:rPr lang="it-IT" dirty="0"/>
              <a:t> </a:t>
            </a:r>
          </a:p>
          <a:p>
            <a:r>
              <a:rPr lang="it-IT" dirty="0" err="1"/>
              <a:t>environment</a:t>
            </a:r>
            <a:r>
              <a:rPr lang="it-IT" dirty="0"/>
              <a:t>, health and </a:t>
            </a:r>
            <a:r>
              <a:rPr lang="it-IT" dirty="0" err="1"/>
              <a:t>quality</a:t>
            </a:r>
            <a:r>
              <a:rPr lang="it-IT" dirty="0"/>
              <a:t> of life </a:t>
            </a:r>
          </a:p>
          <a:p>
            <a:r>
              <a:rPr lang="it-IT" dirty="0" err="1"/>
              <a:t>natural</a:t>
            </a:r>
            <a:r>
              <a:rPr lang="it-IT" dirty="0"/>
              <a:t> </a:t>
            </a:r>
            <a:r>
              <a:rPr lang="it-IT" dirty="0" err="1"/>
              <a:t>resources</a:t>
            </a:r>
            <a:r>
              <a:rPr lang="it-IT" dirty="0"/>
              <a:t> and </a:t>
            </a:r>
            <a:r>
              <a:rPr lang="it-IT" dirty="0" err="1"/>
              <a:t>waste</a:t>
            </a:r>
            <a:r>
              <a:rPr lang="it-IT" dirty="0"/>
              <a:t>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and on 2 </a:t>
            </a:r>
            <a:r>
              <a:rPr lang="it-IT" dirty="0" err="1">
                <a:solidFill>
                  <a:srgbClr val="C00000"/>
                </a:solidFill>
              </a:rPr>
              <a:t>horizontal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areas</a:t>
            </a:r>
            <a:r>
              <a:rPr lang="it-IT" dirty="0">
                <a:solidFill>
                  <a:srgbClr val="C00000"/>
                </a:solidFill>
              </a:rPr>
              <a:t>:</a:t>
            </a:r>
          </a:p>
          <a:p>
            <a:r>
              <a:rPr lang="it-IT" dirty="0"/>
              <a:t>international </a:t>
            </a:r>
            <a:r>
              <a:rPr lang="it-IT" dirty="0" err="1"/>
              <a:t>cooperation</a:t>
            </a:r>
            <a:r>
              <a:rPr lang="it-IT" dirty="0"/>
              <a:t> </a:t>
            </a:r>
          </a:p>
          <a:p>
            <a:r>
              <a:rPr lang="it-IT" dirty="0" err="1"/>
              <a:t>strategic</a:t>
            </a:r>
            <a:r>
              <a:rPr lang="it-IT" dirty="0"/>
              <a:t> policy </a:t>
            </a:r>
            <a:r>
              <a:rPr lang="it-IT" dirty="0" err="1"/>
              <a:t>approaches</a:t>
            </a:r>
            <a:r>
              <a:rPr lang="it-IT" dirty="0"/>
              <a:t> (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implementation</a:t>
            </a:r>
            <a:r>
              <a:rPr lang="it-IT" dirty="0"/>
              <a:t>, </a:t>
            </a:r>
            <a:r>
              <a:rPr lang="it-IT" dirty="0" err="1"/>
              <a:t>cooperation</a:t>
            </a:r>
            <a:r>
              <a:rPr lang="it-IT" dirty="0"/>
              <a:t> with the market)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B445B6-DD33-593B-8A45-7881CB8C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FC1A7D84-F24A-9440-2B12-90235E2A1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2229576-CB1C-8283-DD07-17554141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96747"/>
            <a:ext cx="2354262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8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4D43171-DC1A-0020-C0D6-B735F158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C838C9-31A5-1D6C-7EE9-33841EB78D27}"/>
              </a:ext>
            </a:extLst>
          </p:cNvPr>
          <p:cNvSpPr txBox="1"/>
          <p:nvPr/>
        </p:nvSpPr>
        <p:spPr>
          <a:xfrm>
            <a:off x="555171" y="836083"/>
            <a:ext cx="1065711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C00000"/>
                </a:solidFill>
              </a:rPr>
              <a:t>Management and control </a:t>
            </a:r>
          </a:p>
          <a:p>
            <a:pPr algn="just"/>
            <a:endParaRPr lang="it-IT" sz="2800" dirty="0">
              <a:solidFill>
                <a:srgbClr val="C00000"/>
              </a:solidFill>
            </a:endParaRPr>
          </a:p>
          <a:p>
            <a:pPr algn="just"/>
            <a:r>
              <a:rPr lang="it-IT" sz="2400" dirty="0"/>
              <a:t>• New lines of action on </a:t>
            </a:r>
            <a:r>
              <a:rPr lang="it-IT" sz="2400" dirty="0" err="1"/>
              <a:t>resource</a:t>
            </a:r>
            <a:r>
              <a:rPr lang="it-IT" sz="2400" dirty="0"/>
              <a:t> </a:t>
            </a:r>
            <a:r>
              <a:rPr lang="it-IT" sz="2400" dirty="0" err="1"/>
              <a:t>efficiency</a:t>
            </a:r>
            <a:r>
              <a:rPr lang="it-IT" sz="2400" dirty="0"/>
              <a:t> • </a:t>
            </a:r>
            <a:r>
              <a:rPr lang="it-IT" sz="2400" dirty="0" err="1"/>
              <a:t>Strengthen</a:t>
            </a:r>
            <a:r>
              <a:rPr lang="it-IT" sz="2400" dirty="0"/>
              <a:t> </a:t>
            </a:r>
            <a:r>
              <a:rPr lang="it-IT" sz="2400" dirty="0" err="1"/>
              <a:t>dialogue</a:t>
            </a:r>
            <a:r>
              <a:rPr lang="it-IT" sz="2400" dirty="0"/>
              <a:t> with stakeholders (public and private) • Invest in the </a:t>
            </a:r>
            <a:r>
              <a:rPr lang="it-IT" sz="2400" dirty="0" err="1"/>
              <a:t>transition</a:t>
            </a:r>
            <a:r>
              <a:rPr lang="it-IT" sz="2400" dirty="0"/>
              <a:t> • </a:t>
            </a:r>
            <a:r>
              <a:rPr lang="it-IT" sz="2400" dirty="0" err="1"/>
              <a:t>Define</a:t>
            </a:r>
            <a:r>
              <a:rPr lang="it-IT" sz="2400" dirty="0"/>
              <a:t> </a:t>
            </a:r>
            <a:r>
              <a:rPr lang="it-IT" sz="2400" dirty="0" err="1"/>
              <a:t>potential</a:t>
            </a:r>
            <a:r>
              <a:rPr lang="it-IT" sz="2400" dirty="0"/>
              <a:t> </a:t>
            </a:r>
            <a:r>
              <a:rPr lang="it-IT" sz="2400" dirty="0" err="1"/>
              <a:t>indicators</a:t>
            </a:r>
            <a:r>
              <a:rPr lang="it-IT" sz="2400" dirty="0"/>
              <a:t> and targets </a:t>
            </a:r>
          </a:p>
          <a:p>
            <a:pPr algn="just"/>
            <a:r>
              <a:rPr lang="it-IT" sz="2400" dirty="0"/>
              <a:t>• Support </a:t>
            </a:r>
            <a:r>
              <a:rPr lang="it-IT" sz="2400" dirty="0" err="1"/>
              <a:t>resource</a:t>
            </a:r>
            <a:r>
              <a:rPr lang="it-IT" sz="2400" dirty="0"/>
              <a:t> </a:t>
            </a:r>
            <a:r>
              <a:rPr lang="it-IT" sz="2400" dirty="0" err="1"/>
              <a:t>efficiency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international </a:t>
            </a:r>
            <a:r>
              <a:rPr lang="it-IT" sz="2400" dirty="0" err="1"/>
              <a:t>level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Rio+20 Summit in 2012 </a:t>
            </a:r>
            <a:r>
              <a:rPr lang="it-IT" sz="2400" dirty="0" err="1"/>
              <a:t>towards</a:t>
            </a:r>
            <a:r>
              <a:rPr lang="it-IT" sz="2400" dirty="0"/>
              <a:t> a green economy and a more </a:t>
            </a:r>
            <a:r>
              <a:rPr lang="it-IT" sz="2400" dirty="0" err="1"/>
              <a:t>efficient</a:t>
            </a:r>
            <a:r>
              <a:rPr lang="it-IT" sz="2400" dirty="0"/>
              <a:t> use of </a:t>
            </a:r>
            <a:r>
              <a:rPr lang="it-IT" sz="2400" dirty="0" err="1"/>
              <a:t>natural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Improve</a:t>
            </a:r>
            <a:r>
              <a:rPr lang="it-IT" sz="2400" dirty="0"/>
              <a:t> </a:t>
            </a:r>
            <a:r>
              <a:rPr lang="it-IT" sz="2400" dirty="0" err="1"/>
              <a:t>dialogue</a:t>
            </a:r>
            <a:r>
              <a:rPr lang="it-IT" sz="2400" dirty="0"/>
              <a:t> with </a:t>
            </a:r>
            <a:r>
              <a:rPr lang="it-IT" sz="2400" dirty="0" err="1"/>
              <a:t>strategic</a:t>
            </a:r>
            <a:r>
              <a:rPr lang="it-IT" sz="2400" dirty="0"/>
              <a:t> partners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Enhance</a:t>
            </a:r>
            <a:r>
              <a:rPr lang="it-IT" sz="2400" dirty="0"/>
              <a:t> the benefits </a:t>
            </a:r>
            <a:r>
              <a:rPr lang="it-IT" sz="2400" dirty="0" err="1"/>
              <a:t>achieved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EU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measures</a:t>
            </a:r>
            <a:r>
              <a:rPr lang="it-IT" sz="2400" dirty="0"/>
              <a:t> </a:t>
            </a:r>
            <a:r>
              <a:rPr lang="it-IT" sz="2400" dirty="0" err="1"/>
              <a:t>Failure</a:t>
            </a:r>
            <a:r>
              <a:rPr lang="it-IT" sz="2400" dirty="0"/>
              <a:t> to </a:t>
            </a:r>
            <a:r>
              <a:rPr lang="it-IT" sz="2400" dirty="0" err="1"/>
              <a:t>implement</a:t>
            </a:r>
            <a:r>
              <a:rPr lang="it-IT" sz="2400" dirty="0"/>
              <a:t> </a:t>
            </a:r>
            <a:r>
              <a:rPr lang="it-IT" sz="2400" dirty="0" err="1"/>
              <a:t>existing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legislation</a:t>
            </a:r>
            <a:r>
              <a:rPr lang="it-IT" sz="2400" dirty="0"/>
              <a:t> costs </a:t>
            </a:r>
            <a:r>
              <a:rPr lang="it-IT" sz="2400" dirty="0" err="1"/>
              <a:t>around</a:t>
            </a:r>
            <a:r>
              <a:rPr lang="it-IT" sz="2400" dirty="0"/>
              <a:t> €50 </a:t>
            </a:r>
            <a:r>
              <a:rPr lang="it-IT" sz="2400" dirty="0" err="1"/>
              <a:t>billion</a:t>
            </a:r>
            <a:r>
              <a:rPr lang="it-IT" sz="2400" dirty="0"/>
              <a:t> per </a:t>
            </a:r>
            <a:r>
              <a:rPr lang="it-IT" sz="2400" dirty="0" err="1"/>
              <a:t>year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Measures</a:t>
            </a:r>
            <a:r>
              <a:rPr lang="it-IT" sz="2400" dirty="0"/>
              <a:t> to </a:t>
            </a:r>
            <a:r>
              <a:rPr lang="it-IT" sz="2400" dirty="0" err="1"/>
              <a:t>improve</a:t>
            </a:r>
            <a:r>
              <a:rPr lang="it-IT" sz="2400" dirty="0"/>
              <a:t> the enforcement of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legislation</a:t>
            </a:r>
            <a:r>
              <a:rPr lang="it-IT" sz="2400" dirty="0"/>
              <a:t> </a:t>
            </a:r>
            <a:r>
              <a:rPr lang="it-IT" sz="2400" dirty="0" err="1"/>
              <a:t>across</a:t>
            </a:r>
            <a:r>
              <a:rPr lang="it-IT" sz="2400" dirty="0"/>
              <a:t> the EU.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D74DA993-7243-0C75-1280-1F663D105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598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C42AB70-E36E-0AB0-A6E2-F2892C09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1307E9-0940-B104-FA13-6F306DD87F9B}"/>
              </a:ext>
            </a:extLst>
          </p:cNvPr>
          <p:cNvSpPr txBox="1"/>
          <p:nvPr/>
        </p:nvSpPr>
        <p:spPr>
          <a:xfrm>
            <a:off x="976364" y="2101748"/>
            <a:ext cx="102392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/>
              <a:t>These</a:t>
            </a:r>
            <a:r>
              <a:rPr lang="it-IT" sz="2400" dirty="0"/>
              <a:t> policy </a:t>
            </a:r>
            <a:r>
              <a:rPr lang="it-IT" sz="2400" dirty="0" err="1"/>
              <a:t>guidelines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are </a:t>
            </a:r>
            <a:r>
              <a:rPr lang="it-IT" sz="2400" dirty="0" err="1"/>
              <a:t>preparing</a:t>
            </a:r>
            <a:r>
              <a:rPr lang="it-IT" sz="2400" dirty="0"/>
              <a:t> are </a:t>
            </a:r>
            <a:r>
              <a:rPr lang="it-IT" sz="2400" dirty="0" err="1"/>
              <a:t>intended</a:t>
            </a:r>
            <a:r>
              <a:rPr lang="it-IT" sz="2400" dirty="0"/>
              <a:t> to support partner </a:t>
            </a:r>
            <a:r>
              <a:rPr lang="it-IT" sz="2400" dirty="0" err="1"/>
              <a:t>universities</a:t>
            </a:r>
            <a:r>
              <a:rPr lang="it-IT" sz="2400" dirty="0"/>
              <a:t> in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efforts</a:t>
            </a:r>
            <a:r>
              <a:rPr lang="it-IT" sz="2400" dirty="0"/>
              <a:t> to </a:t>
            </a:r>
            <a:r>
              <a:rPr lang="it-IT" sz="2400" dirty="0" err="1"/>
              <a:t>undertake</a:t>
            </a:r>
            <a:r>
              <a:rPr lang="it-IT" sz="2400" dirty="0"/>
              <a:t> a </a:t>
            </a:r>
            <a:r>
              <a:rPr lang="it-IT" sz="2400" dirty="0" err="1"/>
              <a:t>path</a:t>
            </a:r>
            <a:r>
              <a:rPr lang="it-IT" sz="2400" dirty="0"/>
              <a:t> of </a:t>
            </a:r>
            <a:r>
              <a:rPr lang="it-IT" sz="2400" dirty="0" err="1"/>
              <a:t>developing</a:t>
            </a:r>
            <a:r>
              <a:rPr lang="it-IT" sz="2400" dirty="0"/>
              <a:t> educational </a:t>
            </a:r>
            <a:r>
              <a:rPr lang="it-IT" sz="2400" dirty="0" err="1"/>
              <a:t>processes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take </a:t>
            </a:r>
            <a:r>
              <a:rPr lang="it-IT" sz="2400" dirty="0" err="1"/>
              <a:t>into</a:t>
            </a:r>
            <a:r>
              <a:rPr lang="it-IT" sz="2400" dirty="0"/>
              <a:t> account the </a:t>
            </a:r>
            <a:r>
              <a:rPr lang="it-IT" sz="2400" dirty="0" err="1"/>
              <a:t>ecological</a:t>
            </a:r>
            <a:r>
              <a:rPr lang="it-IT" sz="2400" dirty="0"/>
              <a:t> </a:t>
            </a:r>
            <a:r>
              <a:rPr lang="it-IT" sz="2400" dirty="0" err="1"/>
              <a:t>aspect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therefore</a:t>
            </a:r>
            <a:r>
              <a:rPr lang="it-IT" sz="2400" dirty="0"/>
              <a:t> </a:t>
            </a:r>
            <a:r>
              <a:rPr lang="it-IT" sz="2400" dirty="0" err="1"/>
              <a:t>intended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partner </a:t>
            </a:r>
            <a:r>
              <a:rPr lang="it-IT" sz="2400" dirty="0" err="1"/>
              <a:t>universities</a:t>
            </a:r>
            <a:r>
              <a:rPr lang="it-IT" sz="2400" dirty="0"/>
              <a:t> for the </a:t>
            </a:r>
            <a:r>
              <a:rPr lang="it-IT" sz="2400" dirty="0" err="1"/>
              <a:t>purpose</a:t>
            </a:r>
            <a:r>
              <a:rPr lang="it-IT" sz="2400" dirty="0"/>
              <a:t> of a concrete </a:t>
            </a:r>
            <a:r>
              <a:rPr lang="it-IT" sz="2400" dirty="0" err="1"/>
              <a:t>development</a:t>
            </a:r>
            <a:r>
              <a:rPr lang="it-IT" sz="2400" dirty="0"/>
              <a:t> of </a:t>
            </a:r>
            <a:r>
              <a:rPr lang="it-IT" sz="2400" dirty="0" err="1"/>
              <a:t>development</a:t>
            </a:r>
            <a:r>
              <a:rPr lang="it-IT" sz="2400" dirty="0"/>
              <a:t> </a:t>
            </a:r>
            <a:r>
              <a:rPr lang="it-IT" sz="2400" dirty="0" err="1"/>
              <a:t>cooperation</a:t>
            </a:r>
            <a:r>
              <a:rPr lang="it-IT" sz="2400" dirty="0"/>
              <a:t> </a:t>
            </a:r>
            <a:r>
              <a:rPr lang="it-IT" sz="2400" dirty="0" err="1"/>
              <a:t>aimed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environment</a:t>
            </a:r>
            <a:r>
              <a:rPr lang="it-IT" sz="2400" dirty="0"/>
              <a:t>, </a:t>
            </a:r>
            <a:r>
              <a:rPr lang="it-IT" sz="2400" dirty="0" err="1"/>
              <a:t>supporting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efforts</a:t>
            </a:r>
            <a:r>
              <a:rPr lang="it-IT" sz="2400" dirty="0"/>
              <a:t> to support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process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must </a:t>
            </a:r>
            <a:r>
              <a:rPr lang="it-IT" sz="2400" dirty="0" err="1"/>
              <a:t>necessarily</a:t>
            </a:r>
            <a:r>
              <a:rPr lang="it-IT" sz="2400" dirty="0"/>
              <a:t> start from an </a:t>
            </a:r>
            <a:r>
              <a:rPr lang="it-IT" sz="2400" dirty="0" err="1"/>
              <a:t>analysis</a:t>
            </a:r>
            <a:r>
              <a:rPr lang="it-IT" sz="2400" dirty="0"/>
              <a:t> of the </a:t>
            </a:r>
            <a:r>
              <a:rPr lang="it-IT" sz="2400" dirty="0" err="1"/>
              <a:t>labor</a:t>
            </a:r>
            <a:r>
              <a:rPr lang="it-IT" sz="2400" dirty="0"/>
              <a:t> market and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r>
              <a:rPr lang="it-IT" sz="2400" dirty="0"/>
              <a:t>, in the interaction </a:t>
            </a:r>
            <a:r>
              <a:rPr lang="it-IT" sz="2400" dirty="0" err="1"/>
              <a:t>between</a:t>
            </a:r>
            <a:r>
              <a:rPr lang="it-IT" sz="2400" dirty="0"/>
              <a:t> the Labour Market and the «University World».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CD11987-6858-D95F-5234-C84EEEBC0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15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0199F9-A3A6-EA6F-E628-DDBCE237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D0560-C65A-EF93-6B18-000D2334DB2C}"/>
              </a:ext>
            </a:extLst>
          </p:cNvPr>
          <p:cNvSpPr txBox="1"/>
          <p:nvPr/>
        </p:nvSpPr>
        <p:spPr>
          <a:xfrm>
            <a:off x="5697415" y="1045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1EC301-3C5A-5A98-0C69-C2B68130FAA4}"/>
              </a:ext>
            </a:extLst>
          </p:cNvPr>
          <p:cNvSpPr txBox="1"/>
          <p:nvPr/>
        </p:nvSpPr>
        <p:spPr>
          <a:xfrm>
            <a:off x="1041934" y="1656530"/>
            <a:ext cx="94956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u="sng" dirty="0"/>
              <a:t>A </a:t>
            </a:r>
            <a:r>
              <a:rPr lang="it-IT" i="1" u="sng" dirty="0" err="1"/>
              <a:t>resource</a:t>
            </a:r>
            <a:r>
              <a:rPr lang="it-IT" i="1" u="sng" dirty="0"/>
              <a:t> </a:t>
            </a:r>
            <a:r>
              <a:rPr lang="it-IT" i="1" u="sng" dirty="0" err="1"/>
              <a:t>efficient</a:t>
            </a:r>
            <a:r>
              <a:rPr lang="it-IT" i="1" u="sng" dirty="0"/>
              <a:t> Europe 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environment.ec.europa.eu</a:t>
            </a:r>
            <a:r>
              <a:rPr lang="it-IT" dirty="0"/>
              <a:t>/</a:t>
            </a:r>
            <a:r>
              <a:rPr lang="it-IT" dirty="0" err="1"/>
              <a:t>index_en</a:t>
            </a:r>
            <a:endParaRPr lang="it-IT" dirty="0"/>
          </a:p>
          <a:p>
            <a:endParaRPr lang="it-IT" dirty="0"/>
          </a:p>
          <a:p>
            <a:r>
              <a:rPr lang="it-IT" i="1" u="sng" dirty="0" err="1"/>
              <a:t>European</a:t>
            </a:r>
            <a:r>
              <a:rPr lang="it-IT" i="1" u="sng" dirty="0"/>
              <a:t> Commission-DG Ambiente: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climate-adapt.eea.europa.eu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/metadata/</a:t>
            </a:r>
            <a:r>
              <a:rPr lang="it-IT" dirty="0" err="1"/>
              <a:t>organisations</a:t>
            </a:r>
            <a:r>
              <a:rPr lang="it-IT" dirty="0"/>
              <a:t>/</a:t>
            </a:r>
            <a:r>
              <a:rPr lang="it-IT" dirty="0" err="1"/>
              <a:t>european</a:t>
            </a:r>
            <a:r>
              <a:rPr lang="it-IT" dirty="0"/>
              <a:t>-</a:t>
            </a:r>
            <a:r>
              <a:rPr lang="it-IT" dirty="0" err="1"/>
              <a:t>commission</a:t>
            </a:r>
            <a:r>
              <a:rPr lang="it-IT" dirty="0"/>
              <a:t>-</a:t>
            </a:r>
            <a:r>
              <a:rPr lang="it-IT" dirty="0" err="1"/>
              <a:t>directorate</a:t>
            </a:r>
            <a:r>
              <a:rPr lang="it-IT" dirty="0"/>
              <a:t>-general-for-the-</a:t>
            </a:r>
            <a:r>
              <a:rPr lang="it-IT" dirty="0" err="1"/>
              <a:t>environment</a:t>
            </a:r>
            <a:endParaRPr lang="it-IT" dirty="0"/>
          </a:p>
          <a:p>
            <a:endParaRPr lang="it-IT" i="1" u="sng" dirty="0"/>
          </a:p>
          <a:p>
            <a:r>
              <a:rPr lang="it-IT" i="1" u="sng" dirty="0" err="1"/>
              <a:t>Environmental</a:t>
            </a:r>
            <a:r>
              <a:rPr lang="it-IT" i="1" u="sng" dirty="0"/>
              <a:t> </a:t>
            </a:r>
            <a:r>
              <a:rPr lang="it-IT" i="1" u="sng" dirty="0" err="1"/>
              <a:t>legislation</a:t>
            </a:r>
            <a:r>
              <a:rPr lang="it-IT" i="1" u="sng" dirty="0"/>
              <a:t> of UE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eur-lex.europa.eu</a:t>
            </a:r>
            <a:r>
              <a:rPr lang="it-IT" dirty="0"/>
              <a:t>/</a:t>
            </a:r>
            <a:r>
              <a:rPr lang="it-IT" dirty="0" err="1"/>
              <a:t>legal-content</a:t>
            </a:r>
            <a:r>
              <a:rPr lang="it-IT" dirty="0"/>
              <a:t>/EN/TXT/?uri=LEGISSUM%3Aenvironment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232282-49A0-7AC5-1EB4-45B2E11D277B}"/>
              </a:ext>
            </a:extLst>
          </p:cNvPr>
          <p:cNvSpPr txBox="1"/>
          <p:nvPr/>
        </p:nvSpPr>
        <p:spPr>
          <a:xfrm>
            <a:off x="3481754" y="675697"/>
            <a:ext cx="60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More information </a:t>
            </a:r>
          </a:p>
        </p:txBody>
      </p:sp>
      <p:pic>
        <p:nvPicPr>
          <p:cNvPr id="4" name="Immagine 3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A67F9A60-F276-14C7-6A0E-711D9F40E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32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5A736-0156-B350-AED3-150783DB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C00000"/>
                </a:solidFill>
              </a:rPr>
              <a:t>European</a:t>
            </a:r>
            <a:r>
              <a:rPr lang="it-IT" sz="2800" dirty="0">
                <a:solidFill>
                  <a:srgbClr val="C00000"/>
                </a:solidFill>
              </a:rPr>
              <a:t> Action </a:t>
            </a:r>
            <a:r>
              <a:rPr lang="it-IT" sz="2800" dirty="0" err="1">
                <a:solidFill>
                  <a:srgbClr val="C00000"/>
                </a:solidFill>
              </a:rPr>
              <a:t>Programme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C92046-1217-27D6-A92A-2DAD77A9B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The </a:t>
            </a:r>
            <a:r>
              <a:rPr lang="it-IT" dirty="0">
                <a:hlinkClick r:id="rId2"/>
              </a:rPr>
              <a:t>8</a:t>
            </a:r>
            <a:r>
              <a:rPr lang="it-IT" baseline="30000" dirty="0">
                <a:hlinkClick r:id="rId2"/>
              </a:rPr>
              <a:t>th</a:t>
            </a:r>
            <a:r>
              <a:rPr lang="it-IT" dirty="0">
                <a:hlinkClick r:id="rId2"/>
              </a:rPr>
              <a:t> EAP</a:t>
            </a:r>
            <a:r>
              <a:rPr lang="it-IT" dirty="0"/>
              <a:t> </a:t>
            </a:r>
            <a:r>
              <a:rPr lang="it-IT" dirty="0" err="1"/>
              <a:t>entered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force on 2 </a:t>
            </a:r>
            <a:r>
              <a:rPr lang="it-IT" dirty="0" err="1"/>
              <a:t>May</a:t>
            </a:r>
            <a:r>
              <a:rPr lang="it-IT" dirty="0"/>
              <a:t> 2022,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EU’s</a:t>
            </a:r>
            <a:r>
              <a:rPr lang="it-IT" dirty="0"/>
              <a:t> </a:t>
            </a:r>
            <a:r>
              <a:rPr lang="it-IT" dirty="0" err="1"/>
              <a:t>legally</a:t>
            </a:r>
            <a:r>
              <a:rPr lang="it-IT" dirty="0"/>
              <a:t> </a:t>
            </a:r>
            <a:r>
              <a:rPr lang="it-IT" dirty="0" err="1"/>
              <a:t>agreed</a:t>
            </a:r>
            <a:r>
              <a:rPr lang="it-IT" dirty="0"/>
              <a:t> common agenda for </a:t>
            </a:r>
            <a:r>
              <a:rPr lang="it-IT" dirty="0" err="1"/>
              <a:t>environment</a:t>
            </a:r>
            <a:r>
              <a:rPr lang="it-IT" dirty="0"/>
              <a:t> policy </a:t>
            </a:r>
            <a:r>
              <a:rPr lang="it-IT" dirty="0" err="1"/>
              <a:t>until</a:t>
            </a:r>
            <a:r>
              <a:rPr lang="it-IT" dirty="0"/>
              <a:t> 2030.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The action </a:t>
            </a:r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reiterates</a:t>
            </a:r>
            <a:r>
              <a:rPr lang="it-IT" dirty="0"/>
              <a:t> the </a:t>
            </a:r>
            <a:r>
              <a:rPr lang="it-IT" dirty="0" err="1"/>
              <a:t>EU’s</a:t>
            </a:r>
            <a:r>
              <a:rPr lang="it-IT" dirty="0"/>
              <a:t> long-</a:t>
            </a:r>
            <a:r>
              <a:rPr lang="it-IT" dirty="0" err="1"/>
              <a:t>term</a:t>
            </a:r>
            <a:r>
              <a:rPr lang="it-IT" dirty="0"/>
              <a:t> vision to 2050 of living </a:t>
            </a:r>
            <a:r>
              <a:rPr lang="it-IT" dirty="0" err="1"/>
              <a:t>well</a:t>
            </a:r>
            <a:r>
              <a:rPr lang="it-IT" dirty="0"/>
              <a:t> and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planetary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sets out </a:t>
            </a:r>
            <a:r>
              <a:rPr lang="it-IT" dirty="0" err="1"/>
              <a:t>priority</a:t>
            </a:r>
            <a:r>
              <a:rPr lang="it-IT" dirty="0"/>
              <a:t> </a:t>
            </a:r>
            <a:r>
              <a:rPr lang="it-IT" dirty="0" err="1"/>
              <a:t>objectives</a:t>
            </a:r>
            <a:r>
              <a:rPr lang="it-IT" dirty="0"/>
              <a:t> for 2030 and the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achieve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. Building on the </a:t>
            </a:r>
            <a:r>
              <a:rPr lang="it-IT" dirty="0">
                <a:hlinkClick r:id="rId3"/>
              </a:rPr>
              <a:t>European Green Deal</a:t>
            </a:r>
            <a:r>
              <a:rPr lang="it-IT" dirty="0"/>
              <a:t>, the action </a:t>
            </a:r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aims</a:t>
            </a:r>
            <a:r>
              <a:rPr lang="it-IT" dirty="0"/>
              <a:t> to speed up the </a:t>
            </a:r>
            <a:r>
              <a:rPr lang="it-IT" dirty="0" err="1"/>
              <a:t>transition</a:t>
            </a:r>
            <a:r>
              <a:rPr lang="it-IT" dirty="0"/>
              <a:t> to a </a:t>
            </a:r>
            <a:r>
              <a:rPr lang="it-IT" dirty="0" err="1"/>
              <a:t>climate-neutral</a:t>
            </a:r>
            <a:r>
              <a:rPr lang="it-IT" dirty="0"/>
              <a:t>, </a:t>
            </a:r>
            <a:r>
              <a:rPr lang="it-IT" dirty="0" err="1"/>
              <a:t>resource-efficient</a:t>
            </a:r>
            <a:r>
              <a:rPr lang="it-IT" dirty="0"/>
              <a:t> economy, </a:t>
            </a:r>
            <a:r>
              <a:rPr lang="it-IT" dirty="0" err="1"/>
              <a:t>recognising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human </a:t>
            </a:r>
            <a:r>
              <a:rPr lang="it-IT" dirty="0" err="1"/>
              <a:t>wellbeing</a:t>
            </a:r>
            <a:r>
              <a:rPr lang="it-IT" dirty="0"/>
              <a:t> and </a:t>
            </a:r>
            <a:r>
              <a:rPr lang="it-IT" dirty="0" err="1"/>
              <a:t>prosperity</a:t>
            </a:r>
            <a:r>
              <a:rPr lang="it-IT" dirty="0"/>
              <a:t> </a:t>
            </a:r>
            <a:r>
              <a:rPr lang="it-IT" dirty="0" err="1"/>
              <a:t>depend</a:t>
            </a:r>
            <a:r>
              <a:rPr lang="it-IT" dirty="0"/>
              <a:t> on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ecosystems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9477CF-B273-5CF0-E42D-55A3CA5F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001E6B9-E233-CB37-E9A8-47279E96D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1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0B98A-DF8A-53FD-7530-E8854F3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647"/>
            <a:ext cx="10515600" cy="895041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Inter"/>
              </a:rPr>
              <a:t>8</a:t>
            </a:r>
            <a:r>
              <a:rPr lang="it-IT" sz="2800" baseline="30000" dirty="0">
                <a:solidFill>
                  <a:srgbClr val="C00000"/>
                </a:solidFill>
                <a:latin typeface="Inter"/>
              </a:rPr>
              <a:t>th</a:t>
            </a:r>
            <a:r>
              <a:rPr lang="it-IT" sz="2800" dirty="0">
                <a:solidFill>
                  <a:srgbClr val="C00000"/>
                </a:solidFill>
                <a:latin typeface="Inter"/>
              </a:rPr>
              <a:t> EAP calls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935499-D118-19CC-432D-8667B5F3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228094-EFC8-D167-A295-689FE5EE19A0}"/>
              </a:ext>
            </a:extLst>
          </p:cNvPr>
          <p:cNvSpPr txBox="1"/>
          <p:nvPr/>
        </p:nvSpPr>
        <p:spPr>
          <a:xfrm>
            <a:off x="1915885" y="2243072"/>
            <a:ext cx="88124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The 8</a:t>
            </a:r>
            <a:r>
              <a:rPr lang="it-IT" sz="2800" b="0" i="0" baseline="30000" dirty="0">
                <a:solidFill>
                  <a:srgbClr val="26324B"/>
                </a:solidFill>
                <a:effectLst/>
                <a:latin typeface="Inter"/>
              </a:rPr>
              <a:t>th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 EAP calls for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active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engagement of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all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stakeholders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at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all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levels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of governance, to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ensure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that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EU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climate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and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environment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laws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are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effectively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implemented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.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It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forms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the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EU’s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basis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for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achieving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 the </a:t>
            </a:r>
            <a:r>
              <a:rPr lang="it-IT" sz="2800" b="1" i="0" dirty="0">
                <a:solidFill>
                  <a:srgbClr val="26324B"/>
                </a:solidFill>
                <a:effectLst/>
                <a:latin typeface="Inter"/>
              </a:rPr>
              <a:t>United </a:t>
            </a:r>
            <a:r>
              <a:rPr lang="it-IT" sz="2800" b="1" i="0" dirty="0" err="1">
                <a:solidFill>
                  <a:srgbClr val="26324B"/>
                </a:solidFill>
                <a:effectLst/>
                <a:latin typeface="Inter"/>
              </a:rPr>
              <a:t>Nation’s</a:t>
            </a:r>
            <a:r>
              <a:rPr lang="it-IT" sz="2800" b="1" i="0" dirty="0">
                <a:solidFill>
                  <a:srgbClr val="26324B"/>
                </a:solidFill>
                <a:effectLst/>
                <a:latin typeface="Inter"/>
              </a:rPr>
              <a:t> 2030 Agenda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 and </a:t>
            </a:r>
            <a:r>
              <a:rPr lang="it-IT" sz="2800" b="0" i="0" dirty="0" err="1">
                <a:solidFill>
                  <a:srgbClr val="26324B"/>
                </a:solidFill>
                <a:effectLst/>
                <a:latin typeface="Inter"/>
              </a:rPr>
              <a:t>its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 </a:t>
            </a:r>
            <a:r>
              <a:rPr lang="it-IT" sz="2800" b="1" i="0" dirty="0" err="1">
                <a:solidFill>
                  <a:srgbClr val="26324B"/>
                </a:solidFill>
                <a:effectLst/>
                <a:latin typeface="Inter"/>
              </a:rPr>
              <a:t>Sustainable</a:t>
            </a:r>
            <a:r>
              <a:rPr lang="it-IT" sz="2800" b="1" i="0" dirty="0">
                <a:solidFill>
                  <a:srgbClr val="26324B"/>
                </a:solidFill>
                <a:effectLst/>
                <a:latin typeface="Inter"/>
              </a:rPr>
              <a:t> Development Goals</a:t>
            </a:r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.</a:t>
            </a:r>
            <a:endParaRPr lang="it-IT" sz="2800" dirty="0"/>
          </a:p>
        </p:txBody>
      </p:sp>
      <p:pic>
        <p:nvPicPr>
          <p:cNvPr id="7" name="Immagine 6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7C09E699-8B0F-CA31-52C2-80A73CF17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00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A71B12B-3A4A-B00B-1742-6B4076AB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5C7D2C-3D71-045A-6124-32B9EE104851}"/>
              </a:ext>
            </a:extLst>
          </p:cNvPr>
          <p:cNvSpPr txBox="1"/>
          <p:nvPr/>
        </p:nvSpPr>
        <p:spPr>
          <a:xfrm>
            <a:off x="532563" y="1749599"/>
            <a:ext cx="110029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/>
              <a:t>Since</a:t>
            </a:r>
            <a:r>
              <a:rPr lang="it-IT" sz="2400" dirty="0"/>
              <a:t> the 2010’s </a:t>
            </a:r>
            <a:r>
              <a:rPr lang="it-IT" sz="2400" dirty="0" err="1"/>
              <a:t>years</a:t>
            </a:r>
            <a:r>
              <a:rPr lang="it-IT" sz="2400" dirty="0"/>
              <a:t> the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legislation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consolidated</a:t>
            </a:r>
            <a:r>
              <a:rPr lang="it-IT" sz="2400" dirty="0"/>
              <a:t> and </a:t>
            </a:r>
            <a:r>
              <a:rPr lang="it-IT" sz="2400" dirty="0" err="1"/>
              <a:t>completed</a:t>
            </a:r>
            <a:r>
              <a:rPr lang="it-IT" sz="2400" dirty="0"/>
              <a:t> </a:t>
            </a:r>
            <a:r>
              <a:rPr lang="it-IT" sz="2400" dirty="0" err="1"/>
              <a:t>covering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sectors</a:t>
            </a:r>
            <a:r>
              <a:rPr lang="it-IT" sz="2400" dirty="0"/>
              <a:t> with the </a:t>
            </a:r>
            <a:r>
              <a:rPr lang="it-IT" sz="2400" dirty="0" err="1"/>
              <a:t>exception</a:t>
            </a:r>
            <a:r>
              <a:rPr lang="it-IT" sz="2400" dirty="0"/>
              <a:t> of </a:t>
            </a:r>
            <a:r>
              <a:rPr lang="it-IT" sz="2400" dirty="0" err="1"/>
              <a:t>soil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previous</a:t>
            </a:r>
            <a:r>
              <a:rPr lang="it-IT" sz="2400" dirty="0"/>
              <a:t> </a:t>
            </a:r>
            <a:r>
              <a:rPr lang="it-IT" sz="2400" dirty="0" err="1"/>
              <a:t>programmes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provided</a:t>
            </a:r>
            <a:r>
              <a:rPr lang="it-IT" sz="2400" dirty="0"/>
              <a:t> a general framework for </a:t>
            </a:r>
            <a:r>
              <a:rPr lang="it-IT" sz="2400" dirty="0" err="1"/>
              <a:t>environmental</a:t>
            </a:r>
            <a:r>
              <a:rPr lang="it-IT" sz="2400" dirty="0"/>
              <a:t> policy, </a:t>
            </a:r>
            <a:r>
              <a:rPr lang="it-IT" sz="2400" dirty="0" err="1"/>
              <a:t>although</a:t>
            </a:r>
            <a:r>
              <a:rPr lang="it-IT" sz="2400" dirty="0"/>
              <a:t> some gaps and </a:t>
            </a:r>
            <a:r>
              <a:rPr lang="it-IT" sz="2400" dirty="0" err="1"/>
              <a:t>limitations</a:t>
            </a:r>
            <a:r>
              <a:rPr lang="it-IT" sz="2400" dirty="0"/>
              <a:t> are </a:t>
            </a:r>
            <a:r>
              <a:rPr lang="it-IT" sz="2400" dirty="0" err="1"/>
              <a:t>evident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err="1"/>
              <a:t>Continuation</a:t>
            </a:r>
            <a:r>
              <a:rPr lang="it-IT" sz="2400" dirty="0"/>
              <a:t> in </a:t>
            </a:r>
            <a:r>
              <a:rPr lang="it-IT" sz="2400" dirty="0" err="1"/>
              <a:t>pursuing</a:t>
            </a:r>
            <a:r>
              <a:rPr lang="it-IT" sz="2400" dirty="0"/>
              <a:t> an </a:t>
            </a:r>
            <a:r>
              <a:rPr lang="it-IT" sz="2400" dirty="0" err="1"/>
              <a:t>ambitious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policy </a:t>
            </a:r>
            <a:r>
              <a:rPr lang="it-IT" sz="2400" dirty="0" err="1"/>
              <a:t>as</a:t>
            </a:r>
            <a:r>
              <a:rPr lang="it-IT" sz="2400" dirty="0"/>
              <a:t> an </a:t>
            </a:r>
            <a:r>
              <a:rPr lang="it-IT" sz="2400" dirty="0" err="1"/>
              <a:t>integral</a:t>
            </a:r>
            <a:r>
              <a:rPr lang="it-IT" sz="2400" dirty="0"/>
              <a:t> part of the Europe 2020-2030 strategy.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The EU Commission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assess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a new </a:t>
            </a:r>
            <a:r>
              <a:rPr lang="it-IT" sz="2400" dirty="0" err="1"/>
              <a:t>environmental</a:t>
            </a:r>
            <a:r>
              <a:rPr lang="it-IT" sz="2400" dirty="0"/>
              <a:t> action </a:t>
            </a:r>
            <a:r>
              <a:rPr lang="it-IT" sz="2400" dirty="0" err="1"/>
              <a:t>programme</a:t>
            </a:r>
            <a:r>
              <a:rPr lang="it-IT" sz="2400" dirty="0"/>
              <a:t> can make an </a:t>
            </a:r>
            <a:r>
              <a:rPr lang="it-IT" sz="2400" dirty="0" err="1"/>
              <a:t>effective</a:t>
            </a:r>
            <a:r>
              <a:rPr lang="it-IT" sz="2400" dirty="0"/>
              <a:t> </a:t>
            </a:r>
            <a:r>
              <a:rPr lang="it-IT" sz="2400" dirty="0" err="1"/>
              <a:t>contribution</a:t>
            </a:r>
            <a:r>
              <a:rPr lang="it-IT" sz="2400" dirty="0"/>
              <a:t> in a </a:t>
            </a:r>
            <a:r>
              <a:rPr lang="it-IT" sz="2400" dirty="0" err="1"/>
              <a:t>rapidly</a:t>
            </a:r>
            <a:r>
              <a:rPr lang="it-IT" sz="2400" dirty="0"/>
              <a:t> </a:t>
            </a:r>
            <a:r>
              <a:rPr lang="it-IT" sz="2400" dirty="0" err="1"/>
              <a:t>changing</a:t>
            </a:r>
            <a:r>
              <a:rPr lang="it-IT" sz="2400" dirty="0"/>
              <a:t> </a:t>
            </a:r>
            <a:r>
              <a:rPr lang="it-IT" sz="2400" dirty="0" err="1"/>
              <a:t>environment</a:t>
            </a:r>
            <a:r>
              <a:rPr lang="it-IT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07042D-43BA-BF45-BF8D-8648AE7C296E}"/>
              </a:ext>
            </a:extLst>
          </p:cNvPr>
          <p:cNvSpPr txBox="1"/>
          <p:nvPr/>
        </p:nvSpPr>
        <p:spPr>
          <a:xfrm>
            <a:off x="2845358" y="529099"/>
            <a:ext cx="6750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The </a:t>
            </a:r>
            <a:r>
              <a:rPr lang="it-IT" sz="2800" dirty="0" err="1">
                <a:solidFill>
                  <a:srgbClr val="C00000"/>
                </a:solidFill>
              </a:rPr>
              <a:t>program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developed</a:t>
            </a:r>
            <a:r>
              <a:rPr lang="it-IT" sz="2800" dirty="0">
                <a:solidFill>
                  <a:srgbClr val="C00000"/>
                </a:solidFill>
              </a:rPr>
              <a:t> in </a:t>
            </a:r>
            <a:r>
              <a:rPr lang="it-IT" sz="2800" dirty="0" err="1">
                <a:solidFill>
                  <a:srgbClr val="C00000"/>
                </a:solidFill>
              </a:rPr>
              <a:t>previous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years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Immagine 9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CF35726F-5686-AFDD-3772-AFA91BCCE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3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4582B1F-ED66-EC79-AD11-B487040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pic>
        <p:nvPicPr>
          <p:cNvPr id="3" name="Immagine 2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234F77BA-D1AF-04FB-B7D9-A36B1C01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60E701-4072-43F2-07CE-8B0C64C19F0B}"/>
              </a:ext>
            </a:extLst>
          </p:cNvPr>
          <p:cNvSpPr txBox="1"/>
          <p:nvPr/>
        </p:nvSpPr>
        <p:spPr>
          <a:xfrm>
            <a:off x="936171" y="1686675"/>
            <a:ext cx="10319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Harmonized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standards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European</a:t>
            </a:r>
            <a:r>
              <a:rPr lang="it-IT" sz="2400" dirty="0"/>
              <a:t> </a:t>
            </a:r>
            <a:r>
              <a:rPr lang="it-IT" sz="2400" dirty="0" err="1"/>
              <a:t>level</a:t>
            </a:r>
            <a:r>
              <a:rPr lang="it-IT" sz="2400" dirty="0"/>
              <a:t> </a:t>
            </a:r>
            <a:r>
              <a:rPr lang="it-IT" sz="2400" dirty="0" err="1"/>
              <a:t>condition</a:t>
            </a:r>
            <a:r>
              <a:rPr lang="it-IT" sz="2400" dirty="0"/>
              <a:t> for </a:t>
            </a:r>
            <a:r>
              <a:rPr lang="it-IT" sz="2400" dirty="0" err="1"/>
              <a:t>efficient</a:t>
            </a:r>
            <a:r>
              <a:rPr lang="it-IT" sz="2400" dirty="0"/>
              <a:t> and fair </a:t>
            </a:r>
            <a:r>
              <a:rPr lang="it-IT" sz="2400" dirty="0" err="1"/>
              <a:t>competition</a:t>
            </a:r>
            <a:r>
              <a:rPr lang="it-IT" sz="2400" dirty="0"/>
              <a:t> </a:t>
            </a:r>
            <a:r>
              <a:rPr lang="it-IT" sz="2400" dirty="0" err="1"/>
              <a:t>internal</a:t>
            </a:r>
            <a:r>
              <a:rPr lang="it-IT" sz="2400" dirty="0"/>
              <a:t> market (=&gt; no eco-</a:t>
            </a:r>
            <a:r>
              <a:rPr lang="it-IT" sz="2400" dirty="0" err="1"/>
              <a:t>protectionism</a:t>
            </a:r>
            <a:r>
              <a:rPr lang="it-IT" sz="2400" dirty="0"/>
              <a:t> or eco-dumping)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err="1"/>
              <a:t>Transport</a:t>
            </a:r>
            <a:r>
              <a:rPr lang="it-IT" sz="2400" dirty="0"/>
              <a:t>: </a:t>
            </a:r>
            <a:r>
              <a:rPr lang="it-IT" sz="2400" dirty="0" err="1"/>
              <a:t>environmental</a:t>
            </a:r>
            <a:r>
              <a:rPr lang="it-IT" sz="2400" dirty="0"/>
              <a:t> costs of </a:t>
            </a:r>
            <a:r>
              <a:rPr lang="it-IT" sz="2400" dirty="0" err="1"/>
              <a:t>transport</a:t>
            </a:r>
            <a:r>
              <a:rPr lang="it-IT" sz="2400" dirty="0"/>
              <a:t> and </a:t>
            </a:r>
            <a:r>
              <a:rPr lang="it-IT" sz="2400" dirty="0" err="1"/>
              <a:t>traffic</a:t>
            </a:r>
            <a:r>
              <a:rPr lang="it-IT" sz="2400" dirty="0"/>
              <a:t> are </a:t>
            </a:r>
            <a:r>
              <a:rPr lang="it-IT" sz="2400" dirty="0" err="1"/>
              <a:t>estimated</a:t>
            </a:r>
            <a:r>
              <a:rPr lang="it-IT" sz="2400" dirty="0"/>
              <a:t> 5% of EU GDP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Health: health costs </a:t>
            </a:r>
            <a:r>
              <a:rPr lang="it-IT" sz="2400" dirty="0" err="1"/>
              <a:t>related</a:t>
            </a:r>
            <a:r>
              <a:rPr lang="it-IT" sz="2400" dirty="0"/>
              <a:t> to air </a:t>
            </a:r>
            <a:r>
              <a:rPr lang="it-IT" sz="2400" dirty="0" err="1"/>
              <a:t>pollution</a:t>
            </a:r>
            <a:r>
              <a:rPr lang="it-IT" sz="2400" dirty="0"/>
              <a:t> in Europe are </a:t>
            </a:r>
            <a:r>
              <a:rPr lang="it-IT" sz="2400" dirty="0" err="1"/>
              <a:t>estimated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50 and 100 </a:t>
            </a:r>
            <a:r>
              <a:rPr lang="it-IT" sz="2400" dirty="0" err="1"/>
              <a:t>billion</a:t>
            </a:r>
            <a:r>
              <a:rPr lang="it-IT" sz="2400" dirty="0"/>
              <a:t>/</a:t>
            </a:r>
            <a:r>
              <a:rPr lang="it-IT" sz="2400" dirty="0" err="1"/>
              <a:t>year</a:t>
            </a:r>
            <a:r>
              <a:rPr lang="it-IT" sz="2400" dirty="0"/>
              <a:t>.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includes</a:t>
            </a:r>
            <a:r>
              <a:rPr lang="it-IT" sz="2400" dirty="0"/>
              <a:t> </a:t>
            </a:r>
            <a:r>
              <a:rPr lang="it-IT" sz="2400" dirty="0" err="1"/>
              <a:t>around</a:t>
            </a:r>
            <a:r>
              <a:rPr lang="it-IT" sz="2400" dirty="0"/>
              <a:t> the social costs of 350,000 premature </a:t>
            </a:r>
            <a:r>
              <a:rPr lang="it-IT" sz="2400" dirty="0" err="1"/>
              <a:t>deaths</a:t>
            </a:r>
            <a:r>
              <a:rPr lang="it-IT" sz="2400" dirty="0"/>
              <a:t> / </a:t>
            </a:r>
            <a:r>
              <a:rPr lang="it-IT" sz="2400" dirty="0" err="1"/>
              <a:t>year</a:t>
            </a:r>
            <a:r>
              <a:rPr lang="it-IT" sz="2400" dirty="0"/>
              <a:t> and the </a:t>
            </a:r>
            <a:r>
              <a:rPr lang="it-IT" sz="2400" dirty="0" err="1"/>
              <a:t>loss</a:t>
            </a:r>
            <a:r>
              <a:rPr lang="it-IT" sz="2400" dirty="0"/>
              <a:t> of 150 </a:t>
            </a:r>
            <a:r>
              <a:rPr lang="it-IT" sz="2400" dirty="0" err="1"/>
              <a:t>million</a:t>
            </a:r>
            <a:r>
              <a:rPr lang="it-IT" sz="2400" dirty="0"/>
              <a:t> working days/</a:t>
            </a:r>
            <a:r>
              <a:rPr lang="it-IT" sz="2400" dirty="0" err="1"/>
              <a:t>year</a:t>
            </a:r>
            <a:r>
              <a:rPr lang="it-IT" sz="2400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723096-2D40-3D36-3C70-35DDD0DA32C4}"/>
              </a:ext>
            </a:extLst>
          </p:cNvPr>
          <p:cNvSpPr txBox="1"/>
          <p:nvPr/>
        </p:nvSpPr>
        <p:spPr>
          <a:xfrm>
            <a:off x="4038600" y="814932"/>
            <a:ext cx="60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Environment and economy </a:t>
            </a:r>
          </a:p>
        </p:txBody>
      </p:sp>
    </p:spTree>
    <p:extLst>
      <p:ext uri="{BB962C8B-B14F-4D97-AF65-F5344CB8AC3E}">
        <p14:creationId xmlns:p14="http://schemas.microsoft.com/office/powerpoint/2010/main" val="413751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FFE767-27FA-C1AD-3E97-9C3F3E78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13178C-EA96-007C-A951-FEC6716BBF6B}"/>
              </a:ext>
            </a:extLst>
          </p:cNvPr>
          <p:cNvSpPr txBox="1"/>
          <p:nvPr/>
        </p:nvSpPr>
        <p:spPr>
          <a:xfrm>
            <a:off x="1115367" y="1723809"/>
            <a:ext cx="104402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Cost of </a:t>
            </a:r>
            <a:r>
              <a:rPr lang="it-IT" sz="2400" dirty="0" err="1"/>
              <a:t>inaction</a:t>
            </a:r>
            <a:r>
              <a:rPr lang="it-IT" sz="2400" dirty="0"/>
              <a:t>: “The benefits of strong and </a:t>
            </a:r>
            <a:r>
              <a:rPr lang="it-IT" sz="2400" dirty="0" err="1"/>
              <a:t>timely</a:t>
            </a:r>
            <a:r>
              <a:rPr lang="it-IT" sz="2400" dirty="0"/>
              <a:t> action far </a:t>
            </a:r>
            <a:r>
              <a:rPr lang="it-IT" sz="2400" dirty="0" err="1"/>
              <a:t>outweigh</a:t>
            </a:r>
            <a:r>
              <a:rPr lang="it-IT" sz="2400" dirty="0"/>
              <a:t> the </a:t>
            </a:r>
            <a:r>
              <a:rPr lang="it-IT" sz="2400" dirty="0" err="1"/>
              <a:t>economic</a:t>
            </a:r>
            <a:r>
              <a:rPr lang="it-IT" sz="2400" dirty="0"/>
              <a:t> costs of </a:t>
            </a:r>
            <a:r>
              <a:rPr lang="it-IT" sz="2400" dirty="0" err="1"/>
              <a:t>inaction</a:t>
            </a:r>
            <a:r>
              <a:rPr lang="it-IT" sz="2400" dirty="0"/>
              <a:t>” (Stern Report, 2023):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Action =&gt; 1% of global GDP per </a:t>
            </a:r>
            <a:r>
              <a:rPr lang="it-IT" sz="2400" dirty="0" err="1"/>
              <a:t>year</a:t>
            </a:r>
            <a:r>
              <a:rPr lang="it-IT" sz="2400" dirty="0"/>
              <a:t> </a:t>
            </a:r>
            <a:r>
              <a:rPr lang="it-IT" sz="2400" dirty="0" err="1"/>
              <a:t>until</a:t>
            </a:r>
            <a:r>
              <a:rPr lang="it-IT" sz="2400" dirty="0"/>
              <a:t> 2050 • </a:t>
            </a:r>
            <a:r>
              <a:rPr lang="it-IT" sz="2400" dirty="0" err="1"/>
              <a:t>Inaction</a:t>
            </a:r>
            <a:r>
              <a:rPr lang="it-IT" sz="2400" dirty="0"/>
              <a:t> =&gt; up to 20% of global GDP per </a:t>
            </a:r>
            <a:r>
              <a:rPr lang="it-IT" sz="2400" dirty="0" err="1"/>
              <a:t>year</a:t>
            </a:r>
            <a:r>
              <a:rPr lang="it-IT" sz="2400" dirty="0"/>
              <a:t> • Multi-</a:t>
            </a:r>
            <a:r>
              <a:rPr lang="it-IT" sz="2400" dirty="0" err="1"/>
              <a:t>annual</a:t>
            </a:r>
            <a:r>
              <a:rPr lang="it-IT" sz="2400" dirty="0"/>
              <a:t> project TEEB – The </a:t>
            </a:r>
            <a:r>
              <a:rPr lang="it-IT" sz="2400" dirty="0" err="1"/>
              <a:t>Economics</a:t>
            </a:r>
            <a:r>
              <a:rPr lang="it-IT" sz="2400" dirty="0"/>
              <a:t> of </a:t>
            </a:r>
            <a:r>
              <a:rPr lang="it-IT" sz="2400" dirty="0" err="1"/>
              <a:t>Ecosystems</a:t>
            </a:r>
            <a:r>
              <a:rPr lang="it-IT" sz="2400" dirty="0"/>
              <a:t> and </a:t>
            </a:r>
            <a:r>
              <a:rPr lang="it-IT" sz="2400" dirty="0" err="1"/>
              <a:t>Biodiversity</a:t>
            </a:r>
            <a:r>
              <a:rPr lang="it-IT" sz="2400" dirty="0"/>
              <a:t> (EC+G8+UNEP): </a:t>
            </a:r>
            <a:r>
              <a:rPr lang="it-IT" sz="2400" dirty="0" err="1"/>
              <a:t>analyzed</a:t>
            </a:r>
            <a:r>
              <a:rPr lang="it-IT" sz="2400" dirty="0"/>
              <a:t> the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of </a:t>
            </a:r>
            <a:r>
              <a:rPr lang="it-IT" sz="2400" dirty="0" err="1"/>
              <a:t>ecosystems</a:t>
            </a:r>
            <a:r>
              <a:rPr lang="it-IT" sz="2400" dirty="0"/>
              <a:t> and </a:t>
            </a:r>
            <a:r>
              <a:rPr lang="it-IT" sz="2400" dirty="0" err="1"/>
              <a:t>biodiversity</a:t>
            </a:r>
            <a:r>
              <a:rPr lang="it-IT" sz="2400" dirty="0"/>
              <a:t>: the benefits of </a:t>
            </a:r>
            <a:r>
              <a:rPr lang="it-IT" sz="2400" dirty="0" err="1"/>
              <a:t>investing</a:t>
            </a:r>
            <a:r>
              <a:rPr lang="it-IT" sz="2400" dirty="0"/>
              <a:t> in </a:t>
            </a:r>
            <a:r>
              <a:rPr lang="it-IT" sz="2400" dirty="0" err="1"/>
              <a:t>ecosystem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</a:t>
            </a:r>
            <a:r>
              <a:rPr lang="it-IT" sz="2400" dirty="0" err="1"/>
              <a:t>exceed</a:t>
            </a:r>
            <a:r>
              <a:rPr lang="it-IT" sz="2400" dirty="0"/>
              <a:t> the costs by a </a:t>
            </a:r>
            <a:r>
              <a:rPr lang="it-IT" sz="2400" dirty="0" err="1"/>
              <a:t>factor</a:t>
            </a:r>
            <a:r>
              <a:rPr lang="it-IT" sz="2400" dirty="0"/>
              <a:t> of </a:t>
            </a:r>
            <a:r>
              <a:rPr lang="it-IT" sz="2400" dirty="0" err="1"/>
              <a:t>between</a:t>
            </a:r>
            <a:r>
              <a:rPr lang="it-IT" sz="2400" dirty="0"/>
              <a:t> 3 and 75.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“In </a:t>
            </a:r>
            <a:r>
              <a:rPr lang="it-IT" sz="2400" dirty="0" err="1"/>
              <a:t>recent</a:t>
            </a:r>
            <a:r>
              <a:rPr lang="it-IT" sz="2400" dirty="0"/>
              <a:t> </a:t>
            </a:r>
            <a:r>
              <a:rPr lang="it-IT" sz="2400" dirty="0" err="1"/>
              <a:t>years</a:t>
            </a:r>
            <a:r>
              <a:rPr lang="it-IT" sz="2400" dirty="0"/>
              <a:t>, </a:t>
            </a:r>
            <a:r>
              <a:rPr lang="it-IT" sz="2400" dirty="0" err="1"/>
              <a:t>financial</a:t>
            </a:r>
            <a:r>
              <a:rPr lang="it-IT" sz="2400" dirty="0"/>
              <a:t> </a:t>
            </a:r>
            <a:r>
              <a:rPr lang="it-IT" sz="2400" dirty="0" err="1"/>
              <a:t>crises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periodically</a:t>
            </a:r>
            <a:r>
              <a:rPr lang="it-IT" sz="2400" dirty="0"/>
              <a:t> </a:t>
            </a:r>
            <a:r>
              <a:rPr lang="it-IT" sz="2400" dirty="0" err="1"/>
              <a:t>recurred</a:t>
            </a:r>
            <a:r>
              <a:rPr lang="it-IT" sz="2400" dirty="0"/>
              <a:t>, </a:t>
            </a:r>
            <a:r>
              <a:rPr lang="it-IT" sz="2400" dirty="0" err="1"/>
              <a:t>costing</a:t>
            </a:r>
            <a:r>
              <a:rPr lang="it-IT" sz="2400" dirty="0"/>
              <a:t> Wall Street </a:t>
            </a:r>
            <a:r>
              <a:rPr lang="it-IT" sz="2400" dirty="0" err="1"/>
              <a:t>around</a:t>
            </a:r>
            <a:r>
              <a:rPr lang="it-IT" sz="2400" dirty="0"/>
              <a:t> $1,000-$1,500 </a:t>
            </a:r>
            <a:r>
              <a:rPr lang="it-IT" sz="2400" dirty="0" err="1"/>
              <a:t>billion</a:t>
            </a:r>
            <a:r>
              <a:rPr lang="it-IT" sz="2400" dirty="0"/>
              <a:t> </a:t>
            </a:r>
            <a:r>
              <a:rPr lang="it-IT" sz="2400" dirty="0" err="1"/>
              <a:t>each</a:t>
            </a:r>
            <a:r>
              <a:rPr lang="it-IT" sz="2400" dirty="0"/>
              <a:t> time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occurred</a:t>
            </a:r>
            <a:r>
              <a:rPr lang="it-IT" sz="2400" dirty="0"/>
              <a:t>. In </a:t>
            </a:r>
            <a:r>
              <a:rPr lang="it-IT" sz="2400" dirty="0" err="1"/>
              <a:t>fact</a:t>
            </a:r>
            <a:r>
              <a:rPr lang="it-IT" sz="2400" dirty="0"/>
              <a:t>,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lose</a:t>
            </a:r>
            <a:r>
              <a:rPr lang="it-IT" sz="2400" dirty="0"/>
              <a:t> </a:t>
            </a:r>
            <a:r>
              <a:rPr lang="it-IT" sz="2400" dirty="0" err="1"/>
              <a:t>natural</a:t>
            </a:r>
            <a:r>
              <a:rPr lang="it-IT" sz="2400" dirty="0"/>
              <a:t> capital </a:t>
            </a:r>
            <a:r>
              <a:rPr lang="it-IT" sz="2400" dirty="0" err="1"/>
              <a:t>worth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$2-$5,000 </a:t>
            </a:r>
            <a:r>
              <a:rPr lang="it-IT" sz="2400" dirty="0" err="1"/>
              <a:t>billion</a:t>
            </a:r>
            <a:r>
              <a:rPr lang="it-IT" sz="2400" dirty="0"/>
              <a:t>."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D340F533-2912-0720-1408-03DEA1568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33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8085AA8-8910-4FD1-DB04-50F58352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B92C59-FB62-A071-940C-1E84D9DBE419}"/>
              </a:ext>
            </a:extLst>
          </p:cNvPr>
          <p:cNvSpPr txBox="1"/>
          <p:nvPr/>
        </p:nvSpPr>
        <p:spPr>
          <a:xfrm>
            <a:off x="941196" y="1424186"/>
            <a:ext cx="978709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Competition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natural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resources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  <a:p>
            <a:pPr marL="342900" indent="-342900" algn="just">
              <a:buAutoNum type="arabicParenBoth"/>
            </a:pPr>
            <a:r>
              <a:rPr lang="it-IT" sz="2400" dirty="0"/>
              <a:t>Global </a:t>
            </a:r>
            <a:r>
              <a:rPr lang="it-IT" sz="2400" dirty="0" err="1"/>
              <a:t>population</a:t>
            </a:r>
            <a:r>
              <a:rPr lang="it-IT" sz="2400" dirty="0"/>
              <a:t> and living standards </a:t>
            </a:r>
            <a:r>
              <a:rPr lang="it-IT" sz="2400" dirty="0" err="1"/>
              <a:t>expanding</a:t>
            </a:r>
            <a:r>
              <a:rPr lang="it-IT" sz="2400" dirty="0"/>
              <a:t> on an </a:t>
            </a:r>
            <a:r>
              <a:rPr lang="it-IT" sz="2400" dirty="0" err="1"/>
              <a:t>unprecedented</a:t>
            </a:r>
            <a:r>
              <a:rPr lang="it-IT" sz="2400" dirty="0"/>
              <a:t> scale (9 </a:t>
            </a:r>
            <a:r>
              <a:rPr lang="it-IT" sz="2400" dirty="0" err="1"/>
              <a:t>billion</a:t>
            </a:r>
            <a:r>
              <a:rPr lang="it-IT" sz="2400" dirty="0"/>
              <a:t> in 2050): </a:t>
            </a:r>
          </a:p>
          <a:p>
            <a:pPr marL="342900" indent="-342900" algn="just">
              <a:buAutoNum type="arabicParenBoth"/>
            </a:pPr>
            <a:endParaRPr lang="it-IT" sz="2400" dirty="0"/>
          </a:p>
          <a:p>
            <a:pPr marL="342900" indent="-342900" algn="just">
              <a:buAutoNum type="arabicParenBoth"/>
            </a:pPr>
            <a:r>
              <a:rPr lang="it-IT" sz="2400" dirty="0"/>
              <a:t>2 </a:t>
            </a:r>
            <a:r>
              <a:rPr lang="it-IT" sz="2400" dirty="0" err="1"/>
              <a:t>billion</a:t>
            </a:r>
            <a:r>
              <a:rPr lang="it-IT" sz="2400" dirty="0"/>
              <a:t> people with 'middle class' </a:t>
            </a:r>
            <a:r>
              <a:rPr lang="it-IT" sz="2400" dirty="0" err="1"/>
              <a:t>consumption</a:t>
            </a:r>
            <a:r>
              <a:rPr lang="it-IT" sz="2400" dirty="0"/>
              <a:t> </a:t>
            </a:r>
            <a:r>
              <a:rPr lang="it-IT" sz="2400" dirty="0" err="1"/>
              <a:t>levels</a:t>
            </a:r>
            <a:r>
              <a:rPr lang="it-IT" sz="2400" dirty="0"/>
              <a:t> in </a:t>
            </a:r>
            <a:r>
              <a:rPr lang="it-IT" sz="2400" dirty="0" err="1"/>
              <a:t>today's</a:t>
            </a:r>
            <a:r>
              <a:rPr lang="it-IT" sz="2400" dirty="0"/>
              <a:t> </a:t>
            </a:r>
            <a:r>
              <a:rPr lang="it-IT" sz="2400" dirty="0" err="1"/>
              <a:t>developing</a:t>
            </a:r>
            <a:r>
              <a:rPr lang="it-IT" sz="2400" dirty="0"/>
              <a:t> countries </a:t>
            </a:r>
            <a:r>
              <a:rPr lang="it-IT" sz="2400" dirty="0" err="1"/>
              <a:t>will</a:t>
            </a:r>
            <a:r>
              <a:rPr lang="it-IT" sz="2400" dirty="0"/>
              <a:t> triple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consumption</a:t>
            </a:r>
            <a:r>
              <a:rPr lang="it-IT" sz="2400" dirty="0"/>
              <a:t> by 2020. </a:t>
            </a:r>
          </a:p>
          <a:p>
            <a:pPr marL="342900" indent="-342900" algn="just">
              <a:buAutoNum type="arabicParenBoth"/>
            </a:pPr>
            <a:r>
              <a:rPr lang="it-IT" sz="2400" dirty="0"/>
              <a:t>Demand for food, feed and fibre </a:t>
            </a:r>
            <a:r>
              <a:rPr lang="it-IT" sz="2400" dirty="0" err="1"/>
              <a:t>could</a:t>
            </a:r>
            <a:r>
              <a:rPr lang="it-IT" sz="2400" dirty="0"/>
              <a:t> </a:t>
            </a:r>
            <a:r>
              <a:rPr lang="it-IT" sz="2400" dirty="0" err="1"/>
              <a:t>increase</a:t>
            </a:r>
            <a:r>
              <a:rPr lang="it-IT" sz="2400" dirty="0"/>
              <a:t> by 70% by 2050, global demand for energy and water by 40%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early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2030. 2050: 9 </a:t>
            </a:r>
            <a:r>
              <a:rPr lang="it-IT" sz="2400" dirty="0" err="1"/>
              <a:t>billion</a:t>
            </a:r>
            <a:r>
              <a:rPr lang="it-IT" sz="2400" dirty="0"/>
              <a:t> 2011: 7 </a:t>
            </a:r>
            <a:r>
              <a:rPr lang="it-IT" sz="2400" dirty="0" err="1"/>
              <a:t>billion</a:t>
            </a: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810F6AA-929B-2C7B-D0E3-20493807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469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2682</Words>
  <Application>Microsoft Macintosh PowerPoint</Application>
  <PresentationFormat>Widescreen</PresentationFormat>
  <Paragraphs>196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Abadi</vt:lpstr>
      <vt:lpstr>Algerian</vt:lpstr>
      <vt:lpstr>Aptos</vt:lpstr>
      <vt:lpstr>Arial</vt:lpstr>
      <vt:lpstr>Arial</vt:lpstr>
      <vt:lpstr>Calibri</vt:lpstr>
      <vt:lpstr>Calibri Light</vt:lpstr>
      <vt:lpstr>Inter</vt:lpstr>
      <vt:lpstr>Open Sans</vt:lpstr>
      <vt:lpstr>Times New Roman</vt:lpstr>
      <vt:lpstr>Tema di Office</vt:lpstr>
      <vt:lpstr>   TECGREMED - TEChnical GREen Engineering skills  for MEDiterranean Region   “GREEN” European Union Environment public policy:  towards a «resource-efficient economy»  by Prof Dr. Alessandro Figus  WP2 – TRAINING, FEZ MOROCCO October 2025 </vt:lpstr>
      <vt:lpstr>             Protection of the environment, an European policy  </vt:lpstr>
      <vt:lpstr>Environment Action Programme </vt:lpstr>
      <vt:lpstr>European Action Programme </vt:lpstr>
      <vt:lpstr>8th EAP calls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UNICOM WORK PLAN</dc:title>
  <dc:creator>Diana Spulber</dc:creator>
  <cp:lastModifiedBy>Carolina Figus</cp:lastModifiedBy>
  <cp:revision>32</cp:revision>
  <dcterms:created xsi:type="dcterms:W3CDTF">2023-04-30T21:46:28Z</dcterms:created>
  <dcterms:modified xsi:type="dcterms:W3CDTF">2025-10-25T07:58:16Z</dcterms:modified>
</cp:coreProperties>
</file>