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1"/>
  </p:notesMasterIdLst>
  <p:sldIdLst>
    <p:sldId id="256" r:id="rId2"/>
    <p:sldId id="263" r:id="rId3"/>
    <p:sldId id="266" r:id="rId4"/>
    <p:sldId id="267" r:id="rId5"/>
    <p:sldId id="264" r:id="rId6"/>
    <p:sldId id="265" r:id="rId7"/>
    <p:sldId id="268" r:id="rId8"/>
    <p:sldId id="269" r:id="rId9"/>
    <p:sldId id="270" r:id="rId10"/>
    <p:sldId id="271" r:id="rId11"/>
    <p:sldId id="272" r:id="rId12"/>
    <p:sldId id="273" r:id="rId13"/>
    <p:sldId id="274" r:id="rId14"/>
    <p:sldId id="276" r:id="rId15"/>
    <p:sldId id="275" r:id="rId16"/>
    <p:sldId id="258" r:id="rId17"/>
    <p:sldId id="257" r:id="rId18"/>
    <p:sldId id="259" r:id="rId19"/>
    <p:sldId id="260" r:id="rId20"/>
  </p:sldIdLst>
  <p:sldSz cx="18288000" cy="10287000"/>
  <p:notesSz cx="6858000" cy="9144000"/>
  <p:embeddedFontLst>
    <p:embeddedFont>
      <p:font typeface="Martel" pitchFamily="2" charset="77"/>
      <p:regular r:id="rId22"/>
    </p:embeddedFont>
    <p:embeddedFont>
      <p:font typeface="Martel Bold" pitchFamily="2" charset="77"/>
      <p:regular r:id="rId23"/>
      <p:bold r:id="rId24"/>
    </p:embeddedFont>
    <p:embeddedFont>
      <p:font typeface="Martel Heavy" pitchFamily="2" charset="77"/>
      <p:regular r:id="rId25"/>
      <p:bold r:id="rId26"/>
    </p:embeddedFont>
    <p:embeddedFont>
      <p:font typeface="Montserrat Bold" pitchFamily="2" charset="77"/>
      <p:regular r:id="rId27"/>
      <p:bold r:id="rId28"/>
    </p:embeddedFont>
    <p:embeddedFont>
      <p:font typeface="Waterlily" pitchFamily="2" charset="0"/>
      <p:regular r:id="rId29"/>
    </p:embeddedFont>
    <p:embeddedFont>
      <p:font typeface="Wingdings 3" pitchFamily="2"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6:42:36.5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2823,'58'-12,"-5"-6,-10 0,4-10,1-2,7-5,10-4,8-4,-4 1,6-3,2-2,-14 8,0-1,2-1,2-3,-1 1,2-3,2-1,0 1,1 1,0 4,0 0,2 2,0-1,2 0,8-5,4-1,0 0,0 3,-2 3,10 0,-2 4,-1 3,2 1,1 0,2 2,-3 0,-5 2,0-2,-6 1,-1 1,0 0,0 1,-6 0,10-7,-8-1,-12 3,-2 0,-2 3,-2 0,-12 0,0 0,21-1,4 0,-1-4,4-1,-8 9,5 0,-3 2,15-7,1 0,-13 7,3-1,-3 0,18-10,0-1,-19 8,1-1,-3-1,9-11,-6 0,-7 7,-8 2,-6-8,-26 18,-7 3,-4-1,1 3,8-12,23-7,27-1,8-8,0 17,-37 5,-13 16,-17 3,1 4,3 9,-3-7,4 7,-4-9,-2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6:42:38.6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984 1,'16'34,"-1"2,-1-21,-2 16,3 13,-19 7,-9 8,-25-8,-11 4,1 3,-5 3,3-3,-4 4,0-1,1-3,0-2,0 3,-3 6,0 3,0-3,-1-7,0-1,4-4,-5 10,6-5,10-12,9-9,20-17,13-1,0 2,0-5,0 8,0-13,4 4,11-5,-3 0,7-4,0-2,38-4,20-4,12-3,-5-5,8-3,-14 2,8-3,5-1,1 0,-9 1,3 0,1-1,0 0,0 1,-2 1,1 1,-1 0,0 0,1 2,1 0,4 1,-2 0,-5 2,-7 2,4 2,-8 1,-8 2,-4 0,-12-1,-16-3,-14-4,1-5,-3 8,11-2,-2 5,1-2,7 0,-17-3,-2 3,-11-4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6:42:44.4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2294,'38'-56,"4"-7,12 13,1-19,-8 8,-7 2,-11 18,0 0,9-24,-11 21,0 0,4-15,-9 14,2-12,-10 17,14-18,-9 9,2-7,-10 17,-6-8,-1 30,11-8,-3 0,7 3,-13 1,-2 6,5 1,-2-2,3-5,-1 5,-8-3,17-11,-5-3,11-13,-8 14,-1-11,-5 19,-5-15,4 18,-3-9,4 8,0-3,-4 0,3 8,-8-7,3 8,-4-14,6-10,10-20,-2 6,11-4,-18 30,6-5,-7 21,4-17,0 12,0-8,4-5,2 3,0-4,-2 6,-3 9,-6-3,0 3,-1 0,2-4,8 9,2-4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6:42:47.3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1,'28'71,"-9"6,-13-25,-6 22,0 18,0-6,0-17,0 1,0-20,0 0,-2 21,-2 2,0-6,-1-4,1-12,0-2,-1 6,2-6,3-10,0 17,0-25,0-5,0-2,0 1,0-3,0 12,0-8,0 17,0-9,0 9,0-17,0-6,0-1,0 6,0 7,0 8,0-4,0 9,0-13,0 8,0-14,0-2,0-3,0-1,0 0,0 5,0 1,0 18,0 2,4 14,5 5,-2 0,1 4,1-16,0 0,0 19,0-1,3-15,0-5,5 28,-9-23,-1-2,4 12,-6 8,10-33,-4 4,-1-17,-1 14,-8-19,18 29,-9 4,23 18,-16-22,0 3,9 2,4 1,5 16,1-1,-7-18,0-2,4-1,-2-5,-1-5,20 14,-13-14,21 12,19 0,-29-26,7 0,29 8,9-1,-28-11,2 0,2-1,8 0,3 0,-4-2,19 5,-8-3,-20-9,-9-2,0 3,-30-10,5-5,62-8,-41 7,3 0,23-4,0 2,-21 2,-3 2,-4-1,-4 0,11 0,7 0,-4 0,-2 0,20 0,7 0,-22 0,-1 0,25 0,3 0,0 0,-3 0,-14 0,0 0,-4 0,4 0,-6 0,2 0,-6 0,-5-3,-10 1,-20 1,-15-4,0 1,-5-2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6:42:51.9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1 714,'72'-33,"1"0,0-1,5 0,0-1,-3 2,9-7,1 2,-8 8,6 2,2 1,2 0,1 1,1 1,-1 4,0 1,1-1,4-3,1-2,-7 4,2 1,-4 3,11-2,0 2,-2 2,-1 2,-9 3,-1 2,4 3,-7 3,-6 3,-22 0,-2 0,10 0,-11 0,4 0,-2-1,5 2,33 2,11 3,-7 0,7 2,0 2,-26-2,-1 0,2 2,1 0,13 0,2 2,1 0,-4 1,-8 0,-3 2,0 0,-2 0,21 2,-3-1,1 0,0 0,0-1,-3 0,-7 0,-3-1,0-1,-6-5,0-1,2 1,5 6,3 2,4-4,-3-5,5-4,2-1,-2 1,-4 2,0 2,0-2,3-1,-7-2,3-2,1 0,-1-1,-4 0,4 1,-3 0,-1 0,-1 0,-3 0,0 0,0 0,1 0,9 0,3 0,-1 0,-3 0,8 1,-4-1,2-1,-9-1,2-1,-1 0,-2 1,7 1,-3 1,0-2,1-1,1-1,-2 1,-9 2,-1 2,-2-1,-5 0,-1-1,0 2,4 1,0 1,4 2,-3 2,4 1,2 1,0 2,1-1,0 2,1 1,2 3,-7 0,2 3,1 1,0 0,-2 0,15 2,-1 0,-2 1,-3 1,-14 0,-5 2,3 0,6-1,2-3,8-1,4 1,0 0,-3 0,-8 1,3 6,-8 1,-1 0,6-1,4-5,6-1,2-1,-3 1,-8 1,15 12,-9 3,-3-5,-15-12,-2-2,-2 2,2 3,-1 2,-1 0,-4 1,0 0,-1 1,3 3,1 2,0 2,10 9,2 4,4 5,-17-9,4 5,2 1,-2 1,-4-4,17 13,-4-2,2 5,-17-9,4 4,-1 2,-2-2,-6-7,0 1,-5-6,-1 1,0 2,-1 0,-4-5,4 1,-9-7,-10 1,-10-10,8 21,-7-2,1 6,8 9,0 6,-10-3,-1 5,0 0,4-1,2 1,-4 1,-4 3,-3 2,1-2,2-8,0-1,-1-5,-2 10,-1-7,9 19,-17-40,0-5,-1 7,-3 32,-1-29,-3 5,-9 25,-3 4,1-7,-2 1,-5 12,-3-1,-1-14,-2-3,-1 3,-1-3,0-13,0-1,1-1,2-5,-9 10,0-3,-9-13,5-3,-28 8,-9 1,7-15,-6-2,0-1,-3-1,9-6,-4 0,4-3,-6 0,-1-3,7-3,-4 0,0 0,5-1,2 1,-1-1,-1-2,0 0,-2 2,-12 5,-3 3,0-1,4-1,0 0,-3 1,12-2,-2 0,-2 1,-4-2,-2-1,-4 0,-3-1,2-1,6-2,-17 4,5-1,-5-3,17-4,-5-2,-2 0,2-1,6 0,-14 1,6-1,-4 0,6-3,-4-1,-2 0,-2 0,10 0,-4 1,0 0,3 0,5-2,-17-2,7-2,0 1,-6 0,0 0,14 0,27 0,4 0,-12 0,-6 0,4 0,-5 0,-8 0,-8 0,-8 0,-5 0,-2 0,21-1,-3-1,-1 0,-2 0,-1-1,1 0,-4 0,0-1,-1-1,-1 0,0 0,-1 0,-5-1,-2-1,-1 0,1 0,1-1,4 0,-4-2,2-1,2 0,2 0,1 0,9 1,0-1,1 1,4 0,4 1,-20-3,6 0,8 2,-2-1,12 1,-1-1,-5 2,8 1,-12-1,-5-1,-8-2,-3 2,20 3,-2 0,-2 0,0 1,-7-1,-3 1,2 0,8 1,8 0,5 2,5 0,-16 0,11 1,8 1,14-8,10 8,4-4,-4 5,-18 0,-24 0,15 0,-2 0,13 0,0 0,-19 0,3 0,-9 0,14 0,21 0,25 0,0 0,-3 0,7 0,-7 0,3 0,0 0,-3 0,3 0,0 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6:42:53.6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1,'28'27,"-1"-8,-26-10,8 1,-8 10,4 6,-10 9,4-13,-3 2,-1-9,-1 0,1 6,-4-6,-2 0,0-5,-4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511299" y="0"/>
            <a:ext cx="11901522"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41282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17712" y="5143498"/>
            <a:ext cx="8277099" cy="3402839"/>
          </a:xfrm>
        </p:spPr>
        <p:txBody>
          <a:bodyPr anchor="t">
            <a:normAutofit/>
          </a:bodyPr>
          <a:lstStyle>
            <a:lvl1pPr algn="r">
              <a:defRPr sz="9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4158411" y="3403180"/>
            <a:ext cx="8036400" cy="1740320"/>
          </a:xfrm>
        </p:spPr>
        <p:txBody>
          <a:bodyPr tIns="0" anchor="b">
            <a:normAutofit/>
          </a:bodyPr>
          <a:lstStyle>
            <a:lvl1pPr marL="0" indent="0" algn="r">
              <a:buNone/>
              <a:defRPr sz="2700" b="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B6F15528-21DE-4FAA-801E-634DDDAF4B2B}" type="slidenum">
              <a:rPr lang="en-US" smtClean="0"/>
              <a:pPr/>
              <a:t>‹N›</a:t>
            </a:fld>
            <a:endParaRPr lang="en-US"/>
          </a:p>
        </p:txBody>
      </p:sp>
      <p:sp>
        <p:nvSpPr>
          <p:cNvPr id="13" name="TextBox 12"/>
          <p:cNvSpPr txBox="1"/>
          <p:nvPr/>
        </p:nvSpPr>
        <p:spPr>
          <a:xfrm>
            <a:off x="3286923" y="4894279"/>
            <a:ext cx="623454" cy="646331"/>
          </a:xfrm>
          <a:prstGeom prst="rect">
            <a:avLst/>
          </a:prstGeom>
          <a:noFill/>
        </p:spPr>
        <p:txBody>
          <a:bodyPr wrap="square" rtlCol="0">
            <a:spAutoFit/>
          </a:bodyPr>
          <a:lstStyle/>
          <a:p>
            <a:pPr algn="r"/>
            <a:r>
              <a:rPr lang="en-US" sz="3600" dirty="0">
                <a:solidFill>
                  <a:schemeClr val="accent6"/>
                </a:solidFill>
                <a:latin typeface="Wingdings 3" panose="05040102010807070707" pitchFamily="18" charset="2"/>
              </a:rPr>
              <a:t>z</a:t>
            </a:r>
            <a:endParaRPr lang="en-US" sz="3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1398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4" name="Rectangle 13"/>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3291354" y="961838"/>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3917713" y="1212085"/>
            <a:ext cx="11931137" cy="161584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9085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5" name="Rectangle 14"/>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5505712" y="647176"/>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13859071" y="1208727"/>
            <a:ext cx="1989779" cy="78661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913127" y="1455615"/>
            <a:ext cx="9700355" cy="76193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7778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9" name="Rectangle 28"/>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7" name="TextBox 6"/>
          <p:cNvSpPr txBox="1"/>
          <p:nvPr/>
        </p:nvSpPr>
        <p:spPr>
          <a:xfrm>
            <a:off x="3292414" y="961838"/>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6775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4" name="Rectangle 23"/>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3287765" y="4443880"/>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3914810" y="4720881"/>
            <a:ext cx="11934840" cy="2137119"/>
          </a:xfrm>
        </p:spPr>
        <p:txBody>
          <a:bodyPr anchor="t">
            <a:normAutofit/>
          </a:bodyPr>
          <a:lstStyle>
            <a:lvl1pPr algn="r">
              <a:defRPr sz="48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160953" y="3403179"/>
            <a:ext cx="11687897" cy="1317702"/>
          </a:xfrm>
        </p:spPr>
        <p:txBody>
          <a:bodyPr tIns="0" anchor="b">
            <a:normAutofit/>
          </a:bodyPr>
          <a:lstStyle>
            <a:lvl1pPr marL="0" indent="0" algn="r">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pPr/>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6527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6" name="Rectangle 25"/>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14810" y="1208726"/>
            <a:ext cx="11926476" cy="1622558"/>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908061" y="3078174"/>
            <a:ext cx="5837940" cy="599674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9999954" y="3078172"/>
            <a:ext cx="5841333" cy="59967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
        <p:nvSpPr>
          <p:cNvPr id="10" name="TextBox 9"/>
          <p:cNvSpPr txBox="1"/>
          <p:nvPr/>
        </p:nvSpPr>
        <p:spPr>
          <a:xfrm>
            <a:off x="3294258" y="961835"/>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7226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0" name="Rectangle 19"/>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3290475" y="954637"/>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3914810" y="1208727"/>
            <a:ext cx="11934840" cy="161752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913928" y="3078173"/>
            <a:ext cx="5844701" cy="1070727"/>
          </a:xfrm>
        </p:spPr>
        <p:txBody>
          <a:bodyPr anchor="b">
            <a:noAutofit/>
          </a:bodyPr>
          <a:lstStyle>
            <a:lvl1pPr marL="0" indent="0" algn="l">
              <a:lnSpc>
                <a:spcPct val="100000"/>
              </a:lnSpc>
              <a:buNone/>
              <a:defRPr sz="3300" b="0" cap="none" baseline="0">
                <a:solidFill>
                  <a:schemeClr val="accent6"/>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4" name="Content Placeholder 3"/>
          <p:cNvSpPr>
            <a:spLocks noGrp="1"/>
          </p:cNvSpPr>
          <p:nvPr>
            <p:ph sz="half" idx="2"/>
          </p:nvPr>
        </p:nvSpPr>
        <p:spPr>
          <a:xfrm>
            <a:off x="3913928" y="4276997"/>
            <a:ext cx="5840435" cy="46071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9999951" y="3078173"/>
            <a:ext cx="5849697" cy="1070727"/>
          </a:xfrm>
        </p:spPr>
        <p:txBody>
          <a:bodyPr anchor="b">
            <a:noAutofit/>
          </a:bodyPr>
          <a:lstStyle>
            <a:lvl1pPr marL="0" indent="0" algn="l">
              <a:lnSpc>
                <a:spcPct val="100000"/>
              </a:lnSpc>
              <a:buNone/>
              <a:defRPr sz="3300" b="0" cap="none" baseline="0">
                <a:solidFill>
                  <a:schemeClr val="accent6"/>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6" name="Content Placeholder 5"/>
          <p:cNvSpPr>
            <a:spLocks noGrp="1"/>
          </p:cNvSpPr>
          <p:nvPr>
            <p:ph sz="quarter" idx="4"/>
          </p:nvPr>
        </p:nvSpPr>
        <p:spPr>
          <a:xfrm>
            <a:off x="9999953" y="4276997"/>
            <a:ext cx="5849697" cy="46071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01020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3" name="Rectangle 12"/>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
        <p:nvSpPr>
          <p:cNvPr id="8" name="TextBox 7"/>
          <p:cNvSpPr txBox="1"/>
          <p:nvPr/>
        </p:nvSpPr>
        <p:spPr>
          <a:xfrm>
            <a:off x="3294258" y="961840"/>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4832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2" name="Rectangle 11"/>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Date Placeholder 1"/>
          <p:cNvSpPr>
            <a:spLocks noGrp="1"/>
          </p:cNvSpPr>
          <p:nvPr>
            <p:ph type="dt" sz="half" idx="10"/>
          </p:nvPr>
        </p:nvSpPr>
        <p:spPr/>
        <p:txBody>
          <a:bodyPr/>
          <a:lstStyle/>
          <a:p>
            <a:fld id="{1D8BD707-D9CF-40AE-B4C6-C98DA3205C09}" type="datetimeFigureOut">
              <a:rPr lang="en-US" smtClean="0"/>
              <a:pPr/>
              <a:t>4/21/26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8174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5" name="Rectangle 24"/>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2331231" y="1691326"/>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955485" y="1923677"/>
            <a:ext cx="3996542" cy="2854862"/>
          </a:xfrm>
        </p:spPr>
        <p:txBody>
          <a:bodyPr anchor="b">
            <a:normAutofit/>
          </a:bodyPr>
          <a:lstStyle>
            <a:lvl1pPr algn="l">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80231" y="1208727"/>
            <a:ext cx="8169417" cy="7866189"/>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955484" y="4779232"/>
            <a:ext cx="3996542" cy="3579596"/>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pPr/>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5825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9" name="Rectangle 18"/>
          <p:cNvSpPr/>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0120593" y="4843"/>
            <a:ext cx="6944601" cy="10287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it-IT"/>
              <a:t>Fare clic sull'icona per inserire un'immagine</a:t>
            </a:r>
            <a:endParaRPr lang="en-US" dirty="0"/>
          </a:p>
        </p:txBody>
      </p:sp>
      <p:sp>
        <p:nvSpPr>
          <p:cNvPr id="10" name="TextBox 9"/>
          <p:cNvSpPr txBox="1"/>
          <p:nvPr/>
        </p:nvSpPr>
        <p:spPr>
          <a:xfrm>
            <a:off x="2332029" y="1691326"/>
            <a:ext cx="623454" cy="507831"/>
          </a:xfrm>
          <a:prstGeom prst="rect">
            <a:avLst/>
          </a:prstGeom>
          <a:noFill/>
        </p:spPr>
        <p:txBody>
          <a:bodyPr wrap="square" rtlCol="0">
            <a:spAutoFit/>
          </a:bodyPr>
          <a:lstStyle/>
          <a:p>
            <a:pPr algn="r"/>
            <a:r>
              <a:rPr lang="en-US" sz="2700" dirty="0">
                <a:solidFill>
                  <a:schemeClr val="accent6"/>
                </a:solidFill>
                <a:latin typeface="Wingdings 3" panose="05040102010807070707" pitchFamily="18" charset="2"/>
              </a:rPr>
              <a:t>z</a:t>
            </a:r>
            <a:endParaRPr lang="en-US" sz="15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956861" y="1923679"/>
            <a:ext cx="5956479" cy="2850710"/>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955483" y="4774392"/>
            <a:ext cx="5957811" cy="3579591"/>
          </a:xfrm>
        </p:spPr>
        <p:txBody>
          <a:bodyPr>
            <a:normAutofit/>
          </a:bodyPr>
          <a:lstStyle>
            <a:lvl1pPr marL="0" indent="0" algn="l">
              <a:buNone/>
              <a:defRPr sz="30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pPr/>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3576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47691" y="3157803"/>
            <a:ext cx="14040308" cy="7129197"/>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18284801" cy="10287000"/>
          </a:xfrm>
          <a:prstGeom prst="rect">
            <a:avLst/>
          </a:prstGeom>
        </p:spPr>
      </p:pic>
      <p:sp>
        <p:nvSpPr>
          <p:cNvPr id="8" name="Rectangle 7"/>
          <p:cNvSpPr/>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3917713" y="1212085"/>
            <a:ext cx="11937497" cy="1615844"/>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160398" y="3078174"/>
            <a:ext cx="11694810" cy="599674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215097" y="7905906"/>
            <a:ext cx="3994094" cy="274320"/>
          </a:xfrm>
          <a:prstGeom prst="rect">
            <a:avLst/>
          </a:prstGeom>
        </p:spPr>
        <p:txBody>
          <a:bodyPr vert="horz" lIns="91440" tIns="18288" rIns="91440" bIns="45720" rtlCol="0" anchor="t"/>
          <a:lstStyle>
            <a:lvl1pPr algn="r">
              <a:defRPr sz="1200">
                <a:solidFill>
                  <a:schemeClr val="tx1">
                    <a:tint val="75000"/>
                  </a:schemeClr>
                </a:solidFill>
                <a:latin typeface="+mn-lt"/>
              </a:defRPr>
            </a:lvl1pPr>
          </a:lstStyle>
          <a:p>
            <a:fld id="{1D8BD707-D9CF-40AE-B4C6-C98DA3205C09}" type="datetimeFigureOut">
              <a:rPr lang="en-US" smtClean="0"/>
              <a:pPr/>
              <a:t>4/21/26</a:t>
            </a:fld>
            <a:endParaRPr lang="en-US"/>
          </a:p>
        </p:txBody>
      </p:sp>
      <p:sp>
        <p:nvSpPr>
          <p:cNvPr id="5" name="Footer Placeholder 4"/>
          <p:cNvSpPr>
            <a:spLocks noGrp="1"/>
          </p:cNvSpPr>
          <p:nvPr>
            <p:ph type="ftr" sz="quarter" idx="3"/>
          </p:nvPr>
        </p:nvSpPr>
        <p:spPr>
          <a:xfrm rot="5400000">
            <a:off x="-3355695" y="5491716"/>
            <a:ext cx="8828028" cy="268764"/>
          </a:xfrm>
          <a:prstGeom prst="rect">
            <a:avLst/>
          </a:prstGeom>
        </p:spPr>
        <p:txBody>
          <a:bodyPr vert="horz" lIns="91440" tIns="45720" rIns="91440" bIns="18288" rtlCol="0" anchor="b"/>
          <a:lstStyle>
            <a:lvl1pPr algn="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7611" y="246889"/>
            <a:ext cx="955091" cy="484277"/>
          </a:xfrm>
          <a:prstGeom prst="rect">
            <a:avLst/>
          </a:prstGeom>
        </p:spPr>
        <p:txBody>
          <a:bodyPr vert="horz" lIns="91440" tIns="45720" rIns="45720" bIns="45720" rtlCol="0" anchor="ctr"/>
          <a:lstStyle>
            <a:lvl1pPr algn="r">
              <a:defRPr sz="2700">
                <a:solidFill>
                  <a:schemeClr val="tx1">
                    <a:tint val="75000"/>
                  </a:schemeClr>
                </a:solidFill>
              </a:defRPr>
            </a:lvl1pPr>
          </a:lstStyle>
          <a:p>
            <a:fld id="{B6F15528-21DE-4FAA-801E-634DDDAF4B2B}" type="slidenum">
              <a:rPr lang="en-US" smtClean="0"/>
              <a:pPr/>
              <a:t>‹N›</a:t>
            </a:fld>
            <a:endParaRPr lang="en-US"/>
          </a:p>
        </p:txBody>
      </p:sp>
      <p:sp>
        <p:nvSpPr>
          <p:cNvPr id="57" name="Rectangle 56"/>
          <p:cNvSpPr/>
          <p:nvPr/>
        </p:nvSpPr>
        <p:spPr>
          <a:xfrm>
            <a:off x="1443064" y="0"/>
            <a:ext cx="68579"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39945658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1371600" rtl="0" eaLnBrk="1" latinLnBrk="0" hangingPunct="1">
        <a:lnSpc>
          <a:spcPct val="90000"/>
        </a:lnSpc>
        <a:spcBef>
          <a:spcPct val="0"/>
        </a:spcBef>
        <a:buNone/>
        <a:defRPr sz="5100" b="0" i="0" kern="1200" cap="none">
          <a:solidFill>
            <a:schemeClr val="tx1"/>
          </a:solidFill>
          <a:effectLst/>
          <a:latin typeface="+mj-lt"/>
          <a:ea typeface="+mj-ea"/>
          <a:cs typeface="+mj-cs"/>
        </a:defRPr>
      </a:lvl1pPr>
    </p:titleStyle>
    <p:bodyStyle>
      <a:lvl1pPr marL="516732" indent="-516732" algn="l" defTabSz="1371600" rtl="0" eaLnBrk="1" latinLnBrk="0" hangingPunct="1">
        <a:lnSpc>
          <a:spcPct val="120000"/>
        </a:lnSpc>
        <a:spcBef>
          <a:spcPts val="1500"/>
        </a:spcBef>
        <a:spcAft>
          <a:spcPts val="900"/>
        </a:spcAft>
        <a:buClr>
          <a:schemeClr val="accent6"/>
        </a:buClr>
        <a:buSzPct val="90000"/>
        <a:buFont typeface="Wingdings" panose="05000000000000000000" pitchFamily="2" charset="2"/>
        <a:buChar char="§"/>
        <a:defRPr sz="3000" kern="1200">
          <a:solidFill>
            <a:schemeClr val="tx1"/>
          </a:solidFill>
          <a:effectLst/>
          <a:latin typeface="+mn-lt"/>
          <a:ea typeface="+mn-ea"/>
          <a:cs typeface="+mn-cs"/>
        </a:defRPr>
      </a:lvl1pPr>
      <a:lvl2pPr marL="1193007" indent="-507207"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2700" kern="1200">
          <a:solidFill>
            <a:schemeClr val="tx1"/>
          </a:solidFill>
          <a:effectLst/>
          <a:latin typeface="+mn-lt"/>
          <a:ea typeface="+mn-ea"/>
          <a:cs typeface="+mn-cs"/>
        </a:defRPr>
      </a:lvl2pPr>
      <a:lvl3pPr marL="1888332" indent="-516732"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2400" kern="1200">
          <a:solidFill>
            <a:schemeClr val="tx1"/>
          </a:solidFill>
          <a:effectLst/>
          <a:latin typeface="+mn-lt"/>
          <a:ea typeface="+mn-ea"/>
          <a:cs typeface="+mn-cs"/>
        </a:defRPr>
      </a:lvl3pPr>
      <a:lvl4pPr marL="2564607" indent="-507207"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2100" kern="1200">
          <a:solidFill>
            <a:schemeClr val="tx1"/>
          </a:solidFill>
          <a:effectLst/>
          <a:latin typeface="+mn-lt"/>
          <a:ea typeface="+mn-ea"/>
          <a:cs typeface="+mn-cs"/>
        </a:defRPr>
      </a:lvl4pPr>
      <a:lvl5pPr marL="3259932" indent="-516732"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5pPr>
      <a:lvl6pPr marL="3963924" indent="-507492"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1800" kern="1200" baseline="0">
          <a:solidFill>
            <a:schemeClr val="tx1"/>
          </a:solidFill>
          <a:effectLst/>
          <a:latin typeface="+mn-lt"/>
          <a:ea typeface="+mn-ea"/>
          <a:cs typeface="+mn-cs"/>
        </a:defRPr>
      </a:lvl6pPr>
      <a:lvl7pPr marL="4663440" indent="-507492"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1800" kern="1200" baseline="0">
          <a:solidFill>
            <a:schemeClr val="tx1"/>
          </a:solidFill>
          <a:effectLst/>
          <a:latin typeface="+mn-lt"/>
          <a:ea typeface="+mn-ea"/>
          <a:cs typeface="+mn-cs"/>
        </a:defRPr>
      </a:lvl7pPr>
      <a:lvl8pPr marL="5362956" indent="-507492"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1800" kern="1200" baseline="0">
          <a:solidFill>
            <a:schemeClr val="tx1"/>
          </a:solidFill>
          <a:effectLst/>
          <a:latin typeface="+mn-lt"/>
          <a:ea typeface="+mn-ea"/>
          <a:cs typeface="+mn-cs"/>
        </a:defRPr>
      </a:lvl8pPr>
      <a:lvl9pPr marL="6062472" indent="-507492" algn="l" defTabSz="1371600" rtl="0" eaLnBrk="1" latinLnBrk="0" hangingPunct="1">
        <a:lnSpc>
          <a:spcPct val="120000"/>
        </a:lnSpc>
        <a:spcBef>
          <a:spcPts val="750"/>
        </a:spcBef>
        <a:spcAft>
          <a:spcPts val="900"/>
        </a:spcAft>
        <a:buClr>
          <a:schemeClr val="accent6"/>
        </a:buClr>
        <a:buSzPct val="90000"/>
        <a:buFont typeface="Wingdings" panose="05000000000000000000" pitchFamily="2" charset="2"/>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https://euperspectives.eu/app/uploads/2025/10/aaa-768x404.p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9.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1.png"/><Relationship Id="rId5" Type="http://schemas.openxmlformats.org/officeDocument/2006/relationships/image" Target="../media/image8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6" name="TextBox 6"/>
          <p:cNvSpPr txBox="1"/>
          <p:nvPr/>
        </p:nvSpPr>
        <p:spPr>
          <a:xfrm>
            <a:off x="637889" y="3197407"/>
            <a:ext cx="9451385" cy="3673442"/>
          </a:xfrm>
          <a:prstGeom prst="rect">
            <a:avLst/>
          </a:prstGeom>
        </p:spPr>
        <p:txBody>
          <a:bodyPr lIns="0" tIns="0" rIns="0" bIns="0" rtlCol="0" anchor="t">
            <a:spAutoFit/>
          </a:bodyPr>
          <a:lstStyle/>
          <a:p>
            <a:pPr algn="ctr">
              <a:lnSpc>
                <a:spcPts val="9940"/>
              </a:lnSpc>
            </a:pPr>
            <a:r>
              <a:rPr lang="en-US" sz="7100" dirty="0">
                <a:solidFill>
                  <a:srgbClr val="FFFFFF"/>
                </a:solidFill>
                <a:latin typeface="Waterlily"/>
              </a:rPr>
              <a:t>European Union Environment governance and sustainability</a:t>
            </a:r>
            <a:endParaRPr lang="en-US" sz="7100" dirty="0">
              <a:solidFill>
                <a:srgbClr val="000000"/>
              </a:solidFill>
              <a:latin typeface="Waterlily"/>
            </a:endParaRPr>
          </a:p>
        </p:txBody>
      </p:sp>
      <p:pic>
        <p:nvPicPr>
          <p:cNvPr id="7" name="Immagine 6">
            <a:extLst>
              <a:ext uri="{FF2B5EF4-FFF2-40B4-BE49-F238E27FC236}">
                <a16:creationId xmlns:a16="http://schemas.microsoft.com/office/drawing/2014/main" id="{15321D78-0D3A-B3BF-3C7F-9FD49A5891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43128"/>
            <a:ext cx="4191000" cy="4191000"/>
          </a:xfrm>
          <a:prstGeom prst="rect">
            <a:avLst/>
          </a:prstGeom>
          <a:noFill/>
          <a:ln>
            <a:noFill/>
          </a:ln>
        </p:spPr>
      </p:pic>
      <p:sp>
        <p:nvSpPr>
          <p:cNvPr id="8" name="Rectangle 2">
            <a:extLst>
              <a:ext uri="{FF2B5EF4-FFF2-40B4-BE49-F238E27FC236}">
                <a16:creationId xmlns:a16="http://schemas.microsoft.com/office/drawing/2014/main" id="{9F1ACD69-C3A0-9AF1-9774-13EE3175DE0C}"/>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5" name="Picture 1" descr="Co-funded by the European Union">
            <a:extLst>
              <a:ext uri="{FF2B5EF4-FFF2-40B4-BE49-F238E27FC236}">
                <a16:creationId xmlns:a16="http://schemas.microsoft.com/office/drawing/2014/main" id="{64B0B685-3B53-4C43-12AB-8F186EFED51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43981" y="332553"/>
            <a:ext cx="4419600" cy="232489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03CBFD4D-35E7-2735-684B-B4B2A6E446F3}"/>
              </a:ext>
            </a:extLst>
          </p:cNvPr>
          <p:cNvSpPr txBox="1"/>
          <p:nvPr/>
        </p:nvSpPr>
        <p:spPr>
          <a:xfrm>
            <a:off x="1828800" y="7841463"/>
            <a:ext cx="7069564" cy="1077218"/>
          </a:xfrm>
          <a:prstGeom prst="rect">
            <a:avLst/>
          </a:prstGeom>
          <a:noFill/>
        </p:spPr>
        <p:txBody>
          <a:bodyPr wrap="none" rtlCol="0">
            <a:spAutoFit/>
          </a:bodyPr>
          <a:lstStyle/>
          <a:p>
            <a:r>
              <a:rPr lang="it-IT" sz="3200" b="1" i="1" dirty="0">
                <a:solidFill>
                  <a:srgbClr val="FFFF00"/>
                </a:solidFill>
              </a:rPr>
              <a:t>Prof. Alessandro Figus PhD </a:t>
            </a:r>
          </a:p>
          <a:p>
            <a:r>
              <a:rPr lang="it-IT" sz="3200" b="1" i="1" dirty="0">
                <a:solidFill>
                  <a:srgbClr val="FFFF00"/>
                </a:solidFill>
              </a:rPr>
              <a:t>University of Cassino and Southern Lazio</a:t>
            </a:r>
          </a:p>
        </p:txBody>
      </p:sp>
      <p:pic>
        <p:nvPicPr>
          <p:cNvPr id="11" name="Immagine 10">
            <a:extLst>
              <a:ext uri="{FF2B5EF4-FFF2-40B4-BE49-F238E27FC236}">
                <a16:creationId xmlns:a16="http://schemas.microsoft.com/office/drawing/2014/main" id="{203B9AE7-D744-9A51-0CBF-5F1B526B4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0" y="5524500"/>
            <a:ext cx="4162711" cy="41627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DG 6 in Telugu, Sustainable Development Goals in Telugu, SDGs in Telugu">
            <a:extLst>
              <a:ext uri="{FF2B5EF4-FFF2-40B4-BE49-F238E27FC236}">
                <a16:creationId xmlns:a16="http://schemas.microsoft.com/office/drawing/2014/main" id="{001F94E5-E8E3-75AF-B710-9E84442CA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71700"/>
            <a:ext cx="15410890" cy="527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4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 7 in Telugu, Sustainable Development Goals in Telugu, SDGs in Telugu">
            <a:extLst>
              <a:ext uri="{FF2B5EF4-FFF2-40B4-BE49-F238E27FC236}">
                <a16:creationId xmlns:a16="http://schemas.microsoft.com/office/drawing/2014/main" id="{E9651C07-3024-15B0-A4DB-4EE2A1559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21433"/>
            <a:ext cx="17678400" cy="444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DG 11 in Telugu, Sustainable Development Goals in Telugu, SDGs in Telugu">
            <a:extLst>
              <a:ext uri="{FF2B5EF4-FFF2-40B4-BE49-F238E27FC236}">
                <a16:creationId xmlns:a16="http://schemas.microsoft.com/office/drawing/2014/main" id="{DDBCCC46-985A-6A58-0289-0226A9387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4" y="2857500"/>
            <a:ext cx="17803171" cy="300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7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DG 13 in Telugu, Sustainable Development Goals in Telugu, SDGs in Telugu">
            <a:extLst>
              <a:ext uri="{FF2B5EF4-FFF2-40B4-BE49-F238E27FC236}">
                <a16:creationId xmlns:a16="http://schemas.microsoft.com/office/drawing/2014/main" id="{A712BF3D-20C0-2B43-AEA2-B5DBD33DA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69" y="3467100"/>
            <a:ext cx="17775062" cy="297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7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 14 in Telugu, Sustainable Development Goals in Telugu, SDGs in Telugu">
            <a:extLst>
              <a:ext uri="{FF2B5EF4-FFF2-40B4-BE49-F238E27FC236}">
                <a16:creationId xmlns:a16="http://schemas.microsoft.com/office/drawing/2014/main" id="{F8F38382-6D8F-E9C8-26ED-DB8A480B2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22" y="3314700"/>
            <a:ext cx="16601355" cy="276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91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 15 in Telugu, Sustainable Development Goals in Telugu, SDGs in Telugu">
            <a:extLst>
              <a:ext uri="{FF2B5EF4-FFF2-40B4-BE49-F238E27FC236}">
                <a16:creationId xmlns:a16="http://schemas.microsoft.com/office/drawing/2014/main" id="{11B3D181-60DE-15AD-74B8-F08F9EBE4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62" y="3162300"/>
            <a:ext cx="17133076" cy="329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TextBox 2"/>
          <p:cNvSpPr txBox="1"/>
          <p:nvPr/>
        </p:nvSpPr>
        <p:spPr>
          <a:xfrm>
            <a:off x="5410200" y="275964"/>
            <a:ext cx="12619549" cy="553998"/>
          </a:xfrm>
          <a:prstGeom prst="rect">
            <a:avLst/>
          </a:prstGeom>
        </p:spPr>
        <p:txBody>
          <a:bodyPr wrap="square" lIns="0" tIns="0" rIns="0" bIns="0" rtlCol="0" anchor="t">
            <a:spAutoFit/>
          </a:bodyPr>
          <a:lstStyle/>
          <a:p>
            <a:pPr lvl="0" eaLnBrk="0" fontAlgn="base" hangingPunct="0">
              <a:spcBef>
                <a:spcPct val="0"/>
              </a:spcBef>
              <a:spcAft>
                <a:spcPct val="0"/>
              </a:spcAft>
            </a:pPr>
            <a:r>
              <a:rPr lang="it-IT" altLang="it-IT" sz="3600" b="1" dirty="0">
                <a:solidFill>
                  <a:srgbClr val="FFFF00"/>
                </a:solidFill>
                <a:latin typeface="Google Sans"/>
              </a:rPr>
              <a:t>The Legal Order of the </a:t>
            </a:r>
            <a:r>
              <a:rPr lang="it-IT" altLang="it-IT" sz="3600" b="1" dirty="0" err="1">
                <a:solidFill>
                  <a:srgbClr val="FFFF00"/>
                </a:solidFill>
                <a:latin typeface="Google Sans"/>
              </a:rPr>
              <a:t>European</a:t>
            </a:r>
            <a:r>
              <a:rPr lang="it-IT" altLang="it-IT" sz="3600" b="1" dirty="0">
                <a:solidFill>
                  <a:srgbClr val="FFFF00"/>
                </a:solidFill>
                <a:latin typeface="Google Sans"/>
              </a:rPr>
              <a:t> Union</a:t>
            </a:r>
            <a:endParaRPr lang="it-IT" altLang="it-IT" sz="3600" dirty="0">
              <a:solidFill>
                <a:srgbClr val="FFFF00"/>
              </a:solidFill>
            </a:endParaRPr>
          </a:p>
        </p:txBody>
      </p:sp>
      <p:sp>
        <p:nvSpPr>
          <p:cNvPr id="3" name="Freeform 3"/>
          <p:cNvSpPr/>
          <p:nvPr/>
        </p:nvSpPr>
        <p:spPr>
          <a:xfrm>
            <a:off x="304800" y="1485900"/>
            <a:ext cx="16535400" cy="8212930"/>
          </a:xfrm>
          <a:custGeom>
            <a:avLst/>
            <a:gdLst/>
            <a:ahLst/>
            <a:cxnLst/>
            <a:rect l="l" t="t" r="r" b="b"/>
            <a:pathLst>
              <a:path w="17733540" h="9240996">
                <a:moveTo>
                  <a:pt x="0" y="0"/>
                </a:moveTo>
                <a:lnTo>
                  <a:pt x="17733540" y="0"/>
                </a:lnTo>
                <a:lnTo>
                  <a:pt x="17733540" y="9240996"/>
                </a:lnTo>
                <a:lnTo>
                  <a:pt x="0" y="924099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dirty="0"/>
          </a:p>
        </p:txBody>
      </p:sp>
      <p:sp>
        <p:nvSpPr>
          <p:cNvPr id="5" name="Freeform 5"/>
          <p:cNvSpPr/>
          <p:nvPr/>
        </p:nvSpPr>
        <p:spPr>
          <a:xfrm>
            <a:off x="0" y="8216905"/>
            <a:ext cx="1945889" cy="2070095"/>
          </a:xfrm>
          <a:custGeom>
            <a:avLst/>
            <a:gdLst/>
            <a:ahLst/>
            <a:cxnLst/>
            <a:rect l="l" t="t" r="r" b="b"/>
            <a:pathLst>
              <a:path w="1945889" h="2070095">
                <a:moveTo>
                  <a:pt x="0" y="0"/>
                </a:moveTo>
                <a:lnTo>
                  <a:pt x="1945889" y="0"/>
                </a:lnTo>
                <a:lnTo>
                  <a:pt x="1945889" y="2070095"/>
                </a:lnTo>
                <a:lnTo>
                  <a:pt x="0" y="2070095"/>
                </a:lnTo>
                <a:lnTo>
                  <a:pt x="0" y="0"/>
                </a:lnTo>
                <a:close/>
              </a:path>
            </a:pathLst>
          </a:custGeom>
          <a:blipFill>
            <a:blip>
              <a:alphaModFix amt="28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8" name="Rectangle 3">
            <a:extLst>
              <a:ext uri="{FF2B5EF4-FFF2-40B4-BE49-F238E27FC236}">
                <a16:creationId xmlns:a16="http://schemas.microsoft.com/office/drawing/2014/main" id="{F16E51FD-B821-CF3D-0C26-12779C2831E5}"/>
              </a:ext>
            </a:extLst>
          </p:cNvPr>
          <p:cNvSpPr>
            <a:spLocks noChangeArrowheads="1"/>
          </p:cNvSpPr>
          <p:nvPr/>
        </p:nvSpPr>
        <p:spPr bwMode="auto">
          <a:xfrm>
            <a:off x="866375" y="3459088"/>
            <a:ext cx="15821426" cy="57088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0" rIns="0" bIns="14759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rgbClr val="0A0A0A"/>
                </a:solidFill>
                <a:effectLst/>
                <a:latin typeface="Google Sans"/>
              </a:rPr>
              <a:t>The </a:t>
            </a:r>
            <a:r>
              <a:rPr kumimoji="0" lang="it-IT" altLang="it-IT" sz="2800" b="0" i="0" u="none" strike="noStrike" cap="none" normalizeH="0" baseline="0" dirty="0" err="1">
                <a:ln>
                  <a:noFill/>
                </a:ln>
                <a:solidFill>
                  <a:srgbClr val="0A0A0A"/>
                </a:solidFill>
                <a:effectLst/>
                <a:latin typeface="Google Sans"/>
              </a:rPr>
              <a:t>European</a:t>
            </a:r>
            <a:r>
              <a:rPr kumimoji="0" lang="it-IT" altLang="it-IT" sz="2800" b="0" i="0" u="none" strike="noStrike" cap="none" normalizeH="0" baseline="0" dirty="0">
                <a:ln>
                  <a:noFill/>
                </a:ln>
                <a:solidFill>
                  <a:srgbClr val="0A0A0A"/>
                </a:solidFill>
                <a:effectLst/>
                <a:latin typeface="Google Sans"/>
              </a:rPr>
              <a:t> Union (EU) </a:t>
            </a:r>
            <a:r>
              <a:rPr kumimoji="0" lang="it-IT" altLang="it-IT" sz="2800" b="0" i="0" u="none" strike="noStrike" cap="none" normalizeH="0" baseline="0" dirty="0" err="1">
                <a:ln>
                  <a:noFill/>
                </a:ln>
                <a:solidFill>
                  <a:srgbClr val="0A0A0A"/>
                </a:solidFill>
                <a:effectLst/>
                <a:latin typeface="Google Sans"/>
              </a:rPr>
              <a:t>possesses</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its</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own</a:t>
            </a:r>
            <a:r>
              <a:rPr kumimoji="0" lang="it-IT" altLang="it-IT" sz="2800" b="0" i="0" u="none" strike="noStrike" cap="none" normalizeH="0" baseline="0" dirty="0">
                <a:ln>
                  <a:noFill/>
                </a:ln>
                <a:solidFill>
                  <a:srgbClr val="0A0A0A"/>
                </a:solidFill>
                <a:effectLst/>
                <a:latin typeface="Google Sans"/>
              </a:rPr>
              <a:t> </a:t>
            </a:r>
            <a:r>
              <a:rPr kumimoji="0" lang="it-IT" altLang="it-IT" sz="2800" b="1" i="0" u="none" strike="noStrike" cap="none" normalizeH="0" baseline="0" dirty="0" err="1">
                <a:ln>
                  <a:noFill/>
                </a:ln>
                <a:solidFill>
                  <a:srgbClr val="0A0A0A"/>
                </a:solidFill>
                <a:effectLst/>
                <a:latin typeface="Google Sans"/>
              </a:rPr>
              <a:t>legal</a:t>
            </a:r>
            <a:r>
              <a:rPr kumimoji="0" lang="it-IT" altLang="it-IT" sz="2800" b="1" i="0" u="none" strike="noStrike" cap="none" normalizeH="0" baseline="0" dirty="0">
                <a:ln>
                  <a:noFill/>
                </a:ln>
                <a:solidFill>
                  <a:srgbClr val="0A0A0A"/>
                </a:solidFill>
                <a:effectLst/>
                <a:latin typeface="Google Sans"/>
              </a:rPr>
              <a:t> </a:t>
            </a:r>
            <a:r>
              <a:rPr kumimoji="0" lang="it-IT" altLang="it-IT" sz="2800" b="1" i="0" u="none" strike="noStrike" cap="none" normalizeH="0" baseline="0" dirty="0" err="1">
                <a:ln>
                  <a:noFill/>
                </a:ln>
                <a:solidFill>
                  <a:srgbClr val="0A0A0A"/>
                </a:solidFill>
                <a:effectLst/>
                <a:latin typeface="Google Sans"/>
              </a:rPr>
              <a:t>personality</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establishing</a:t>
            </a:r>
            <a:r>
              <a:rPr kumimoji="0" lang="it-IT" altLang="it-IT" sz="2800" b="0" i="0" u="none" strike="noStrike" cap="none" normalizeH="0" baseline="0" dirty="0">
                <a:ln>
                  <a:noFill/>
                </a:ln>
                <a:solidFill>
                  <a:srgbClr val="0A0A0A"/>
                </a:solidFill>
                <a:effectLst/>
                <a:latin typeface="Google Sans"/>
              </a:rPr>
              <a:t> a </a:t>
            </a:r>
            <a:r>
              <a:rPr kumimoji="0" lang="it-IT" altLang="it-IT" sz="2800" b="0" i="0" u="none" strike="noStrike" cap="none" normalizeH="0" baseline="0" dirty="0" err="1">
                <a:ln>
                  <a:noFill/>
                </a:ln>
                <a:solidFill>
                  <a:srgbClr val="0A0A0A"/>
                </a:solidFill>
                <a:effectLst/>
                <a:latin typeface="Google Sans"/>
              </a:rPr>
              <a:t>unique</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legal</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order</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distinct</a:t>
            </a:r>
            <a:r>
              <a:rPr kumimoji="0" lang="it-IT" altLang="it-IT" sz="2800" b="0" i="0" u="none" strike="noStrike" cap="none" normalizeH="0" baseline="0" dirty="0">
                <a:ln>
                  <a:noFill/>
                </a:ln>
                <a:solidFill>
                  <a:srgbClr val="0A0A0A"/>
                </a:solidFill>
                <a:effectLst/>
                <a:latin typeface="Google Sans"/>
              </a:rPr>
              <a:t> from international </a:t>
            </a:r>
            <a:r>
              <a:rPr kumimoji="0" lang="it-IT" altLang="it-IT" sz="2800" b="0" i="0" u="none" strike="noStrike" cap="none" normalizeH="0" baseline="0" dirty="0" err="1">
                <a:ln>
                  <a:noFill/>
                </a:ln>
                <a:solidFill>
                  <a:srgbClr val="0A0A0A"/>
                </a:solidFill>
                <a:effectLst/>
                <a:latin typeface="Google Sans"/>
              </a:rPr>
              <a:t>law</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This</a:t>
            </a:r>
            <a:r>
              <a:rPr kumimoji="0" lang="it-IT" altLang="it-IT" sz="2800" b="0" i="0" u="none" strike="noStrike" cap="none" normalizeH="0" baseline="0" dirty="0">
                <a:ln>
                  <a:noFill/>
                </a:ln>
                <a:solidFill>
                  <a:srgbClr val="0A0A0A"/>
                </a:solidFill>
                <a:effectLst/>
                <a:latin typeface="Google Sans"/>
              </a:rPr>
              <a:t> system </a:t>
            </a:r>
            <a:r>
              <a:rPr kumimoji="0" lang="it-IT" altLang="it-IT" sz="2800" b="0" i="0" u="none" strike="noStrike" cap="none" normalizeH="0" baseline="0" dirty="0" err="1">
                <a:ln>
                  <a:noFill/>
                </a:ln>
                <a:solidFill>
                  <a:srgbClr val="0A0A0A"/>
                </a:solidFill>
                <a:effectLst/>
                <a:latin typeface="Google Sans"/>
              </a:rPr>
              <a:t>has</a:t>
            </a:r>
            <a:r>
              <a:rPr kumimoji="0" lang="it-IT" altLang="it-IT" sz="2800" b="0" i="0" u="none" strike="noStrike" cap="none" normalizeH="0" baseline="0" dirty="0">
                <a:ln>
                  <a:noFill/>
                </a:ln>
                <a:solidFill>
                  <a:srgbClr val="0A0A0A"/>
                </a:solidFill>
                <a:effectLst/>
                <a:latin typeface="Google Sans"/>
              </a:rPr>
              <a:t> a </a:t>
            </a:r>
            <a:r>
              <a:rPr kumimoji="0" lang="it-IT" altLang="it-IT" sz="2800" b="1" i="0" u="none" strike="noStrike" cap="none" normalizeH="0" baseline="0" dirty="0" err="1">
                <a:ln>
                  <a:noFill/>
                </a:ln>
                <a:solidFill>
                  <a:srgbClr val="0A0A0A"/>
                </a:solidFill>
                <a:effectLst/>
                <a:latin typeface="Google Sans"/>
              </a:rPr>
              <a:t>direct</a:t>
            </a:r>
            <a:r>
              <a:rPr kumimoji="0" lang="it-IT" altLang="it-IT" sz="2800" b="1" i="0" u="none" strike="noStrike" cap="none" normalizeH="0" baseline="0" dirty="0">
                <a:ln>
                  <a:noFill/>
                </a:ln>
                <a:solidFill>
                  <a:srgbClr val="0A0A0A"/>
                </a:solidFill>
                <a:effectLst/>
                <a:latin typeface="Google Sans"/>
              </a:rPr>
              <a:t> or </a:t>
            </a:r>
            <a:r>
              <a:rPr kumimoji="0" lang="it-IT" altLang="it-IT" sz="2800" b="1" i="0" u="none" strike="noStrike" cap="none" normalizeH="0" baseline="0" dirty="0" err="1">
                <a:ln>
                  <a:noFill/>
                </a:ln>
                <a:solidFill>
                  <a:srgbClr val="0A0A0A"/>
                </a:solidFill>
                <a:effectLst/>
                <a:latin typeface="Google Sans"/>
              </a:rPr>
              <a:t>indirect</a:t>
            </a:r>
            <a:r>
              <a:rPr kumimoji="0" lang="it-IT" altLang="it-IT" sz="2800" b="1" i="0" u="none" strike="noStrike" cap="none" normalizeH="0" baseline="0" dirty="0">
                <a:ln>
                  <a:noFill/>
                </a:ln>
                <a:solidFill>
                  <a:srgbClr val="0A0A0A"/>
                </a:solidFill>
                <a:effectLst/>
                <a:latin typeface="Google Sans"/>
              </a:rPr>
              <a:t> </a:t>
            </a:r>
            <a:r>
              <a:rPr kumimoji="0" lang="it-IT" altLang="it-IT" sz="2800" b="1" i="0" u="none" strike="noStrike" cap="none" normalizeH="0" baseline="0" dirty="0" err="1">
                <a:ln>
                  <a:noFill/>
                </a:ln>
                <a:solidFill>
                  <a:srgbClr val="0A0A0A"/>
                </a:solidFill>
                <a:effectLst/>
                <a:latin typeface="Google Sans"/>
              </a:rPr>
              <a:t>effect</a:t>
            </a:r>
            <a:r>
              <a:rPr kumimoji="0" lang="it-IT" altLang="it-IT" sz="2800" b="0" i="0" u="none" strike="noStrike" cap="none" normalizeH="0" baseline="0" dirty="0">
                <a:ln>
                  <a:noFill/>
                </a:ln>
                <a:solidFill>
                  <a:srgbClr val="0A0A0A"/>
                </a:solidFill>
                <a:effectLst/>
                <a:latin typeface="Google Sans"/>
              </a:rPr>
              <a:t> on the </a:t>
            </a:r>
            <a:r>
              <a:rPr kumimoji="0" lang="it-IT" altLang="it-IT" sz="2800" b="0" i="0" u="none" strike="noStrike" cap="none" normalizeH="0" baseline="0" dirty="0" err="1">
                <a:ln>
                  <a:noFill/>
                </a:ln>
                <a:solidFill>
                  <a:srgbClr val="0A0A0A"/>
                </a:solidFill>
                <a:effectLst/>
                <a:latin typeface="Google Sans"/>
              </a:rPr>
              <a:t>laws</a:t>
            </a:r>
            <a:r>
              <a:rPr kumimoji="0" lang="it-IT" altLang="it-IT" sz="2800" b="0" i="0" u="none" strike="noStrike" cap="none" normalizeH="0" baseline="0" dirty="0">
                <a:ln>
                  <a:noFill/>
                </a:ln>
                <a:solidFill>
                  <a:srgbClr val="0A0A0A"/>
                </a:solidFill>
                <a:effectLst/>
                <a:latin typeface="Google Sans"/>
              </a:rPr>
              <a:t> of </a:t>
            </a:r>
            <a:r>
              <a:rPr kumimoji="0" lang="it-IT" altLang="it-IT" sz="2800" b="0" i="0" u="none" strike="noStrike" cap="none" normalizeH="0" baseline="0" dirty="0" err="1">
                <a:ln>
                  <a:noFill/>
                </a:ln>
                <a:solidFill>
                  <a:srgbClr val="0A0A0A"/>
                </a:solidFill>
                <a:effectLst/>
                <a:latin typeface="Google Sans"/>
              </a:rPr>
              <a:t>Member</a:t>
            </a:r>
            <a:r>
              <a:rPr kumimoji="0" lang="it-IT" altLang="it-IT" sz="2800" b="0" i="0" u="none" strike="noStrike" cap="none" normalizeH="0" baseline="0" dirty="0">
                <a:ln>
                  <a:noFill/>
                </a:ln>
                <a:solidFill>
                  <a:srgbClr val="0A0A0A"/>
                </a:solidFill>
                <a:effectLst/>
                <a:latin typeface="Google Sans"/>
              </a:rPr>
              <a:t> States, </a:t>
            </a:r>
            <a:r>
              <a:rPr kumimoji="0" lang="it-IT" altLang="it-IT" sz="2800" b="0" i="0" u="none" strike="noStrike" cap="none" normalizeH="0" baseline="0" dirty="0" err="1">
                <a:ln>
                  <a:noFill/>
                </a:ln>
                <a:solidFill>
                  <a:srgbClr val="0A0A0A"/>
                </a:solidFill>
                <a:effectLst/>
                <a:latin typeface="Google Sans"/>
              </a:rPr>
              <a:t>becoming</a:t>
            </a:r>
            <a:r>
              <a:rPr kumimoji="0" lang="it-IT" altLang="it-IT" sz="2800" b="0" i="0" u="none" strike="noStrike" cap="none" normalizeH="0" baseline="0" dirty="0">
                <a:ln>
                  <a:noFill/>
                </a:ln>
                <a:solidFill>
                  <a:srgbClr val="0A0A0A"/>
                </a:solidFill>
                <a:effectLst/>
                <a:latin typeface="Google Sans"/>
              </a:rPr>
              <a:t> an </a:t>
            </a:r>
            <a:r>
              <a:rPr kumimoji="0" lang="it-IT" altLang="it-IT" sz="2800" b="0" i="0" u="none" strike="noStrike" cap="none" normalizeH="0" baseline="0" dirty="0" err="1">
                <a:ln>
                  <a:noFill/>
                </a:ln>
                <a:solidFill>
                  <a:srgbClr val="0A0A0A"/>
                </a:solidFill>
                <a:effectLst/>
                <a:latin typeface="Google Sans"/>
              </a:rPr>
              <a:t>integral</a:t>
            </a:r>
            <a:r>
              <a:rPr kumimoji="0" lang="it-IT" altLang="it-IT" sz="2800" b="0" i="0" u="none" strike="noStrike" cap="none" normalizeH="0" baseline="0" dirty="0">
                <a:ln>
                  <a:noFill/>
                </a:ln>
                <a:solidFill>
                  <a:srgbClr val="0A0A0A"/>
                </a:solidFill>
                <a:effectLst/>
                <a:latin typeface="Google Sans"/>
              </a:rPr>
              <a:t> part of </a:t>
            </a:r>
            <a:r>
              <a:rPr kumimoji="0" lang="it-IT" altLang="it-IT" sz="2800" b="0" i="0" u="none" strike="noStrike" cap="none" normalizeH="0" baseline="0" dirty="0" err="1">
                <a:ln>
                  <a:noFill/>
                </a:ln>
                <a:solidFill>
                  <a:srgbClr val="0A0A0A"/>
                </a:solidFill>
                <a:effectLst/>
                <a:latin typeface="Google Sans"/>
              </a:rPr>
              <a:t>their</a:t>
            </a:r>
            <a:r>
              <a:rPr kumimoji="0" lang="it-IT" altLang="it-IT" sz="2800" b="0" i="0" u="none" strike="noStrike" cap="none" normalizeH="0" baseline="0" dirty="0">
                <a:ln>
                  <a:noFill/>
                </a:ln>
                <a:solidFill>
                  <a:srgbClr val="0A0A0A"/>
                </a:solidFill>
                <a:effectLst/>
                <a:latin typeface="Google Sans"/>
              </a:rPr>
              <a:t> national </a:t>
            </a:r>
            <a:r>
              <a:rPr kumimoji="0" lang="it-IT" altLang="it-IT" sz="2800" b="0" i="0" u="none" strike="noStrike" cap="none" normalizeH="0" baseline="0" dirty="0" err="1">
                <a:ln>
                  <a:noFill/>
                </a:ln>
                <a:solidFill>
                  <a:srgbClr val="0A0A0A"/>
                </a:solidFill>
                <a:effectLst/>
                <a:latin typeface="Google Sans"/>
              </a:rPr>
              <a:t>legal</a:t>
            </a:r>
            <a:r>
              <a:rPr kumimoji="0" lang="it-IT" altLang="it-IT" sz="2800" b="0" i="0" u="none" strike="noStrike" cap="none" normalizeH="0" baseline="0" dirty="0">
                <a:ln>
                  <a:noFill/>
                </a:ln>
                <a:solidFill>
                  <a:srgbClr val="0A0A0A"/>
                </a:solidFill>
                <a:effectLst/>
                <a:latin typeface="Google Sans"/>
              </a:rPr>
              <a:t> systems.</a:t>
            </a:r>
            <a:endParaRPr kumimoji="0" lang="it-IT" altLang="it-IT"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800" b="1" i="0" u="none" strike="noStrike" cap="none" normalizeH="0" baseline="0" dirty="0">
              <a:ln>
                <a:noFill/>
              </a:ln>
              <a:solidFill>
                <a:srgbClr val="0A0A0A"/>
              </a:solidFill>
              <a:effectLst/>
              <a:latin typeface="Google Sans"/>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it-IT" altLang="it-IT" sz="2800" b="1" i="0" u="none" strike="noStrike" cap="none" normalizeH="0" baseline="0" dirty="0" err="1">
                <a:ln>
                  <a:noFill/>
                </a:ln>
                <a:solidFill>
                  <a:srgbClr val="0A0A0A"/>
                </a:solidFill>
                <a:effectLst/>
                <a:latin typeface="Google Sans"/>
              </a:rPr>
              <a:t>Hierarchy</a:t>
            </a:r>
            <a:r>
              <a:rPr kumimoji="0" lang="it-IT" altLang="it-IT" sz="2800" b="1" i="0" u="none" strike="noStrike" cap="none" normalizeH="0" baseline="0" dirty="0">
                <a:ln>
                  <a:noFill/>
                </a:ln>
                <a:solidFill>
                  <a:srgbClr val="0A0A0A"/>
                </a:solidFill>
                <a:effectLst/>
                <a:latin typeface="Google Sans"/>
              </a:rPr>
              <a:t> of EU Law Sources</a:t>
            </a:r>
          </a:p>
          <a:p>
            <a:pPr marR="0" lvl="0" algn="l" defTabSz="914400" rtl="0" eaLnBrk="0" fontAlgn="base" latinLnBrk="0" hangingPunct="0">
              <a:lnSpc>
                <a:spcPct val="100000"/>
              </a:lnSpc>
              <a:spcBef>
                <a:spcPct val="0"/>
              </a:spcBef>
              <a:spcAft>
                <a:spcPct val="0"/>
              </a:spcAft>
              <a:buClrTx/>
              <a:buSzTx/>
              <a:tabLst/>
            </a:pPr>
            <a:endParaRPr kumimoji="0" lang="it-IT" altLang="it-IT"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rgbClr val="0A0A0A"/>
                </a:solidFill>
                <a:effectLst/>
                <a:latin typeface="Google Sans"/>
              </a:rPr>
              <a:t>The </a:t>
            </a:r>
            <a:r>
              <a:rPr kumimoji="0" lang="it-IT" altLang="it-IT" sz="2800" b="0" i="0" u="none" strike="noStrike" cap="none" normalizeH="0" baseline="0" dirty="0" err="1">
                <a:ln>
                  <a:noFill/>
                </a:ln>
                <a:solidFill>
                  <a:srgbClr val="0A0A0A"/>
                </a:solidFill>
                <a:effectLst/>
                <a:latin typeface="Google Sans"/>
              </a:rPr>
              <a:t>legal</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structure</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is</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organized</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into</a:t>
            </a:r>
            <a:r>
              <a:rPr kumimoji="0" lang="it-IT" altLang="it-IT" sz="2800" b="0" i="0" u="none" strike="noStrike" cap="none" normalizeH="0" baseline="0" dirty="0">
                <a:ln>
                  <a:noFill/>
                </a:ln>
                <a:solidFill>
                  <a:srgbClr val="0A0A0A"/>
                </a:solidFill>
                <a:effectLst/>
                <a:latin typeface="Google Sans"/>
              </a:rPr>
              <a:t> a </a:t>
            </a:r>
            <a:r>
              <a:rPr kumimoji="0" lang="it-IT" altLang="it-IT" sz="2800" b="0" i="0" u="none" strike="noStrike" cap="none" normalizeH="0" baseline="0" dirty="0" err="1">
                <a:ln>
                  <a:noFill/>
                </a:ln>
                <a:solidFill>
                  <a:srgbClr val="0A0A0A"/>
                </a:solidFill>
                <a:effectLst/>
                <a:latin typeface="Google Sans"/>
              </a:rPr>
              <a:t>specific</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hierarchy</a:t>
            </a:r>
            <a:r>
              <a:rPr kumimoji="0" lang="it-IT" altLang="it-IT" sz="2800" b="0" i="0" u="none" strike="noStrike" cap="none" normalizeH="0" baseline="0" dirty="0">
                <a:ln>
                  <a:noFill/>
                </a:ln>
                <a:solidFill>
                  <a:srgbClr val="0A0A0A"/>
                </a:solidFill>
                <a:effectLst/>
                <a:latin typeface="Google Sans"/>
              </a:rPr>
              <a:t> to </a:t>
            </a:r>
            <a:r>
              <a:rPr kumimoji="0" lang="it-IT" altLang="it-IT" sz="2800" b="0" i="0" u="none" strike="noStrike" cap="none" normalizeH="0" baseline="0" dirty="0" err="1">
                <a:ln>
                  <a:noFill/>
                </a:ln>
                <a:solidFill>
                  <a:srgbClr val="0A0A0A"/>
                </a:solidFill>
                <a:effectLst/>
                <a:latin typeface="Google Sans"/>
              </a:rPr>
              <a:t>ensure</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consistency</a:t>
            </a:r>
            <a:r>
              <a:rPr kumimoji="0" lang="it-IT" altLang="it-IT" sz="2800" b="0" i="0" u="none" strike="noStrike" cap="none" normalizeH="0" baseline="0" dirty="0">
                <a:ln>
                  <a:noFill/>
                </a:ln>
                <a:solidFill>
                  <a:srgbClr val="0A0A0A"/>
                </a:solidFill>
                <a:effectLst/>
                <a:latin typeface="Google Sans"/>
              </a:rPr>
              <a:t> and the rule of </a:t>
            </a:r>
            <a:r>
              <a:rPr kumimoji="0" lang="it-IT" altLang="it-IT" sz="2800" b="0" i="0" u="none" strike="noStrike" cap="none" normalizeH="0" baseline="0" dirty="0" err="1">
                <a:ln>
                  <a:noFill/>
                </a:ln>
                <a:solidFill>
                  <a:srgbClr val="0A0A0A"/>
                </a:solidFill>
                <a:effectLst/>
                <a:latin typeface="Google Sans"/>
              </a:rPr>
              <a:t>law</a:t>
            </a:r>
            <a:r>
              <a:rPr kumimoji="0" lang="it-IT" altLang="it-IT" sz="28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it-IT" altLang="it-IT" sz="2800" b="1" i="0" u="none" strike="noStrike" cap="none" normalizeH="0" baseline="0" dirty="0">
                <a:ln>
                  <a:noFill/>
                </a:ln>
                <a:solidFill>
                  <a:srgbClr val="0A0A0A"/>
                </a:solidFill>
                <a:effectLst/>
                <a:latin typeface="Google Sans"/>
              </a:rPr>
              <a:t>        </a:t>
            </a:r>
            <a:r>
              <a:rPr kumimoji="0" lang="it-IT" altLang="it-IT" sz="2800" b="1" i="0" u="none" strike="noStrike" cap="none" normalizeH="0" baseline="0" dirty="0" err="1">
                <a:ln>
                  <a:noFill/>
                </a:ln>
                <a:solidFill>
                  <a:srgbClr val="0A0A0A"/>
                </a:solidFill>
                <a:effectLst/>
                <a:latin typeface="Google Sans"/>
              </a:rPr>
              <a:t>Primary</a:t>
            </a:r>
            <a:r>
              <a:rPr kumimoji="0" lang="it-IT" altLang="it-IT" sz="2800" b="1" i="0" u="none" strike="noStrike" cap="none" normalizeH="0" baseline="0" dirty="0">
                <a:ln>
                  <a:noFill/>
                </a:ln>
                <a:solidFill>
                  <a:srgbClr val="0A0A0A"/>
                </a:solidFill>
                <a:effectLst/>
                <a:latin typeface="Google Sans"/>
              </a:rPr>
              <a:t> </a:t>
            </a:r>
            <a:r>
              <a:rPr kumimoji="0" lang="it-IT" altLang="it-IT" sz="2800" b="1" i="0" u="none" strike="noStrike" cap="none" normalizeH="0" baseline="0" dirty="0" err="1">
                <a:ln>
                  <a:noFill/>
                </a:ln>
                <a:solidFill>
                  <a:srgbClr val="0A0A0A"/>
                </a:solidFill>
                <a:effectLst/>
                <a:latin typeface="Google Sans"/>
              </a:rPr>
              <a:t>Legislation</a:t>
            </a:r>
            <a:r>
              <a:rPr kumimoji="0" lang="it-IT" altLang="it-IT" sz="2800" b="1" i="0" u="none" strike="noStrike" cap="none" normalizeH="0" baseline="0" dirty="0">
                <a:ln>
                  <a:noFill/>
                </a:ln>
                <a:solidFill>
                  <a:srgbClr val="0A0A0A"/>
                </a:solidFill>
                <a:effectLst/>
                <a:latin typeface="Google Sans"/>
              </a:rPr>
              <a:t> (The Foundation):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28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it-IT" altLang="it-IT" sz="2800" b="1" i="0" u="none" strike="noStrike" cap="none" normalizeH="0" baseline="0" dirty="0" err="1">
                <a:ln>
                  <a:noFill/>
                </a:ln>
                <a:solidFill>
                  <a:srgbClr val="0A0A0A"/>
                </a:solidFill>
                <a:effectLst/>
                <a:latin typeface="Google Sans"/>
              </a:rPr>
              <a:t>Treaty</a:t>
            </a:r>
            <a:r>
              <a:rPr kumimoji="0" lang="it-IT" altLang="it-IT" sz="2800" b="1" i="0" u="none" strike="noStrike" cap="none" normalizeH="0" baseline="0" dirty="0">
                <a:ln>
                  <a:noFill/>
                </a:ln>
                <a:solidFill>
                  <a:srgbClr val="0A0A0A"/>
                </a:solidFill>
                <a:effectLst/>
                <a:latin typeface="Google Sans"/>
              </a:rPr>
              <a:t> on </a:t>
            </a:r>
            <a:r>
              <a:rPr kumimoji="0" lang="it-IT" altLang="it-IT" sz="2800" b="1" i="0" u="none" strike="noStrike" cap="none" normalizeH="0" baseline="0" dirty="0" err="1">
                <a:ln>
                  <a:noFill/>
                </a:ln>
                <a:solidFill>
                  <a:srgbClr val="0A0A0A"/>
                </a:solidFill>
                <a:effectLst/>
                <a:latin typeface="Google Sans"/>
              </a:rPr>
              <a:t>European</a:t>
            </a:r>
            <a:r>
              <a:rPr kumimoji="0" lang="it-IT" altLang="it-IT" sz="2800" b="1" i="0" u="none" strike="noStrike" cap="none" normalizeH="0" baseline="0" dirty="0">
                <a:ln>
                  <a:noFill/>
                </a:ln>
                <a:solidFill>
                  <a:srgbClr val="0A0A0A"/>
                </a:solidFill>
                <a:effectLst/>
                <a:latin typeface="Google Sans"/>
              </a:rPr>
              <a:t> Union (TEU)</a:t>
            </a:r>
            <a:r>
              <a:rPr kumimoji="0" lang="it-IT" altLang="it-IT" sz="2800" b="0" i="0" u="none" strike="noStrike" cap="none" normalizeH="0" baseline="0" dirty="0">
                <a:ln>
                  <a:noFill/>
                </a:ln>
                <a:solidFill>
                  <a:srgbClr val="0A0A0A"/>
                </a:solidFill>
                <a:effectLst/>
                <a:latin typeface="Google Sans"/>
              </a:rPr>
              <a:t> and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it-IT" altLang="it-IT" sz="2800" b="1" i="0" u="none" strike="noStrike" cap="none" normalizeH="0" baseline="0" dirty="0" err="1">
                <a:ln>
                  <a:noFill/>
                </a:ln>
                <a:solidFill>
                  <a:srgbClr val="0A0A0A"/>
                </a:solidFill>
                <a:effectLst/>
                <a:latin typeface="Google Sans"/>
              </a:rPr>
              <a:t>Treaty</a:t>
            </a:r>
            <a:r>
              <a:rPr kumimoji="0" lang="it-IT" altLang="it-IT" sz="2800" b="1" i="0" u="none" strike="noStrike" cap="none" normalizeH="0" baseline="0" dirty="0">
                <a:ln>
                  <a:noFill/>
                </a:ln>
                <a:solidFill>
                  <a:srgbClr val="0A0A0A"/>
                </a:solidFill>
                <a:effectLst/>
                <a:latin typeface="Google Sans"/>
              </a:rPr>
              <a:t> on the </a:t>
            </a:r>
            <a:r>
              <a:rPr kumimoji="0" lang="it-IT" altLang="it-IT" sz="2800" b="1" i="0" u="none" strike="noStrike" cap="none" normalizeH="0" baseline="0" dirty="0" err="1">
                <a:ln>
                  <a:noFill/>
                </a:ln>
                <a:solidFill>
                  <a:srgbClr val="0A0A0A"/>
                </a:solidFill>
                <a:effectLst/>
                <a:latin typeface="Google Sans"/>
              </a:rPr>
              <a:t>Functioning</a:t>
            </a:r>
            <a:r>
              <a:rPr kumimoji="0" lang="it-IT" altLang="it-IT" sz="2800" b="1" i="0" u="none" strike="noStrike" cap="none" normalizeH="0" baseline="0" dirty="0">
                <a:ln>
                  <a:noFill/>
                </a:ln>
                <a:solidFill>
                  <a:srgbClr val="0A0A0A"/>
                </a:solidFill>
                <a:effectLst/>
                <a:latin typeface="Google Sans"/>
              </a:rPr>
              <a:t> of the </a:t>
            </a:r>
            <a:r>
              <a:rPr kumimoji="0" lang="it-IT" altLang="it-IT" sz="2800" b="1" i="0" u="none" strike="noStrike" cap="none" normalizeH="0" baseline="0" dirty="0" err="1">
                <a:ln>
                  <a:noFill/>
                </a:ln>
                <a:solidFill>
                  <a:srgbClr val="0A0A0A"/>
                </a:solidFill>
                <a:effectLst/>
                <a:latin typeface="Google Sans"/>
              </a:rPr>
              <a:t>European</a:t>
            </a:r>
            <a:r>
              <a:rPr kumimoji="0" lang="it-IT" altLang="it-IT" sz="2800" b="1" i="0" u="none" strike="noStrike" cap="none" normalizeH="0" baseline="0" dirty="0">
                <a:ln>
                  <a:noFill/>
                </a:ln>
                <a:solidFill>
                  <a:srgbClr val="0A0A0A"/>
                </a:solidFill>
                <a:effectLst/>
                <a:latin typeface="Google Sans"/>
              </a:rPr>
              <a:t> Union (TFEU)</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including</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their</a:t>
            </a:r>
            <a:r>
              <a:rPr kumimoji="0" lang="it-IT" altLang="it-IT" sz="2800" b="0" i="0" u="none" strike="noStrike" cap="none" normalizeH="0" baseline="0" dirty="0">
                <a:ln>
                  <a:noFill/>
                </a:ln>
                <a:solidFill>
                  <a:srgbClr val="0A0A0A"/>
                </a:solidFill>
                <a:effectLst/>
                <a:latin typeface="Google Sans"/>
              </a:rPr>
              <a:t> </a:t>
            </a:r>
            <a:r>
              <a:rPr kumimoji="0" lang="it-IT" altLang="it-IT" sz="2800" b="0" i="0" u="none" strike="noStrike" cap="none" normalizeH="0" baseline="0" dirty="0" err="1">
                <a:ln>
                  <a:noFill/>
                </a:ln>
                <a:solidFill>
                  <a:srgbClr val="0A0A0A"/>
                </a:solidFill>
                <a:effectLst/>
                <a:latin typeface="Google Sans"/>
              </a:rPr>
              <a:t>protocols</a:t>
            </a:r>
            <a:r>
              <a:rPr kumimoji="0" lang="it-IT" altLang="it-IT" sz="28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33400" y="647700"/>
            <a:ext cx="16925201" cy="9318155"/>
          </a:xfrm>
          <a:custGeom>
            <a:avLst/>
            <a:gdLst/>
            <a:ahLst/>
            <a:cxnLst/>
            <a:rect l="l" t="t" r="r" b="b"/>
            <a:pathLst>
              <a:path w="16925201" h="9318155">
                <a:moveTo>
                  <a:pt x="0" y="0"/>
                </a:moveTo>
                <a:lnTo>
                  <a:pt x="16925201" y="0"/>
                </a:lnTo>
                <a:lnTo>
                  <a:pt x="16925201" y="9318155"/>
                </a:lnTo>
                <a:lnTo>
                  <a:pt x="0" y="93181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sp>
        <p:nvSpPr>
          <p:cNvPr id="3" name="TextBox 3"/>
          <p:cNvSpPr txBox="1"/>
          <p:nvPr/>
        </p:nvSpPr>
        <p:spPr>
          <a:xfrm>
            <a:off x="4089903" y="935043"/>
            <a:ext cx="10058246" cy="1125180"/>
          </a:xfrm>
          <a:prstGeom prst="rect">
            <a:avLst/>
          </a:prstGeom>
        </p:spPr>
        <p:txBody>
          <a:bodyPr lIns="0" tIns="0" rIns="0" bIns="0" rtlCol="0" anchor="t">
            <a:spAutoFit/>
          </a:bodyPr>
          <a:lstStyle/>
          <a:p>
            <a:pPr algn="ctr">
              <a:lnSpc>
                <a:spcPts val="8698"/>
              </a:lnSpc>
            </a:pPr>
            <a:r>
              <a:rPr lang="en-US" sz="3600" dirty="0">
                <a:solidFill>
                  <a:schemeClr val="accent2">
                    <a:lumMod val="50000"/>
                  </a:schemeClr>
                </a:solidFill>
                <a:latin typeface="Martel Heavy"/>
              </a:rPr>
              <a:t>Introduction</a:t>
            </a:r>
            <a:r>
              <a:rPr lang="en-US" sz="7498" dirty="0">
                <a:solidFill>
                  <a:schemeClr val="accent2">
                    <a:lumMod val="50000"/>
                  </a:schemeClr>
                </a:solidFill>
                <a:latin typeface="Martel Heavy"/>
              </a:rPr>
              <a:t> </a:t>
            </a:r>
          </a:p>
        </p:txBody>
      </p:sp>
      <p:sp>
        <p:nvSpPr>
          <p:cNvPr id="4" name="TextBox 4"/>
          <p:cNvSpPr txBox="1"/>
          <p:nvPr/>
        </p:nvSpPr>
        <p:spPr>
          <a:xfrm>
            <a:off x="1660706" y="1975643"/>
            <a:ext cx="15255694" cy="9148530"/>
          </a:xfrm>
          <a:prstGeom prst="rect">
            <a:avLst/>
          </a:prstGeom>
        </p:spPr>
        <p:txBody>
          <a:bodyPr wrap="square" lIns="0" tIns="0" rIns="0" bIns="0" rtlCol="0" anchor="t">
            <a:spAutoFit/>
          </a:bodyPr>
          <a:lstStyle/>
          <a:p>
            <a:pPr marL="525234" lvl="2" indent="-175078" algn="l">
              <a:lnSpc>
                <a:spcPts val="3102"/>
              </a:lnSpc>
              <a:buFont typeface="Arial"/>
              <a:buChar char="⚬"/>
            </a:pPr>
            <a:r>
              <a:rPr lang="en-US" sz="2297" spc="137" dirty="0">
                <a:solidFill>
                  <a:schemeClr val="bg1"/>
                </a:solidFill>
                <a:latin typeface="Martel Bold"/>
              </a:rPr>
              <a:t>The European Union has implemented a comprehensive framework of policies to  address environmental and climate change issues, including law system.</a:t>
            </a:r>
          </a:p>
          <a:p>
            <a:pPr marL="525327" lvl="2" indent="-175109" algn="l">
              <a:lnSpc>
                <a:spcPts val="3102"/>
              </a:lnSpc>
            </a:pPr>
            <a:endParaRPr lang="en-US" sz="2297" spc="137" dirty="0">
              <a:solidFill>
                <a:schemeClr val="bg1"/>
              </a:solidFill>
              <a:latin typeface="Martel Bold"/>
            </a:endParaRPr>
          </a:p>
          <a:p>
            <a:pPr marL="525327" lvl="2" indent="-175109" algn="l">
              <a:lnSpc>
                <a:spcPts val="3102"/>
              </a:lnSpc>
              <a:buFont typeface="Arial"/>
              <a:buChar char="⚬"/>
            </a:pPr>
            <a:r>
              <a:rPr lang="en-US" sz="2297" spc="137" dirty="0">
                <a:solidFill>
                  <a:schemeClr val="bg1"/>
                </a:solidFill>
                <a:latin typeface="Martel Bold"/>
              </a:rPr>
              <a:t>The EU's legal basis for environmental action is established in treaties.</a:t>
            </a:r>
          </a:p>
          <a:p>
            <a:pPr marL="525327" lvl="2" indent="-175109" algn="l">
              <a:lnSpc>
                <a:spcPts val="3102"/>
              </a:lnSpc>
            </a:pPr>
            <a:endParaRPr lang="en-US" sz="2297" spc="137" dirty="0">
              <a:solidFill>
                <a:schemeClr val="bg1"/>
              </a:solidFill>
              <a:latin typeface="Martel Bold"/>
            </a:endParaRPr>
          </a:p>
          <a:p>
            <a:pPr marL="525327" lvl="2" indent="-175109" algn="l">
              <a:lnSpc>
                <a:spcPts val="3102"/>
              </a:lnSpc>
              <a:buFont typeface="Arial"/>
              <a:buChar char="⚬"/>
            </a:pPr>
            <a:r>
              <a:rPr lang="en-US" sz="2297" spc="137" dirty="0">
                <a:solidFill>
                  <a:schemeClr val="bg1"/>
                </a:solidFill>
                <a:latin typeface="Martel Bold"/>
              </a:rPr>
              <a:t>In July 2021, the European climate law – a key element of the </a:t>
            </a:r>
            <a:r>
              <a:rPr lang="en-US" sz="2297" u="sng" spc="137" dirty="0">
                <a:solidFill>
                  <a:schemeClr val="bg1"/>
                </a:solidFill>
                <a:latin typeface="Martel Bold"/>
              </a:rPr>
              <a:t>European Green Deal</a:t>
            </a:r>
            <a:r>
              <a:rPr lang="en-US" sz="2297" spc="137" dirty="0">
                <a:solidFill>
                  <a:schemeClr val="bg1"/>
                </a:solidFill>
                <a:latin typeface="Martel Bold"/>
              </a:rPr>
              <a:t> – entered into force, one month after the Council had adopted it. EU countries are now legally obliged to reach both the 2030 and 2050 climate goals. </a:t>
            </a:r>
          </a:p>
          <a:p>
            <a:pPr marL="525327" lvl="2" indent="-175109" algn="l">
              <a:lnSpc>
                <a:spcPts val="3102"/>
              </a:lnSpc>
            </a:pPr>
            <a:endParaRPr lang="en-US" sz="2297" spc="137" dirty="0">
              <a:solidFill>
                <a:schemeClr val="bg1"/>
              </a:solidFill>
              <a:latin typeface="Martel Bold"/>
            </a:endParaRPr>
          </a:p>
          <a:p>
            <a:pPr marL="525327" lvl="2" indent="-175109" algn="l">
              <a:lnSpc>
                <a:spcPts val="3102"/>
              </a:lnSpc>
              <a:buFont typeface="Arial"/>
              <a:buChar char="⚬"/>
            </a:pPr>
            <a:r>
              <a:rPr lang="en-US" sz="2297" spc="137" dirty="0">
                <a:solidFill>
                  <a:schemeClr val="bg1"/>
                </a:solidFill>
                <a:latin typeface="Martel Bold"/>
              </a:rPr>
              <a:t>The climate law sets the framework for action to be taken by the EU and the member states to progressively reduce emissions and ultimately reach climate neutrality in the EU by 2050.</a:t>
            </a:r>
          </a:p>
          <a:p>
            <a:pPr marL="525327" lvl="2" indent="-175109" algn="l">
              <a:lnSpc>
                <a:spcPts val="3102"/>
              </a:lnSpc>
            </a:pPr>
            <a:endParaRPr lang="en-US" sz="2297" spc="137" dirty="0">
              <a:solidFill>
                <a:schemeClr val="bg1"/>
              </a:solidFill>
              <a:latin typeface="Martel Bold"/>
            </a:endParaRPr>
          </a:p>
          <a:p>
            <a:pPr marL="525327" lvl="2" indent="-175109" algn="l">
              <a:lnSpc>
                <a:spcPts val="3102"/>
              </a:lnSpc>
              <a:buFont typeface="Arial"/>
              <a:buChar char="⚬"/>
            </a:pPr>
            <a:r>
              <a:rPr lang="en-US" sz="2297" spc="137" dirty="0">
                <a:solidFill>
                  <a:schemeClr val="bg1"/>
                </a:solidFill>
                <a:latin typeface="Martel Bold"/>
              </a:rPr>
              <a:t>Also in June 2021, the Council approved conclusions endorsing the new EU strategy on adaptation to climate change presented by the European Commission.</a:t>
            </a:r>
          </a:p>
          <a:p>
            <a:pPr marL="525327" lvl="2" indent="-175109" algn="l">
              <a:lnSpc>
                <a:spcPts val="3102"/>
              </a:lnSpc>
            </a:pPr>
            <a:endParaRPr lang="en-US" sz="2297" spc="137" dirty="0">
              <a:solidFill>
                <a:schemeClr val="bg1"/>
              </a:solidFill>
              <a:latin typeface="Martel Bold"/>
            </a:endParaRPr>
          </a:p>
          <a:p>
            <a:pPr marL="525327" lvl="2" indent="-175109" algn="l">
              <a:lnSpc>
                <a:spcPts val="3102"/>
              </a:lnSpc>
              <a:buFont typeface="Arial"/>
              <a:buChar char="⚬"/>
            </a:pPr>
            <a:r>
              <a:rPr lang="en-US" sz="2297" u="sng" spc="137" dirty="0">
                <a:solidFill>
                  <a:schemeClr val="bg1"/>
                </a:solidFill>
                <a:latin typeface="Martel Bold"/>
              </a:rPr>
              <a:t> 'Fit for 55' package:</a:t>
            </a:r>
            <a:r>
              <a:rPr lang="en-US" sz="2297" spc="137" dirty="0">
                <a:solidFill>
                  <a:schemeClr val="bg1"/>
                </a:solidFill>
                <a:latin typeface="Martel Bold"/>
              </a:rPr>
              <a:t> A set of proposals for revision of existing legislation and new initiatives, it is the EU's key plan for turning climate goals into EU law. The package includes rules on: Energy, transport, emissions trading and reductions &amp; land use and forestry</a:t>
            </a:r>
          </a:p>
          <a:p>
            <a:pPr marL="525327" lvl="2" indent="-175109" algn="l">
              <a:lnSpc>
                <a:spcPts val="2606"/>
              </a:lnSpc>
            </a:pPr>
            <a:endParaRPr lang="en-US" sz="2297" spc="137" dirty="0">
              <a:solidFill>
                <a:srgbClr val="94AB6F"/>
              </a:solidFill>
              <a:latin typeface="Martel Bold"/>
            </a:endParaRPr>
          </a:p>
          <a:p>
            <a:pPr marL="525327" lvl="2" indent="-175109" algn="l">
              <a:lnSpc>
                <a:spcPts val="2192"/>
              </a:lnSpc>
            </a:pPr>
            <a:endParaRPr lang="en-US" sz="2297" spc="137" dirty="0">
              <a:solidFill>
                <a:srgbClr val="94AB6F"/>
              </a:solidFill>
              <a:latin typeface="Martel Bold"/>
            </a:endParaRPr>
          </a:p>
          <a:p>
            <a:pPr marL="525327" lvl="2" indent="-175109" algn="ctr">
              <a:lnSpc>
                <a:spcPts val="2192"/>
              </a:lnSpc>
            </a:pPr>
            <a:endParaRPr lang="en-US" sz="2297" spc="137" dirty="0">
              <a:solidFill>
                <a:srgbClr val="94AB6F"/>
              </a:solidFill>
              <a:latin typeface="Martel Bold"/>
            </a:endParaRPr>
          </a:p>
          <a:p>
            <a:pPr marL="525327" lvl="2" indent="-175109" algn="ctr">
              <a:lnSpc>
                <a:spcPts val="2192"/>
              </a:lnSpc>
            </a:pPr>
            <a:endParaRPr lang="en-US" sz="2297" spc="137" dirty="0">
              <a:solidFill>
                <a:srgbClr val="94AB6F"/>
              </a:solidFill>
              <a:latin typeface="Martel Bold"/>
            </a:endParaRPr>
          </a:p>
        </p:txBody>
      </p:sp>
      <p:sp>
        <p:nvSpPr>
          <p:cNvPr id="5" name="Freeform 5"/>
          <p:cNvSpPr/>
          <p:nvPr/>
        </p:nvSpPr>
        <p:spPr>
          <a:xfrm>
            <a:off x="55755" y="8223253"/>
            <a:ext cx="1945889" cy="2070095"/>
          </a:xfrm>
          <a:custGeom>
            <a:avLst/>
            <a:gdLst/>
            <a:ahLst/>
            <a:cxnLst/>
            <a:rect l="l" t="t" r="r" b="b"/>
            <a:pathLst>
              <a:path w="1945889" h="2070095">
                <a:moveTo>
                  <a:pt x="0" y="0"/>
                </a:moveTo>
                <a:lnTo>
                  <a:pt x="1945890" y="0"/>
                </a:lnTo>
                <a:lnTo>
                  <a:pt x="1945890" y="2070094"/>
                </a:lnTo>
                <a:lnTo>
                  <a:pt x="0" y="20700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0" y="841893"/>
            <a:ext cx="18288000" cy="9445107"/>
          </a:xfrm>
          <a:custGeom>
            <a:avLst/>
            <a:gdLst/>
            <a:ahLst/>
            <a:cxnLst/>
            <a:rect l="l" t="t" r="r" b="b"/>
            <a:pathLst>
              <a:path w="18288000" h="9445107">
                <a:moveTo>
                  <a:pt x="0" y="0"/>
                </a:moveTo>
                <a:lnTo>
                  <a:pt x="18288000" y="0"/>
                </a:lnTo>
                <a:lnTo>
                  <a:pt x="18288000" y="9445107"/>
                </a:lnTo>
                <a:lnTo>
                  <a:pt x="0" y="944510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aphicFrame>
        <p:nvGraphicFramePr>
          <p:cNvPr id="3" name="Table 3"/>
          <p:cNvGraphicFramePr>
            <a:graphicFrameLocks noGrp="1"/>
          </p:cNvGraphicFramePr>
          <p:nvPr>
            <p:extLst>
              <p:ext uri="{D42A27DB-BD31-4B8C-83A1-F6EECF244321}">
                <p14:modId xmlns:p14="http://schemas.microsoft.com/office/powerpoint/2010/main" val="2045537528"/>
              </p:ext>
            </p:extLst>
          </p:nvPr>
        </p:nvGraphicFramePr>
        <p:xfrm>
          <a:off x="225756" y="1269952"/>
          <a:ext cx="17836488" cy="8375015"/>
        </p:xfrm>
        <a:graphic>
          <a:graphicData uri="http://schemas.openxmlformats.org/drawingml/2006/table">
            <a:tbl>
              <a:tblPr/>
              <a:tblGrid>
                <a:gridCol w="3606734">
                  <a:extLst>
                    <a:ext uri="{9D8B030D-6E8A-4147-A177-3AD203B41FA5}">
                      <a16:colId xmlns:a16="http://schemas.microsoft.com/office/drawing/2014/main" val="20000"/>
                    </a:ext>
                  </a:extLst>
                </a:gridCol>
                <a:gridCol w="14229754">
                  <a:extLst>
                    <a:ext uri="{9D8B030D-6E8A-4147-A177-3AD203B41FA5}">
                      <a16:colId xmlns:a16="http://schemas.microsoft.com/office/drawing/2014/main" val="20001"/>
                    </a:ext>
                  </a:extLst>
                </a:gridCol>
              </a:tblGrid>
              <a:tr h="769884">
                <a:tc>
                  <a:txBody>
                    <a:bodyPr/>
                    <a:lstStyle/>
                    <a:p>
                      <a:pPr algn="l">
                        <a:lnSpc>
                          <a:spcPts val="3500"/>
                        </a:lnSpc>
                        <a:defRPr/>
                      </a:pPr>
                      <a:r>
                        <a:rPr lang="en-US" sz="2500">
                          <a:solidFill>
                            <a:srgbClr val="000000"/>
                          </a:solidFill>
                          <a:latin typeface="Martel"/>
                        </a:rPr>
                        <a:t>Institutions</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3500"/>
                        </a:lnSpc>
                        <a:defRPr/>
                      </a:pPr>
                      <a:r>
                        <a:rPr lang="en-US" sz="2500">
                          <a:solidFill>
                            <a:srgbClr val="000000"/>
                          </a:solidFill>
                          <a:latin typeface="Martel"/>
                        </a:rPr>
                        <a:t>Description</a:t>
                      </a:r>
                      <a:endParaRPr lang="en-US" sz="1100"/>
                    </a:p>
                    <a:p>
                      <a:pPr algn="l">
                        <a:lnSpc>
                          <a:spcPts val="838"/>
                        </a:lnSpc>
                      </a:pPr>
                      <a:r>
                        <a:rPr lang="en-US" sz="600">
                          <a:solidFill>
                            <a:srgbClr val="000000"/>
                          </a:solidFill>
                          <a:latin typeface="Martel"/>
                        </a:rPr>
                        <a:t>   </a:t>
                      </a:r>
                    </a:p>
                    <a:p>
                      <a:pPr algn="l">
                        <a:lnSpc>
                          <a:spcPts val="838"/>
                        </a:lnSpc>
                      </a:pPr>
                      <a:r>
                        <a:rPr lang="en-US" sz="60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7299">
                <a:tc>
                  <a:txBody>
                    <a:bodyPr/>
                    <a:lstStyle/>
                    <a:p>
                      <a:pPr algn="l">
                        <a:lnSpc>
                          <a:spcPts val="3079"/>
                        </a:lnSpc>
                        <a:defRPr/>
                      </a:pPr>
                      <a:r>
                        <a:rPr lang="en-US" sz="2200">
                          <a:solidFill>
                            <a:srgbClr val="000000"/>
                          </a:solidFill>
                          <a:latin typeface="Martel"/>
                        </a:rPr>
                        <a:t>European Commission</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629">
                <a:tc>
                  <a:txBody>
                    <a:bodyPr/>
                    <a:lstStyle/>
                    <a:p>
                      <a:pPr algn="l">
                        <a:lnSpc>
                          <a:spcPts val="3079"/>
                        </a:lnSpc>
                        <a:defRPr/>
                      </a:pPr>
                      <a:r>
                        <a:rPr lang="en-US" sz="2200">
                          <a:solidFill>
                            <a:srgbClr val="000000"/>
                          </a:solidFill>
                          <a:latin typeface="Martel"/>
                        </a:rPr>
                        <a:t>European</a:t>
                      </a:r>
                      <a:endParaRPr lang="en-US" sz="1100"/>
                    </a:p>
                    <a:p>
                      <a:pPr algn="l">
                        <a:lnSpc>
                          <a:spcPts val="3079"/>
                        </a:lnSpc>
                      </a:pPr>
                      <a:r>
                        <a:rPr lang="en-US" sz="2200">
                          <a:solidFill>
                            <a:srgbClr val="000000"/>
                          </a:solidFill>
                          <a:latin typeface="Martel"/>
                        </a:rPr>
                        <a:t>Parliament</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838"/>
                        </a:lnSpc>
                        <a:defRPr/>
                      </a:pPr>
                      <a:endParaRPr lang="en-US" sz="1100"/>
                    </a:p>
                    <a:p>
                      <a:pPr algn="l">
                        <a:lnSpc>
                          <a:spcPts val="838"/>
                        </a:lnSpc>
                      </a:pPr>
                      <a:r>
                        <a:rPr lang="en-US" sz="600">
                          <a:solidFill>
                            <a:srgbClr val="000000"/>
                          </a:solidFill>
                          <a:latin typeface="Martel"/>
                        </a:rPr>
                        <a:t>   </a:t>
                      </a:r>
                    </a:p>
                    <a:p>
                      <a:pPr algn="l">
                        <a:lnSpc>
                          <a:spcPts val="838"/>
                        </a:lnSpc>
                      </a:pPr>
                      <a:r>
                        <a:rPr lang="en-US" sz="60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2598">
                <a:tc>
                  <a:txBody>
                    <a:bodyPr/>
                    <a:lstStyle/>
                    <a:p>
                      <a:pPr algn="l">
                        <a:lnSpc>
                          <a:spcPts val="2940"/>
                        </a:lnSpc>
                        <a:defRPr/>
                      </a:pPr>
                      <a:r>
                        <a:rPr lang="en-US" sz="2100">
                          <a:solidFill>
                            <a:srgbClr val="000000"/>
                          </a:solidFill>
                          <a:latin typeface="Martel"/>
                        </a:rPr>
                        <a:t>Council of the European Union</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629">
                <a:tc>
                  <a:txBody>
                    <a:bodyPr/>
                    <a:lstStyle/>
                    <a:p>
                      <a:pPr algn="l">
                        <a:lnSpc>
                          <a:spcPts val="3079"/>
                        </a:lnSpc>
                        <a:defRPr/>
                      </a:pPr>
                      <a:r>
                        <a:rPr lang="en-US" sz="2200">
                          <a:solidFill>
                            <a:srgbClr val="000000"/>
                          </a:solidFill>
                          <a:latin typeface="Martel"/>
                        </a:rPr>
                        <a:t>European Court of Justice</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838"/>
                        </a:lnSpc>
                        <a:defRPr/>
                      </a:pPr>
                      <a:endParaRPr lang="en-US" sz="1100"/>
                    </a:p>
                    <a:p>
                      <a:pPr algn="l">
                        <a:lnSpc>
                          <a:spcPts val="838"/>
                        </a:lnSpc>
                      </a:pPr>
                      <a:r>
                        <a:rPr lang="en-US" sz="600">
                          <a:solidFill>
                            <a:srgbClr val="000000"/>
                          </a:solidFill>
                          <a:latin typeface="Martel"/>
                        </a:rPr>
                        <a:t>   </a:t>
                      </a:r>
                    </a:p>
                    <a:p>
                      <a:pPr algn="l">
                        <a:lnSpc>
                          <a:spcPts val="838"/>
                        </a:lnSpc>
                      </a:pPr>
                      <a:r>
                        <a:rPr lang="en-US" sz="60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66172">
                <a:tc>
                  <a:txBody>
                    <a:bodyPr/>
                    <a:lstStyle/>
                    <a:p>
                      <a:pPr algn="l">
                        <a:lnSpc>
                          <a:spcPts val="3079"/>
                        </a:lnSpc>
                        <a:defRPr/>
                      </a:pPr>
                      <a:r>
                        <a:rPr lang="en-US" sz="2200" dirty="0">
                          <a:solidFill>
                            <a:srgbClr val="000000"/>
                          </a:solidFill>
                          <a:latin typeface="Martel"/>
                        </a:rPr>
                        <a:t>European Environment Agency</a:t>
                      </a:r>
                      <a:endParaRPr lang="en-US" sz="1100" dirty="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3500"/>
                        </a:lnSpc>
                        <a:defRPr/>
                      </a:pPr>
                      <a:r>
                        <a:rPr lang="en-US" sz="2500">
                          <a:solidFill>
                            <a:srgbClr val="000000"/>
                          </a:solidFill>
                          <a:latin typeface="Martel"/>
                        </a:rPr>
                        <a:t>The European Environment Agency provides scientific and technical expertise to support the development and implementation of environmental and climate change policies in the EU.</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56204">
                <a:tc>
                  <a:txBody>
                    <a:bodyPr/>
                    <a:lstStyle/>
                    <a:p>
                      <a:pPr algn="l">
                        <a:lnSpc>
                          <a:spcPts val="2799"/>
                        </a:lnSpc>
                        <a:defRPr/>
                      </a:pPr>
                      <a:r>
                        <a:rPr lang="en-US" sz="2200" dirty="0">
                          <a:solidFill>
                            <a:srgbClr val="000000"/>
                          </a:solidFill>
                          <a:latin typeface="Martel"/>
                        </a:rPr>
                        <a:t>EU Environmental and Climate Change Regulations</a:t>
                      </a:r>
                      <a:endParaRPr lang="en-US" sz="2200" dirty="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838"/>
                        </a:lnSpc>
                        <a:defRPr/>
                      </a:pPr>
                      <a:endParaRPr lang="en-US" sz="1100" dirty="0"/>
                    </a:p>
                    <a:p>
                      <a:pPr algn="l">
                        <a:lnSpc>
                          <a:spcPts val="838"/>
                        </a:lnSpc>
                      </a:pPr>
                      <a:r>
                        <a:rPr lang="en-US" sz="600" dirty="0">
                          <a:solidFill>
                            <a:srgbClr val="000000"/>
                          </a:solidFill>
                          <a:latin typeface="Martel"/>
                        </a:rPr>
                        <a:t>   </a:t>
                      </a:r>
                    </a:p>
                    <a:p>
                      <a:pPr algn="l">
                        <a:lnSpc>
                          <a:spcPts val="838"/>
                        </a:lnSpc>
                      </a:pPr>
                      <a:r>
                        <a:rPr lang="en-US" sz="600" dirty="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Freeform 4"/>
          <p:cNvSpPr/>
          <p:nvPr/>
        </p:nvSpPr>
        <p:spPr>
          <a:xfrm>
            <a:off x="16342111" y="-6347"/>
            <a:ext cx="1945889" cy="2070095"/>
          </a:xfrm>
          <a:custGeom>
            <a:avLst/>
            <a:gdLst/>
            <a:ahLst/>
            <a:cxnLst/>
            <a:rect l="l" t="t" r="r" b="b"/>
            <a:pathLst>
              <a:path w="1945889" h="2070095">
                <a:moveTo>
                  <a:pt x="0" y="0"/>
                </a:moveTo>
                <a:lnTo>
                  <a:pt x="1945889" y="0"/>
                </a:lnTo>
                <a:lnTo>
                  <a:pt x="1945889" y="2070094"/>
                </a:lnTo>
                <a:lnTo>
                  <a:pt x="0" y="20700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TextBox 5"/>
          <p:cNvSpPr txBox="1"/>
          <p:nvPr/>
        </p:nvSpPr>
        <p:spPr>
          <a:xfrm>
            <a:off x="3915851" y="-158798"/>
            <a:ext cx="9419921" cy="1148391"/>
          </a:xfrm>
          <a:prstGeom prst="rect">
            <a:avLst/>
          </a:prstGeom>
        </p:spPr>
        <p:txBody>
          <a:bodyPr lIns="0" tIns="0" rIns="0" bIns="0" rtlCol="0" anchor="t">
            <a:spAutoFit/>
          </a:bodyPr>
          <a:lstStyle/>
          <a:p>
            <a:pPr algn="ctr">
              <a:lnSpc>
                <a:spcPts val="10500"/>
              </a:lnSpc>
            </a:pPr>
            <a:r>
              <a:rPr lang="en-US" sz="3600" dirty="0">
                <a:solidFill>
                  <a:srgbClr val="FFFF00"/>
                </a:solidFill>
                <a:latin typeface="Martel Bold"/>
              </a:rPr>
              <a:t>EU LEGAL ORDER</a:t>
            </a:r>
          </a:p>
        </p:txBody>
      </p:sp>
      <p:sp>
        <p:nvSpPr>
          <p:cNvPr id="6" name="TextBox 6"/>
          <p:cNvSpPr txBox="1"/>
          <p:nvPr/>
        </p:nvSpPr>
        <p:spPr>
          <a:xfrm>
            <a:off x="3983146" y="2270643"/>
            <a:ext cx="14289614"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European Commission is the executive body of the EU and is responsible for proposing and implementing environmental and climate change policies and regulations.</a:t>
            </a:r>
          </a:p>
        </p:txBody>
      </p:sp>
      <p:sp>
        <p:nvSpPr>
          <p:cNvPr id="7" name="TextBox 7"/>
          <p:cNvSpPr txBox="1"/>
          <p:nvPr/>
        </p:nvSpPr>
        <p:spPr>
          <a:xfrm>
            <a:off x="4003484" y="4428451"/>
            <a:ext cx="12927591"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Council of the European Union represents the member states and works together with the European Parliament to adopt and implement environmental and climate change laws.</a:t>
            </a:r>
          </a:p>
        </p:txBody>
      </p:sp>
      <p:sp>
        <p:nvSpPr>
          <p:cNvPr id="8" name="TextBox 8"/>
          <p:cNvSpPr txBox="1"/>
          <p:nvPr/>
        </p:nvSpPr>
        <p:spPr>
          <a:xfrm>
            <a:off x="3960829" y="5483089"/>
            <a:ext cx="13567832" cy="878307"/>
          </a:xfrm>
          <a:prstGeom prst="rect">
            <a:avLst/>
          </a:prstGeom>
        </p:spPr>
        <p:txBody>
          <a:bodyPr lIns="0" tIns="0" rIns="0" bIns="0" rtlCol="0" anchor="t">
            <a:spAutoFit/>
          </a:bodyPr>
          <a:lstStyle/>
          <a:p>
            <a:pPr algn="l">
              <a:lnSpc>
                <a:spcPts val="3561"/>
              </a:lnSpc>
            </a:pPr>
            <a:r>
              <a:rPr lang="en-US" sz="2544" spc="-208" dirty="0">
                <a:solidFill>
                  <a:srgbClr val="000000"/>
                </a:solidFill>
                <a:latin typeface="Martel"/>
              </a:rPr>
              <a:t>The European Court of Justice is the highest court in the EU and ensures the consistent interpretation and application of environmental and climate change laws across member states.</a:t>
            </a:r>
          </a:p>
        </p:txBody>
      </p:sp>
      <p:sp>
        <p:nvSpPr>
          <p:cNvPr id="9" name="TextBox 9"/>
          <p:cNvSpPr txBox="1"/>
          <p:nvPr/>
        </p:nvSpPr>
        <p:spPr>
          <a:xfrm>
            <a:off x="3983146" y="3258806"/>
            <a:ext cx="13523199"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European Parliament is the directly elected legislative body of the EU and plays a crucial role in shaping and approving environmental and climate change legislation.</a:t>
            </a:r>
          </a:p>
        </p:txBody>
      </p:sp>
      <p:sp>
        <p:nvSpPr>
          <p:cNvPr id="10" name="TextBox 10"/>
          <p:cNvSpPr txBox="1"/>
          <p:nvPr/>
        </p:nvSpPr>
        <p:spPr>
          <a:xfrm>
            <a:off x="3938513" y="8554025"/>
            <a:ext cx="14334247"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EU has enacted numerous regulations to address environmental and climate change issues, including the Renewable Energy Directive, the Emissions Trading System, and the Water Framework Directive.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extBox 5"/>
          <p:cNvSpPr txBox="1"/>
          <p:nvPr/>
        </p:nvSpPr>
        <p:spPr>
          <a:xfrm>
            <a:off x="6477000" y="495300"/>
            <a:ext cx="5932128" cy="840615"/>
          </a:xfrm>
          <a:prstGeom prst="rect">
            <a:avLst/>
          </a:prstGeom>
        </p:spPr>
        <p:txBody>
          <a:bodyPr wrap="square" lIns="0" tIns="0" rIns="0" bIns="0" rtlCol="0" anchor="t">
            <a:spAutoFit/>
          </a:bodyPr>
          <a:lstStyle/>
          <a:p>
            <a:pPr algn="l">
              <a:lnSpc>
                <a:spcPts val="7284"/>
              </a:lnSpc>
            </a:pPr>
            <a:r>
              <a:rPr lang="en-US" sz="3600" dirty="0">
                <a:solidFill>
                  <a:srgbClr val="FFFF00"/>
                </a:solidFill>
                <a:latin typeface="Martel Heavy"/>
              </a:rPr>
              <a:t>COMPETENCE SCHEME</a:t>
            </a:r>
          </a:p>
        </p:txBody>
      </p:sp>
      <p:sp>
        <p:nvSpPr>
          <p:cNvPr id="6" name="TextBox 6"/>
          <p:cNvSpPr txBox="1"/>
          <p:nvPr/>
        </p:nvSpPr>
        <p:spPr>
          <a:xfrm>
            <a:off x="1828800" y="1765706"/>
            <a:ext cx="14706600" cy="8245270"/>
          </a:xfrm>
          <a:prstGeom prst="rect">
            <a:avLst/>
          </a:prstGeom>
        </p:spPr>
        <p:txBody>
          <a:bodyPr wrap="square" lIns="0" tIns="0" rIns="0" bIns="0" rtlCol="0" anchor="t">
            <a:spAutoFit/>
          </a:bodyPr>
          <a:lstStyle/>
          <a:p>
            <a:pPr algn="just">
              <a:lnSpc>
                <a:spcPts val="3655"/>
              </a:lnSpc>
            </a:pPr>
            <a:r>
              <a:rPr lang="en-US" sz="2708" u="sng" spc="162" dirty="0">
                <a:solidFill>
                  <a:srgbClr val="94AB6F"/>
                </a:solidFill>
                <a:highlight>
                  <a:srgbClr val="FFFF00"/>
                </a:highlight>
                <a:latin typeface="Montserrat Bold"/>
              </a:rPr>
              <a:t>Division of Powers</a:t>
            </a:r>
          </a:p>
          <a:p>
            <a:pPr algn="just">
              <a:lnSpc>
                <a:spcPts val="3655"/>
              </a:lnSpc>
            </a:pPr>
            <a:endParaRPr lang="en-US" sz="2708" u="sng" spc="162" dirty="0">
              <a:solidFill>
                <a:srgbClr val="94AB6F"/>
              </a:solidFill>
              <a:latin typeface="Montserrat Bold"/>
            </a:endParaRPr>
          </a:p>
          <a:p>
            <a:pPr algn="just">
              <a:lnSpc>
                <a:spcPts val="3655"/>
              </a:lnSpc>
            </a:pPr>
            <a:endParaRPr lang="en-US" sz="2708" u="sng" spc="162" dirty="0">
              <a:solidFill>
                <a:srgbClr val="94AB6F"/>
              </a:solidFill>
              <a:latin typeface="Montserrat Bold"/>
            </a:endParaRPr>
          </a:p>
          <a:p>
            <a:pPr algn="just">
              <a:lnSpc>
                <a:spcPct val="150000"/>
              </a:lnSpc>
            </a:pPr>
            <a:r>
              <a:rPr lang="en-US" sz="2800" spc="132" dirty="0">
                <a:solidFill>
                  <a:srgbClr val="94AB6F"/>
                </a:solidFill>
                <a:latin typeface="Montserrat Bold"/>
              </a:rPr>
              <a:t>In the EU, environmental and climate change law is governed by a competence scheme that involves the division of powers between the EU and its member states. The EU has exclusive competence in certain areas, such as setting emission reduction targets and regulating the internal market for environmental goods and services. Member states retain shared competence in other areas, such as land-use planning and environmental impact assessments. This division of powers ensures a coordinated approach to environmental protection and climate change mitigation across the EU while allowing member states to address specific local concerns.</a:t>
            </a:r>
          </a:p>
          <a:p>
            <a:pPr algn="just">
              <a:lnSpc>
                <a:spcPts val="2981"/>
              </a:lnSpc>
            </a:pPr>
            <a:endParaRPr lang="en-US" sz="2208" spc="132" dirty="0">
              <a:solidFill>
                <a:srgbClr val="94AB6F"/>
              </a:solidFill>
              <a:latin typeface="Montserra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55C0DA-F2B5-D8E0-39B3-E975D30C343C}"/>
              </a:ext>
            </a:extLst>
          </p:cNvPr>
          <p:cNvSpPr txBox="1"/>
          <p:nvPr/>
        </p:nvSpPr>
        <p:spPr>
          <a:xfrm>
            <a:off x="3200400" y="1714500"/>
            <a:ext cx="12268201" cy="7417415"/>
          </a:xfrm>
          <a:prstGeom prst="rect">
            <a:avLst/>
          </a:prstGeom>
          <a:noFill/>
        </p:spPr>
        <p:txBody>
          <a:bodyPr wrap="square">
            <a:spAutoFit/>
          </a:bodyPr>
          <a:lstStyle/>
          <a:p>
            <a:pPr algn="just"/>
            <a:r>
              <a:rPr lang="it-IT" sz="2800" dirty="0"/>
              <a:t>On September 25, 2015, the United Nations General Assembly </a:t>
            </a:r>
            <a:r>
              <a:rPr lang="it-IT" sz="2800" dirty="0" err="1"/>
              <a:t>formally</a:t>
            </a:r>
            <a:r>
              <a:rPr lang="it-IT" sz="2800" dirty="0"/>
              <a:t> </a:t>
            </a:r>
            <a:r>
              <a:rPr lang="it-IT" sz="2800" dirty="0" err="1"/>
              <a:t>adopted</a:t>
            </a:r>
            <a:r>
              <a:rPr lang="it-IT" sz="2800" dirty="0"/>
              <a:t> the </a:t>
            </a:r>
            <a:r>
              <a:rPr lang="it-IT" sz="2800" dirty="0" err="1"/>
              <a:t>universal</a:t>
            </a:r>
            <a:r>
              <a:rPr lang="it-IT" sz="2800" dirty="0"/>
              <a:t>, </a:t>
            </a:r>
            <a:r>
              <a:rPr lang="it-IT" sz="2800" dirty="0" err="1"/>
              <a:t>integrated</a:t>
            </a:r>
            <a:r>
              <a:rPr lang="it-IT" sz="2800" dirty="0"/>
              <a:t>, and </a:t>
            </a:r>
            <a:r>
              <a:rPr lang="it-IT" sz="2800" dirty="0" err="1"/>
              <a:t>transformative</a:t>
            </a:r>
            <a:r>
              <a:rPr lang="it-IT" sz="2800" dirty="0"/>
              <a:t> 2030 Agenda for </a:t>
            </a:r>
            <a:r>
              <a:rPr lang="it-IT" sz="2800" dirty="0" err="1"/>
              <a:t>Sustainable</a:t>
            </a:r>
            <a:r>
              <a:rPr lang="it-IT" sz="2800" dirty="0"/>
              <a:t> Development. </a:t>
            </a:r>
            <a:r>
              <a:rPr lang="it-IT" sz="2800" dirty="0" err="1"/>
              <a:t>According</a:t>
            </a:r>
            <a:r>
              <a:rPr lang="it-IT" sz="2800" dirty="0"/>
              <a:t> to </a:t>
            </a:r>
            <a:r>
              <a:rPr lang="it-IT" sz="2800" dirty="0" err="1"/>
              <a:t>this</a:t>
            </a:r>
            <a:r>
              <a:rPr lang="it-IT" sz="2800" dirty="0"/>
              <a:t> </a:t>
            </a:r>
            <a:r>
              <a:rPr lang="it-IT" sz="2800" dirty="0" err="1"/>
              <a:t>document</a:t>
            </a:r>
            <a:r>
              <a:rPr lang="it-IT" sz="2800" dirty="0"/>
              <a:t>, 17 </a:t>
            </a:r>
            <a:r>
              <a:rPr lang="it-IT" sz="2800" dirty="0" err="1"/>
              <a:t>Sustainable</a:t>
            </a:r>
            <a:r>
              <a:rPr lang="it-IT" sz="2800" dirty="0"/>
              <a:t> Development Goals (</a:t>
            </a:r>
            <a:r>
              <a:rPr lang="it-IT" sz="2800" dirty="0" err="1"/>
              <a:t>SDGs</a:t>
            </a:r>
            <a:r>
              <a:rPr lang="it-IT" sz="2800" dirty="0"/>
              <a:t>) </a:t>
            </a:r>
            <a:r>
              <a:rPr lang="it-IT" sz="2800" dirty="0" err="1"/>
              <a:t>should</a:t>
            </a:r>
            <a:r>
              <a:rPr lang="it-IT" sz="2800" dirty="0"/>
              <a:t> be </a:t>
            </a:r>
            <a:r>
              <a:rPr lang="it-IT" sz="2800" dirty="0" err="1"/>
              <a:t>achieved</a:t>
            </a:r>
            <a:r>
              <a:rPr lang="it-IT" sz="2800" dirty="0"/>
              <a:t> by 2030 to </a:t>
            </a:r>
            <a:r>
              <a:rPr lang="it-IT" sz="2800" dirty="0" err="1"/>
              <a:t>promote</a:t>
            </a:r>
            <a:r>
              <a:rPr lang="it-IT" sz="2800" dirty="0"/>
              <a:t> an </a:t>
            </a:r>
            <a:r>
              <a:rPr lang="it-IT" sz="2800" dirty="0" err="1"/>
              <a:t>effective</a:t>
            </a:r>
            <a:r>
              <a:rPr lang="it-IT" sz="2800" dirty="0"/>
              <a:t> </a:t>
            </a:r>
            <a:r>
              <a:rPr lang="it-IT" sz="2800" dirty="0" err="1"/>
              <a:t>transition</a:t>
            </a:r>
            <a:r>
              <a:rPr lang="it-IT" sz="2800" dirty="0"/>
              <a:t> to a </a:t>
            </a:r>
            <a:r>
              <a:rPr lang="it-IT" sz="2800" dirty="0" err="1"/>
              <a:t>sustainable</a:t>
            </a:r>
            <a:r>
              <a:rPr lang="it-IT" sz="2800" dirty="0"/>
              <a:t> society and a </a:t>
            </a:r>
            <a:r>
              <a:rPr lang="it-IT" sz="2800" dirty="0" err="1"/>
              <a:t>resource-efficient</a:t>
            </a:r>
            <a:r>
              <a:rPr lang="it-IT" sz="2800" dirty="0"/>
              <a:t> economy.</a:t>
            </a:r>
          </a:p>
          <a:p>
            <a:pPr algn="just"/>
            <a:r>
              <a:rPr lang="it-IT" sz="2800" dirty="0"/>
              <a:t>Each SDG </a:t>
            </a:r>
            <a:r>
              <a:rPr lang="it-IT" sz="2800" dirty="0" err="1"/>
              <a:t>has</a:t>
            </a:r>
            <a:r>
              <a:rPr lang="it-IT" sz="2800" dirty="0"/>
              <a:t> </a:t>
            </a:r>
            <a:r>
              <a:rPr lang="it-IT" sz="2800" dirty="0" err="1"/>
              <a:t>specific</a:t>
            </a:r>
            <a:r>
              <a:rPr lang="it-IT" sz="2800" dirty="0"/>
              <a:t> targets </a:t>
            </a:r>
            <a:r>
              <a:rPr lang="it-IT" sz="2800" dirty="0" err="1"/>
              <a:t>that</a:t>
            </a:r>
            <a:r>
              <a:rPr lang="it-IT" sz="2800" dirty="0"/>
              <a:t> </a:t>
            </a:r>
            <a:r>
              <a:rPr lang="it-IT" sz="2800" dirty="0" err="1"/>
              <a:t>identify</a:t>
            </a:r>
            <a:r>
              <a:rPr lang="it-IT" sz="2800" dirty="0"/>
              <a:t> the </a:t>
            </a:r>
            <a:r>
              <a:rPr lang="it-IT" sz="2800" dirty="0" err="1"/>
              <a:t>type</a:t>
            </a:r>
            <a:r>
              <a:rPr lang="it-IT" sz="2800" dirty="0"/>
              <a:t> and scope of </a:t>
            </a:r>
            <a:r>
              <a:rPr lang="it-IT" sz="2800" dirty="0" err="1"/>
              <a:t>interventions</a:t>
            </a:r>
            <a:r>
              <a:rPr lang="it-IT" sz="2800" dirty="0"/>
              <a:t> </a:t>
            </a:r>
            <a:r>
              <a:rPr lang="it-IT" sz="2800" dirty="0" err="1"/>
              <a:t>needed</a:t>
            </a:r>
            <a:r>
              <a:rPr lang="it-IT" sz="2800" dirty="0"/>
              <a:t> to </a:t>
            </a:r>
            <a:r>
              <a:rPr lang="it-IT" sz="2800" dirty="0" err="1"/>
              <a:t>meet</a:t>
            </a:r>
            <a:r>
              <a:rPr lang="it-IT" sz="2800" dirty="0"/>
              <a:t> the </a:t>
            </a:r>
            <a:r>
              <a:rPr lang="it-IT" sz="2800" dirty="0" err="1"/>
              <a:t>sustainability</a:t>
            </a:r>
            <a:r>
              <a:rPr lang="it-IT" sz="2800" dirty="0"/>
              <a:t> </a:t>
            </a:r>
            <a:r>
              <a:rPr lang="it-IT" sz="2800" dirty="0" err="1"/>
              <a:t>requirements</a:t>
            </a:r>
            <a:r>
              <a:rPr lang="it-IT" sz="2800" dirty="0"/>
              <a:t> </a:t>
            </a:r>
            <a:r>
              <a:rPr lang="it-IT" sz="2800" dirty="0" err="1"/>
              <a:t>established</a:t>
            </a:r>
            <a:r>
              <a:rPr lang="it-IT" sz="2800" dirty="0"/>
              <a:t> by the 2030 Agenda. The </a:t>
            </a:r>
            <a:r>
              <a:rPr lang="it-IT" sz="2800" dirty="0" err="1"/>
              <a:t>term</a:t>
            </a:r>
            <a:r>
              <a:rPr lang="it-IT" sz="2800" dirty="0"/>
              <a:t> "</a:t>
            </a:r>
            <a:r>
              <a:rPr lang="it-IT" sz="2800" dirty="0" err="1"/>
              <a:t>sustainable</a:t>
            </a:r>
            <a:r>
              <a:rPr lang="it-IT" sz="2800" dirty="0"/>
              <a:t> </a:t>
            </a:r>
            <a:r>
              <a:rPr lang="it-IT" sz="2800" dirty="0" err="1"/>
              <a:t>development</a:t>
            </a:r>
            <a:r>
              <a:rPr lang="it-IT" sz="2800" dirty="0"/>
              <a:t>" </a:t>
            </a:r>
            <a:r>
              <a:rPr lang="it-IT" sz="2800" dirty="0" err="1"/>
              <a:t>entered</a:t>
            </a:r>
            <a:r>
              <a:rPr lang="it-IT" sz="2800" dirty="0"/>
              <a:t> </a:t>
            </a:r>
            <a:r>
              <a:rPr lang="it-IT" sz="2800" dirty="0" err="1"/>
              <a:t>into</a:t>
            </a:r>
            <a:r>
              <a:rPr lang="it-IT" sz="2800" dirty="0"/>
              <a:t> </a:t>
            </a:r>
            <a:r>
              <a:rPr lang="it-IT" sz="2800" dirty="0" err="1"/>
              <a:t>specialized</a:t>
            </a:r>
            <a:r>
              <a:rPr lang="it-IT" sz="2800" dirty="0"/>
              <a:t> </a:t>
            </a:r>
            <a:r>
              <a:rPr lang="it-IT" sz="2800" dirty="0" err="1"/>
              <a:t>language</a:t>
            </a:r>
            <a:r>
              <a:rPr lang="it-IT" sz="2800" dirty="0"/>
              <a:t>, first</a:t>
            </a:r>
          </a:p>
          <a:p>
            <a:pPr algn="just"/>
            <a:r>
              <a:rPr lang="it-IT" sz="2800" dirty="0" err="1"/>
              <a:t>then</a:t>
            </a:r>
            <a:r>
              <a:rPr lang="it-IT" sz="2800" dirty="0"/>
              <a:t> </a:t>
            </a:r>
            <a:r>
              <a:rPr lang="it-IT" sz="2800" dirty="0" err="1"/>
              <a:t>into</a:t>
            </a:r>
            <a:r>
              <a:rPr lang="it-IT" sz="2800" dirty="0"/>
              <a:t> common </a:t>
            </a:r>
            <a:r>
              <a:rPr lang="it-IT" sz="2800" dirty="0" err="1"/>
              <a:t>parlance</a:t>
            </a:r>
            <a:r>
              <a:rPr lang="it-IT" sz="2800" dirty="0"/>
              <a:t> after the 1980s, after </a:t>
            </a:r>
            <a:r>
              <a:rPr lang="it-IT" sz="2800" dirty="0" err="1"/>
              <a:t>it</a:t>
            </a:r>
            <a:r>
              <a:rPr lang="it-IT" sz="2800" dirty="0"/>
              <a:t> </a:t>
            </a:r>
            <a:r>
              <a:rPr lang="it-IT" sz="2800" dirty="0" err="1"/>
              <a:t>was</a:t>
            </a:r>
            <a:r>
              <a:rPr lang="it-IT" sz="2800" dirty="0"/>
              <a:t> </a:t>
            </a:r>
            <a:r>
              <a:rPr lang="it-IT" sz="2800" dirty="0" err="1"/>
              <a:t>officially</a:t>
            </a:r>
            <a:r>
              <a:rPr lang="it-IT" sz="2800" dirty="0"/>
              <a:t> </a:t>
            </a:r>
            <a:r>
              <a:rPr lang="it-IT" sz="2800" dirty="0" err="1"/>
              <a:t>adopted</a:t>
            </a:r>
            <a:endParaRPr lang="it-IT" sz="2800" dirty="0"/>
          </a:p>
          <a:p>
            <a:pPr algn="just"/>
            <a:r>
              <a:rPr lang="it-IT" sz="2800" dirty="0"/>
              <a:t>by the UN in the report "</a:t>
            </a:r>
            <a:r>
              <a:rPr lang="it-IT" sz="2800" dirty="0" err="1"/>
              <a:t>Our</a:t>
            </a:r>
            <a:r>
              <a:rPr lang="it-IT" sz="2800" dirty="0"/>
              <a:t> Common Future," </a:t>
            </a:r>
            <a:r>
              <a:rPr lang="it-IT" sz="2800" dirty="0" err="1"/>
              <a:t>drafted</a:t>
            </a:r>
            <a:r>
              <a:rPr lang="it-IT" sz="2800" dirty="0"/>
              <a:t> by the UNEP (United Nations </a:t>
            </a:r>
            <a:r>
              <a:rPr lang="it-IT" sz="2800" dirty="0" err="1"/>
              <a:t>Environmental</a:t>
            </a:r>
            <a:r>
              <a:rPr lang="it-IT" sz="2800" dirty="0"/>
              <a:t> Program) Commission on Environment and Development. </a:t>
            </a:r>
          </a:p>
          <a:p>
            <a:pPr algn="just"/>
            <a:endParaRPr lang="it-IT" sz="2800" dirty="0">
              <a:solidFill>
                <a:srgbClr val="FFFF00"/>
              </a:solidFill>
            </a:endParaRPr>
          </a:p>
          <a:p>
            <a:pPr algn="just"/>
            <a:r>
              <a:rPr lang="it-IT" sz="2800" dirty="0">
                <a:solidFill>
                  <a:srgbClr val="FFFF00"/>
                </a:solidFill>
              </a:rPr>
              <a:t>The </a:t>
            </a:r>
            <a:r>
              <a:rPr lang="it-IT" sz="2800" dirty="0" err="1">
                <a:solidFill>
                  <a:srgbClr val="FFFF00"/>
                </a:solidFill>
              </a:rPr>
              <a:t>European</a:t>
            </a:r>
            <a:r>
              <a:rPr lang="it-IT" sz="2800" dirty="0">
                <a:solidFill>
                  <a:srgbClr val="FFFF00"/>
                </a:solidFill>
              </a:rPr>
              <a:t> Union </a:t>
            </a:r>
            <a:r>
              <a:rPr lang="it-IT" sz="2800" dirty="0" err="1">
                <a:solidFill>
                  <a:srgbClr val="FFFF00"/>
                </a:solidFill>
              </a:rPr>
              <a:t>recently</a:t>
            </a:r>
            <a:r>
              <a:rPr lang="it-IT" sz="2800" dirty="0">
                <a:solidFill>
                  <a:srgbClr val="FFFF00"/>
                </a:solidFill>
              </a:rPr>
              <a:t> </a:t>
            </a:r>
            <a:r>
              <a:rPr lang="it-IT" sz="2800" dirty="0" err="1">
                <a:solidFill>
                  <a:srgbClr val="FFFF00"/>
                </a:solidFill>
              </a:rPr>
              <a:t>accepted</a:t>
            </a:r>
            <a:r>
              <a:rPr lang="it-IT" sz="2800" dirty="0">
                <a:solidFill>
                  <a:srgbClr val="FFFF00"/>
                </a:solidFill>
              </a:rPr>
              <a:t> the </a:t>
            </a:r>
            <a:r>
              <a:rPr lang="it-IT" sz="2800" dirty="0" err="1">
                <a:solidFill>
                  <a:srgbClr val="FFFF00"/>
                </a:solidFill>
              </a:rPr>
              <a:t>SDGs</a:t>
            </a:r>
            <a:r>
              <a:rPr lang="it-IT" sz="2800" dirty="0">
                <a:solidFill>
                  <a:srgbClr val="FFFF00"/>
                </a:solidFill>
              </a:rPr>
              <a:t> and </a:t>
            </a:r>
            <a:r>
              <a:rPr lang="it-IT" sz="2800" dirty="0" err="1">
                <a:solidFill>
                  <a:srgbClr val="FFFF00"/>
                </a:solidFill>
              </a:rPr>
              <a:t>committed</a:t>
            </a:r>
            <a:r>
              <a:rPr lang="it-IT" sz="2800" dirty="0">
                <a:solidFill>
                  <a:srgbClr val="FFFF00"/>
                </a:solidFill>
              </a:rPr>
              <a:t> to </a:t>
            </a:r>
            <a:r>
              <a:rPr lang="it-IT" sz="2800" dirty="0" err="1">
                <a:solidFill>
                  <a:srgbClr val="FFFF00"/>
                </a:solidFill>
              </a:rPr>
              <a:t>integrating</a:t>
            </a:r>
            <a:r>
              <a:rPr lang="it-IT" sz="2800" dirty="0">
                <a:solidFill>
                  <a:srgbClr val="FFFF00"/>
                </a:solidFill>
              </a:rPr>
              <a:t> </a:t>
            </a:r>
            <a:r>
              <a:rPr lang="it-IT" sz="2800" dirty="0" err="1">
                <a:solidFill>
                  <a:srgbClr val="FFFF00"/>
                </a:solidFill>
              </a:rPr>
              <a:t>them</a:t>
            </a:r>
            <a:r>
              <a:rPr lang="it-IT" sz="2800" dirty="0">
                <a:solidFill>
                  <a:srgbClr val="FFFF00"/>
                </a:solidFill>
              </a:rPr>
              <a:t> </a:t>
            </a:r>
            <a:r>
              <a:rPr lang="it-IT" sz="2800" dirty="0" err="1">
                <a:solidFill>
                  <a:srgbClr val="FFFF00"/>
                </a:solidFill>
              </a:rPr>
              <a:t>into</a:t>
            </a:r>
            <a:r>
              <a:rPr lang="it-IT" sz="2800" dirty="0">
                <a:solidFill>
                  <a:srgbClr val="FFFF00"/>
                </a:solidFill>
              </a:rPr>
              <a:t> </a:t>
            </a:r>
            <a:r>
              <a:rPr lang="it-IT" sz="2800" dirty="0" err="1">
                <a:solidFill>
                  <a:srgbClr val="FFFF00"/>
                </a:solidFill>
              </a:rPr>
              <a:t>its</a:t>
            </a:r>
            <a:r>
              <a:rPr lang="it-IT" sz="2800" dirty="0">
                <a:solidFill>
                  <a:srgbClr val="FFFF00"/>
                </a:solidFill>
              </a:rPr>
              <a:t> </a:t>
            </a:r>
            <a:r>
              <a:rPr lang="it-IT" sz="2800" dirty="0" err="1">
                <a:solidFill>
                  <a:srgbClr val="FFFF00"/>
                </a:solidFill>
              </a:rPr>
              <a:t>internal</a:t>
            </a:r>
            <a:r>
              <a:rPr lang="it-IT" sz="2800" dirty="0">
                <a:solidFill>
                  <a:srgbClr val="FFFF00"/>
                </a:solidFill>
              </a:rPr>
              <a:t> and </a:t>
            </a:r>
            <a:r>
              <a:rPr lang="it-IT" sz="2800" dirty="0" err="1">
                <a:solidFill>
                  <a:srgbClr val="FFFF00"/>
                </a:solidFill>
              </a:rPr>
              <a:t>external</a:t>
            </a:r>
            <a:r>
              <a:rPr lang="it-IT" sz="2800" dirty="0">
                <a:solidFill>
                  <a:srgbClr val="FFFF00"/>
                </a:solidFill>
              </a:rPr>
              <a:t> policies</a:t>
            </a:r>
            <a:r>
              <a:rPr lang="it-IT" sz="2800" dirty="0"/>
              <a:t>.</a:t>
            </a:r>
          </a:p>
        </p:txBody>
      </p:sp>
      <p:sp>
        <p:nvSpPr>
          <p:cNvPr id="4" name="CasellaDiTesto 3">
            <a:extLst>
              <a:ext uri="{FF2B5EF4-FFF2-40B4-BE49-F238E27FC236}">
                <a16:creationId xmlns:a16="http://schemas.microsoft.com/office/drawing/2014/main" id="{A6FC2468-258E-8C5A-B412-95F44D43DB42}"/>
              </a:ext>
            </a:extLst>
          </p:cNvPr>
          <p:cNvSpPr txBox="1"/>
          <p:nvPr/>
        </p:nvSpPr>
        <p:spPr>
          <a:xfrm>
            <a:off x="4800600" y="190500"/>
            <a:ext cx="7747634" cy="584775"/>
          </a:xfrm>
          <a:prstGeom prst="rect">
            <a:avLst/>
          </a:prstGeom>
          <a:noFill/>
        </p:spPr>
        <p:txBody>
          <a:bodyPr wrap="none" rtlCol="0">
            <a:spAutoFit/>
          </a:bodyPr>
          <a:lstStyle/>
          <a:p>
            <a:r>
              <a:rPr lang="it-IT" sz="3200" dirty="0">
                <a:solidFill>
                  <a:srgbClr val="FFFF00"/>
                </a:solidFill>
              </a:rPr>
              <a:t>UN and EU, </a:t>
            </a:r>
            <a:r>
              <a:rPr lang="it-IT" sz="3200" dirty="0" err="1">
                <a:solidFill>
                  <a:srgbClr val="FFFF00"/>
                </a:solidFill>
              </a:rPr>
              <a:t>envinronmental</a:t>
            </a:r>
            <a:r>
              <a:rPr lang="it-IT" sz="3200" dirty="0">
                <a:solidFill>
                  <a:srgbClr val="FFFF00"/>
                </a:solidFill>
              </a:rPr>
              <a:t> </a:t>
            </a:r>
            <a:r>
              <a:rPr lang="it-IT" sz="3200" dirty="0" err="1">
                <a:solidFill>
                  <a:srgbClr val="FFFF00"/>
                </a:solidFill>
              </a:rPr>
              <a:t>sustainability</a:t>
            </a:r>
            <a:endParaRPr lang="it-IT" sz="3200" dirty="0">
              <a:solidFill>
                <a:srgbClr val="FFFF00"/>
              </a:solidFill>
            </a:endParaRPr>
          </a:p>
        </p:txBody>
      </p:sp>
    </p:spTree>
    <p:extLst>
      <p:ext uri="{BB962C8B-B14F-4D97-AF65-F5344CB8AC3E}">
        <p14:creationId xmlns:p14="http://schemas.microsoft.com/office/powerpoint/2010/main" val="95181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7" name="Rectangle 16">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TextBox 20">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2414" y="961837"/>
            <a:ext cx="623454" cy="553998"/>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4800" cy="1028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27" name="Picture 26">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29" name="Rectangle 28">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1299" y="0"/>
            <a:ext cx="15567002"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D2A1ABBC-5C2C-AB8B-9712-8ACE23518BBD}"/>
              </a:ext>
            </a:extLst>
          </p:cNvPr>
          <p:cNvSpPr txBox="1"/>
          <p:nvPr/>
        </p:nvSpPr>
        <p:spPr>
          <a:xfrm>
            <a:off x="1905000" y="1714500"/>
            <a:ext cx="5147029" cy="7183250"/>
          </a:xfrm>
          <a:prstGeom prst="rect">
            <a:avLst/>
          </a:prstGeom>
        </p:spPr>
        <p:txBody>
          <a:bodyPr vert="horz" lIns="91440" tIns="45720" rIns="91440" bIns="45720" rtlCol="0" anchor="ctr">
            <a:noAutofit/>
          </a:bodyPr>
          <a:lstStyle/>
          <a:p>
            <a:pPr defTabSz="914400">
              <a:lnSpc>
                <a:spcPct val="110000"/>
              </a:lnSpc>
              <a:spcBef>
                <a:spcPct val="0"/>
              </a:spcBef>
              <a:spcAft>
                <a:spcPts val="600"/>
              </a:spcAft>
              <a:buClr>
                <a:schemeClr val="accent6"/>
              </a:buClr>
              <a:buSzPct val="90000"/>
              <a:buFont typeface="Wingdings" panose="05000000000000000000" pitchFamily="2" charset="2"/>
              <a:buChar char="§"/>
            </a:pPr>
            <a:r>
              <a:rPr lang="en-US" altLang="it-IT" sz="2400" b="1" dirty="0"/>
              <a:t>The SDGs were developed to be interconnected, in order to balance all three dimensions of sustainable development:</a:t>
            </a:r>
          </a:p>
          <a:p>
            <a:pPr defTabSz="914400">
              <a:lnSpc>
                <a:spcPct val="110000"/>
              </a:lnSpc>
              <a:spcBef>
                <a:spcPct val="0"/>
              </a:spcBef>
              <a:spcAft>
                <a:spcPts val="600"/>
              </a:spcAft>
              <a:buClr>
                <a:schemeClr val="accent6"/>
              </a:buClr>
              <a:buSzPct val="90000"/>
              <a:buFont typeface="Wingdings" panose="05000000000000000000" pitchFamily="2" charset="2"/>
              <a:buChar char="§"/>
            </a:pPr>
            <a:endParaRPr lang="en-US" altLang="it-IT" sz="2400" b="1" dirty="0"/>
          </a:p>
          <a:p>
            <a:pPr defTabSz="914400">
              <a:lnSpc>
                <a:spcPct val="110000"/>
              </a:lnSpc>
              <a:spcBef>
                <a:spcPct val="0"/>
              </a:spcBef>
              <a:spcAft>
                <a:spcPts val="600"/>
              </a:spcAft>
              <a:buClr>
                <a:schemeClr val="accent6"/>
              </a:buClr>
              <a:buSzPct val="90000"/>
              <a:buFont typeface="Wingdings" panose="05000000000000000000" pitchFamily="2" charset="2"/>
              <a:buChar char="§"/>
            </a:pPr>
            <a:r>
              <a:rPr lang="en-US" altLang="it-IT" sz="2400" b="1" dirty="0"/>
              <a:t>Social: e.g., quality of life, education, equal opportunities.</a:t>
            </a:r>
          </a:p>
          <a:p>
            <a:pPr defTabSz="914400">
              <a:lnSpc>
                <a:spcPct val="110000"/>
              </a:lnSpc>
              <a:spcBef>
                <a:spcPct val="0"/>
              </a:spcBef>
              <a:spcAft>
                <a:spcPts val="600"/>
              </a:spcAft>
              <a:buClr>
                <a:schemeClr val="accent6"/>
              </a:buClr>
              <a:buSzPct val="90000"/>
              <a:buFont typeface="Wingdings" panose="05000000000000000000" pitchFamily="2" charset="2"/>
              <a:buChar char="§"/>
            </a:pPr>
            <a:endParaRPr lang="en-US" altLang="it-IT" sz="2400" b="1" dirty="0"/>
          </a:p>
          <a:p>
            <a:pPr defTabSz="914400">
              <a:lnSpc>
                <a:spcPct val="110000"/>
              </a:lnSpc>
              <a:spcBef>
                <a:spcPct val="0"/>
              </a:spcBef>
              <a:spcAft>
                <a:spcPts val="600"/>
              </a:spcAft>
              <a:buClr>
                <a:schemeClr val="accent6"/>
              </a:buClr>
              <a:buSzPct val="90000"/>
              <a:buFont typeface="Wingdings" panose="05000000000000000000" pitchFamily="2" charset="2"/>
              <a:buChar char="§"/>
            </a:pPr>
            <a:r>
              <a:rPr lang="en-US" altLang="it-IT" sz="2400" b="1" dirty="0"/>
              <a:t>Economic: e.g., cost reduction, economic growth, R&amp;D of new technologies.</a:t>
            </a:r>
          </a:p>
          <a:p>
            <a:pPr defTabSz="914400">
              <a:lnSpc>
                <a:spcPct val="110000"/>
              </a:lnSpc>
              <a:spcBef>
                <a:spcPct val="0"/>
              </a:spcBef>
              <a:spcAft>
                <a:spcPts val="600"/>
              </a:spcAft>
              <a:buClr>
                <a:schemeClr val="accent6"/>
              </a:buClr>
              <a:buSzPct val="90000"/>
              <a:buFont typeface="Wingdings" panose="05000000000000000000" pitchFamily="2" charset="2"/>
              <a:buChar char="§"/>
            </a:pPr>
            <a:endParaRPr lang="en-US" altLang="it-IT" sz="2400" b="1" dirty="0"/>
          </a:p>
          <a:p>
            <a:pPr defTabSz="914400">
              <a:lnSpc>
                <a:spcPct val="110000"/>
              </a:lnSpc>
              <a:spcBef>
                <a:spcPct val="0"/>
              </a:spcBef>
              <a:spcAft>
                <a:spcPts val="600"/>
              </a:spcAft>
              <a:buClr>
                <a:schemeClr val="accent6"/>
              </a:buClr>
              <a:buSzPct val="90000"/>
              <a:buFont typeface="Wingdings" panose="05000000000000000000" pitchFamily="2" charset="2"/>
              <a:buChar char="§"/>
            </a:pPr>
            <a:r>
              <a:rPr lang="en-US" altLang="it-IT" sz="2400" b="1" dirty="0"/>
              <a:t>Environmental: e.g., sustainable use of natural resources, pollution prevention.</a:t>
            </a:r>
            <a:endParaRPr lang="en-US" sz="2400" dirty="0"/>
          </a:p>
        </p:txBody>
      </p:sp>
      <p:pic>
        <p:nvPicPr>
          <p:cNvPr id="4" name="Picture 6" descr="Immagine correlata">
            <a:extLst>
              <a:ext uri="{FF2B5EF4-FFF2-40B4-BE49-F238E27FC236}">
                <a16:creationId xmlns:a16="http://schemas.microsoft.com/office/drawing/2014/main" id="{15420559-82F3-1BE5-598E-30E9EC01C4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40726" y="2247900"/>
            <a:ext cx="8835768" cy="6248400"/>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81499" y="-4077"/>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2414" y="961837"/>
            <a:ext cx="623454" cy="553998"/>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2FD6CE23-240D-415B-81B0-F15CE6076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4800" cy="1028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6E66A48-7796-4FE2-8042-B87F1E3A5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27" name="Picture 26">
            <a:extLst>
              <a:ext uri="{FF2B5EF4-FFF2-40B4-BE49-F238E27FC236}">
                <a16:creationId xmlns:a16="http://schemas.microsoft.com/office/drawing/2014/main" id="{C5DED009-4FA7-4A3F-B64A-86EE7D5C4D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29" name="Rectangle 28">
            <a:extLst>
              <a:ext uri="{FF2B5EF4-FFF2-40B4-BE49-F238E27FC236}">
                <a16:creationId xmlns:a16="http://schemas.microsoft.com/office/drawing/2014/main" id="{7FC58165-2D0C-46A8-9039-E47107B79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AB394C5-66AD-4654-96DD-5F7A5B282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0006BD7-716F-4665-AEF3-99B318822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1299" y="0"/>
            <a:ext cx="15567002"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9556DD5A-F4AD-361C-3488-831F27158956}"/>
              </a:ext>
            </a:extLst>
          </p:cNvPr>
          <p:cNvSpPr txBox="1"/>
          <p:nvPr/>
        </p:nvSpPr>
        <p:spPr>
          <a:xfrm>
            <a:off x="1981200" y="571500"/>
            <a:ext cx="5949744" cy="8503416"/>
          </a:xfrm>
          <a:prstGeom prst="rect">
            <a:avLst/>
          </a:prstGeom>
        </p:spPr>
        <p:txBody>
          <a:bodyPr vert="horz" lIns="91440" tIns="45720" rIns="91440" bIns="45720" rtlCol="0" anchor="ctr">
            <a:normAutofit/>
          </a:bodyPr>
          <a:lstStyle/>
          <a:p>
            <a:pPr defTabSz="914400">
              <a:lnSpc>
                <a:spcPct val="110000"/>
              </a:lnSpc>
              <a:spcAft>
                <a:spcPts val="600"/>
              </a:spcAft>
              <a:buClr>
                <a:schemeClr val="accent6"/>
              </a:buClr>
              <a:buSzPct val="90000"/>
              <a:buFont typeface="Wingdings" panose="05000000000000000000" pitchFamily="2" charset="2"/>
              <a:buChar char="§"/>
            </a:pPr>
            <a:r>
              <a:rPr lang="en-US" sz="2400" dirty="0"/>
              <a:t>By interconnecting these three areas of interest, we define the sectors dedicated to designing approaches aimed at achieving sustainable development.</a:t>
            </a:r>
          </a:p>
          <a:p>
            <a:pPr defTabSz="914400">
              <a:lnSpc>
                <a:spcPct val="110000"/>
              </a:lnSpc>
              <a:spcAft>
                <a:spcPts val="600"/>
              </a:spcAft>
              <a:buClr>
                <a:schemeClr val="accent6"/>
              </a:buClr>
              <a:buSzPct val="90000"/>
              <a:buFont typeface="Wingdings" panose="05000000000000000000" pitchFamily="2" charset="2"/>
              <a:buChar char="§"/>
            </a:pPr>
            <a:endParaRPr lang="en-US" sz="2400" dirty="0"/>
          </a:p>
          <a:p>
            <a:pPr defTabSz="914400">
              <a:lnSpc>
                <a:spcPct val="110000"/>
              </a:lnSpc>
              <a:spcAft>
                <a:spcPts val="600"/>
              </a:spcAft>
              <a:buClr>
                <a:schemeClr val="accent6"/>
              </a:buClr>
              <a:buSzPct val="90000"/>
              <a:buFont typeface="Wingdings" panose="05000000000000000000" pitchFamily="2" charset="2"/>
              <a:buChar char="§"/>
            </a:pPr>
            <a:r>
              <a:rPr lang="en-US" sz="2400" dirty="0"/>
              <a:t>Eco-innovation, green technologies, and efficient energy use are identified by overlapping the economic and environmental fields, thus defining viable approaches.</a:t>
            </a:r>
          </a:p>
          <a:p>
            <a:pPr defTabSz="914400">
              <a:lnSpc>
                <a:spcPct val="110000"/>
              </a:lnSpc>
              <a:spcAft>
                <a:spcPts val="600"/>
              </a:spcAft>
              <a:buClr>
                <a:schemeClr val="accent6"/>
              </a:buClr>
              <a:buSzPct val="90000"/>
              <a:buFont typeface="Wingdings" panose="05000000000000000000" pitchFamily="2" charset="2"/>
              <a:buChar char="§"/>
            </a:pPr>
            <a:endParaRPr lang="en-US" sz="2400" dirty="0"/>
          </a:p>
          <a:p>
            <a:pPr defTabSz="914400">
              <a:lnSpc>
                <a:spcPct val="110000"/>
              </a:lnSpc>
              <a:spcAft>
                <a:spcPts val="600"/>
              </a:spcAft>
              <a:buClr>
                <a:schemeClr val="accent6"/>
              </a:buClr>
              <a:buSzPct val="90000"/>
              <a:buFont typeface="Wingdings" panose="05000000000000000000" pitchFamily="2" charset="2"/>
              <a:buChar char="§"/>
            </a:pPr>
            <a:r>
              <a:rPr lang="en-US" sz="2400" dirty="0"/>
              <a:t>Sustainable management of natural resources, best practices, and environmental policies are identified by overlapping the environmental and social fields, thus defining tolerable approaches</a:t>
            </a:r>
            <a:r>
              <a:rPr lang="en-US" sz="1900" dirty="0"/>
              <a:t>.</a:t>
            </a:r>
          </a:p>
        </p:txBody>
      </p:sp>
      <p:pic>
        <p:nvPicPr>
          <p:cNvPr id="4" name="Picture 4" descr="Immagine correlata">
            <a:extLst>
              <a:ext uri="{FF2B5EF4-FFF2-40B4-BE49-F238E27FC236}">
                <a16:creationId xmlns:a16="http://schemas.microsoft.com/office/drawing/2014/main" id="{C538887D-1504-EDF9-88F0-9BFB8047A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022" r="10382" b="2"/>
          <a:stretch>
            <a:fillRect/>
          </a:stretch>
        </p:blipFill>
        <p:spPr bwMode="auto">
          <a:xfrm>
            <a:off x="8942452" y="722476"/>
            <a:ext cx="7592947" cy="834642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17038EEB-6071-4BDA-AA8F-6D46EB56D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81499" y="-4077"/>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15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9C795F-C3A1-7AAD-B26F-EB2C2F1A8302}"/>
              </a:ext>
            </a:extLst>
          </p:cNvPr>
          <p:cNvSpPr txBox="1"/>
          <p:nvPr/>
        </p:nvSpPr>
        <p:spPr>
          <a:xfrm>
            <a:off x="3810000" y="1638300"/>
            <a:ext cx="11582400" cy="6649064"/>
          </a:xfrm>
          <a:prstGeom prst="rect">
            <a:avLst/>
          </a:prstGeom>
          <a:noFill/>
        </p:spPr>
        <p:txBody>
          <a:bodyPr wrap="square">
            <a:spAutoFit/>
          </a:bodyPr>
          <a:lstStyle/>
          <a:p>
            <a:pPr algn="just">
              <a:lnSpc>
                <a:spcPct val="150000"/>
              </a:lnSpc>
            </a:pPr>
            <a:r>
              <a:rPr lang="it-IT" sz="3200" dirty="0"/>
              <a:t>The </a:t>
            </a:r>
            <a:r>
              <a:rPr lang="it-IT" sz="3200" dirty="0" err="1"/>
              <a:t>definition</a:t>
            </a:r>
            <a:r>
              <a:rPr lang="it-IT" sz="3200" dirty="0"/>
              <a:t> of </a:t>
            </a:r>
            <a:r>
              <a:rPr lang="it-IT" sz="3200" dirty="0" err="1"/>
              <a:t>sustainable</a:t>
            </a:r>
            <a:r>
              <a:rPr lang="it-IT" sz="3200" dirty="0"/>
              <a:t> </a:t>
            </a:r>
            <a:r>
              <a:rPr lang="it-IT" sz="3200" dirty="0" err="1"/>
              <a:t>development</a:t>
            </a:r>
            <a:r>
              <a:rPr lang="it-IT" sz="3200" dirty="0"/>
              <a:t> </a:t>
            </a:r>
            <a:r>
              <a:rPr lang="it-IT" sz="3200" dirty="0" err="1"/>
              <a:t>was</a:t>
            </a:r>
            <a:r>
              <a:rPr lang="it-IT" sz="3200" dirty="0"/>
              <a:t> </a:t>
            </a:r>
            <a:r>
              <a:rPr lang="it-IT" sz="3200" dirty="0" err="1"/>
              <a:t>introduced</a:t>
            </a:r>
            <a:r>
              <a:rPr lang="it-IT" sz="3200" dirty="0"/>
              <a:t> in the Environment Commission report (the so-</a:t>
            </a:r>
            <a:r>
              <a:rPr lang="it-IT" sz="3200" dirty="0" err="1"/>
              <a:t>called</a:t>
            </a:r>
            <a:r>
              <a:rPr lang="it-IT" sz="3200" dirty="0"/>
              <a:t> </a:t>
            </a:r>
            <a:r>
              <a:rPr lang="it-IT" sz="3200" dirty="0" err="1"/>
              <a:t>Bruntland</a:t>
            </a:r>
            <a:r>
              <a:rPr lang="it-IT" sz="3200" dirty="0"/>
              <a:t> Report),</a:t>
            </a:r>
          </a:p>
          <a:p>
            <a:pPr algn="just"/>
            <a:endParaRPr lang="it-IT" sz="3200" dirty="0"/>
          </a:p>
          <a:p>
            <a:pPr algn="just"/>
            <a:r>
              <a:rPr lang="it-IT" sz="3200" dirty="0" err="1"/>
              <a:t>as</a:t>
            </a:r>
            <a:r>
              <a:rPr lang="it-IT" sz="3200" dirty="0"/>
              <a:t>:</a:t>
            </a:r>
          </a:p>
          <a:p>
            <a:pPr algn="just"/>
            <a:endParaRPr lang="it-IT" sz="3200" dirty="0">
              <a:solidFill>
                <a:srgbClr val="FFFF00"/>
              </a:solidFill>
            </a:endParaRPr>
          </a:p>
          <a:p>
            <a:pPr algn="just">
              <a:lnSpc>
                <a:spcPct val="150000"/>
              </a:lnSpc>
            </a:pPr>
            <a:r>
              <a:rPr lang="it-IT" sz="3200" i="1" dirty="0">
                <a:solidFill>
                  <a:srgbClr val="FFFF00"/>
                </a:solidFill>
              </a:rPr>
              <a:t>«</a:t>
            </a:r>
            <a:r>
              <a:rPr lang="it-IT" sz="3200" i="1" dirty="0" err="1">
                <a:solidFill>
                  <a:srgbClr val="FFFF00"/>
                </a:solidFill>
              </a:rPr>
              <a:t>that</a:t>
            </a:r>
            <a:r>
              <a:rPr lang="it-IT" sz="3200" i="1" dirty="0">
                <a:solidFill>
                  <a:srgbClr val="FFFF00"/>
                </a:solidFill>
              </a:rPr>
              <a:t> form of </a:t>
            </a:r>
            <a:r>
              <a:rPr lang="it-IT" sz="3200" i="1" dirty="0" err="1">
                <a:solidFill>
                  <a:srgbClr val="FFFF00"/>
                </a:solidFill>
              </a:rPr>
              <a:t>development</a:t>
            </a:r>
            <a:r>
              <a:rPr lang="it-IT" sz="3200" i="1" dirty="0">
                <a:solidFill>
                  <a:srgbClr val="FFFF00"/>
                </a:solidFill>
              </a:rPr>
              <a:t> </a:t>
            </a:r>
            <a:r>
              <a:rPr lang="it-IT" sz="3200" i="1" dirty="0" err="1">
                <a:solidFill>
                  <a:srgbClr val="FFFF00"/>
                </a:solidFill>
              </a:rPr>
              <a:t>that</a:t>
            </a:r>
            <a:r>
              <a:rPr lang="it-IT" sz="3200" i="1" dirty="0">
                <a:solidFill>
                  <a:srgbClr val="FFFF00"/>
                </a:solidFill>
              </a:rPr>
              <a:t> </a:t>
            </a:r>
            <a:r>
              <a:rPr lang="it-IT" sz="3200" i="1" dirty="0" err="1">
                <a:solidFill>
                  <a:srgbClr val="FFFF00"/>
                </a:solidFill>
              </a:rPr>
              <a:t>meets</a:t>
            </a:r>
            <a:r>
              <a:rPr lang="it-IT" sz="3200" i="1" dirty="0">
                <a:solidFill>
                  <a:srgbClr val="FFFF00"/>
                </a:solidFill>
              </a:rPr>
              <a:t> the </a:t>
            </a:r>
            <a:r>
              <a:rPr lang="it-IT" sz="3200" i="1" dirty="0" err="1">
                <a:solidFill>
                  <a:srgbClr val="FFFF00"/>
                </a:solidFill>
              </a:rPr>
              <a:t>needs</a:t>
            </a:r>
            <a:r>
              <a:rPr lang="it-IT" sz="3200" i="1" dirty="0">
                <a:solidFill>
                  <a:srgbClr val="FFFF00"/>
                </a:solidFill>
              </a:rPr>
              <a:t> of </a:t>
            </a:r>
            <a:r>
              <a:rPr lang="it-IT" sz="3200" i="1" dirty="0" err="1">
                <a:solidFill>
                  <a:srgbClr val="FFFF00"/>
                </a:solidFill>
              </a:rPr>
              <a:t>current</a:t>
            </a:r>
            <a:r>
              <a:rPr lang="it-IT" sz="3200" i="1" dirty="0">
                <a:solidFill>
                  <a:srgbClr val="FFFF00"/>
                </a:solidFill>
              </a:rPr>
              <a:t> generations </a:t>
            </a:r>
            <a:r>
              <a:rPr lang="it-IT" sz="3200" i="1" dirty="0" err="1">
                <a:solidFill>
                  <a:srgbClr val="FFFF00"/>
                </a:solidFill>
              </a:rPr>
              <a:t>without</a:t>
            </a:r>
            <a:r>
              <a:rPr lang="it-IT" sz="3200" i="1" dirty="0">
                <a:solidFill>
                  <a:srgbClr val="FFFF00"/>
                </a:solidFill>
              </a:rPr>
              <a:t> </a:t>
            </a:r>
            <a:r>
              <a:rPr lang="it-IT" sz="3200" i="1" dirty="0" err="1">
                <a:solidFill>
                  <a:srgbClr val="FFFF00"/>
                </a:solidFill>
              </a:rPr>
              <a:t>compromising</a:t>
            </a:r>
            <a:r>
              <a:rPr lang="it-IT" sz="3200" i="1" dirty="0">
                <a:solidFill>
                  <a:srgbClr val="FFFF00"/>
                </a:solidFill>
              </a:rPr>
              <a:t> the </a:t>
            </a:r>
            <a:r>
              <a:rPr lang="it-IT" sz="3200" i="1" dirty="0" err="1">
                <a:solidFill>
                  <a:srgbClr val="FFFF00"/>
                </a:solidFill>
              </a:rPr>
              <a:t>ability</a:t>
            </a:r>
            <a:r>
              <a:rPr lang="it-IT" sz="3200" i="1" dirty="0">
                <a:solidFill>
                  <a:srgbClr val="FFFF00"/>
                </a:solidFill>
              </a:rPr>
              <a:t> of future  generations to </a:t>
            </a:r>
            <a:r>
              <a:rPr lang="it-IT" sz="3200" i="1" dirty="0" err="1">
                <a:solidFill>
                  <a:srgbClr val="FFFF00"/>
                </a:solidFill>
              </a:rPr>
              <a:t>meet</a:t>
            </a:r>
            <a:r>
              <a:rPr lang="it-IT" sz="3200" i="1" dirty="0">
                <a:solidFill>
                  <a:srgbClr val="FFFF00"/>
                </a:solidFill>
              </a:rPr>
              <a:t> </a:t>
            </a:r>
            <a:r>
              <a:rPr lang="it-IT" sz="3200" i="1" dirty="0" err="1">
                <a:solidFill>
                  <a:srgbClr val="FFFF00"/>
                </a:solidFill>
              </a:rPr>
              <a:t>their</a:t>
            </a:r>
            <a:r>
              <a:rPr lang="it-IT" sz="3200" i="1" dirty="0">
                <a:solidFill>
                  <a:srgbClr val="FFFF00"/>
                </a:solidFill>
              </a:rPr>
              <a:t> </a:t>
            </a:r>
            <a:r>
              <a:rPr lang="it-IT" sz="3200" i="1" dirty="0" err="1">
                <a:solidFill>
                  <a:srgbClr val="FFFF00"/>
                </a:solidFill>
              </a:rPr>
              <a:t>needs</a:t>
            </a:r>
            <a:r>
              <a:rPr lang="it-IT" sz="3200" i="1" dirty="0">
                <a:solidFill>
                  <a:srgbClr val="FFFF00"/>
                </a:solidFill>
              </a:rPr>
              <a:t>. </a:t>
            </a:r>
            <a:r>
              <a:rPr lang="it-IT" sz="3200" i="1" dirty="0" err="1">
                <a:solidFill>
                  <a:srgbClr val="FFFF00"/>
                </a:solidFill>
              </a:rPr>
              <a:t>This</a:t>
            </a:r>
            <a:r>
              <a:rPr lang="it-IT" sz="3200" i="1" dirty="0">
                <a:solidFill>
                  <a:srgbClr val="FFFF00"/>
                </a:solidFill>
              </a:rPr>
              <a:t> concept </a:t>
            </a:r>
            <a:r>
              <a:rPr lang="it-IT" sz="3200" i="1" dirty="0" err="1">
                <a:solidFill>
                  <a:srgbClr val="FFFF00"/>
                </a:solidFill>
              </a:rPr>
              <a:t>involves</a:t>
            </a:r>
            <a:r>
              <a:rPr lang="it-IT" sz="3200" i="1" dirty="0">
                <a:solidFill>
                  <a:srgbClr val="FFFF00"/>
                </a:solidFill>
              </a:rPr>
              <a:t> a balance </a:t>
            </a:r>
            <a:r>
              <a:rPr lang="it-IT" sz="3200" i="1" dirty="0" err="1">
                <a:solidFill>
                  <a:srgbClr val="FFFF00"/>
                </a:solidFill>
              </a:rPr>
              <a:t>between</a:t>
            </a:r>
            <a:r>
              <a:rPr lang="it-IT" sz="3200" i="1" dirty="0">
                <a:solidFill>
                  <a:srgbClr val="FFFF00"/>
                </a:solidFill>
              </a:rPr>
              <a:t> </a:t>
            </a:r>
            <a:r>
              <a:rPr lang="it-IT" sz="3200" i="1" dirty="0" err="1">
                <a:solidFill>
                  <a:srgbClr val="FFFF00"/>
                </a:solidFill>
              </a:rPr>
              <a:t>ecological</a:t>
            </a:r>
            <a:r>
              <a:rPr lang="it-IT" sz="3200" i="1" dirty="0">
                <a:solidFill>
                  <a:srgbClr val="FFFF00"/>
                </a:solidFill>
              </a:rPr>
              <a:t>, </a:t>
            </a:r>
            <a:r>
              <a:rPr lang="it-IT" sz="3200" i="1" dirty="0" err="1">
                <a:solidFill>
                  <a:srgbClr val="FFFF00"/>
                </a:solidFill>
              </a:rPr>
              <a:t>economic</a:t>
            </a:r>
            <a:r>
              <a:rPr lang="it-IT" sz="3200" i="1" dirty="0">
                <a:solidFill>
                  <a:srgbClr val="FFFF00"/>
                </a:solidFill>
              </a:rPr>
              <a:t>, and social </a:t>
            </a:r>
            <a:r>
              <a:rPr lang="it-IT" sz="3200" i="1" dirty="0" err="1">
                <a:solidFill>
                  <a:srgbClr val="FFFF00"/>
                </a:solidFill>
              </a:rPr>
              <a:t>factors</a:t>
            </a:r>
            <a:r>
              <a:rPr lang="it-IT" sz="3200" i="1" dirty="0">
                <a:solidFill>
                  <a:srgbClr val="FFFF00"/>
                </a:solidFill>
              </a:rPr>
              <a:t>»</a:t>
            </a:r>
            <a:endParaRPr lang="it-IT" sz="3200" dirty="0">
              <a:solidFill>
                <a:srgbClr val="FFFF00"/>
              </a:solidFill>
            </a:endParaRPr>
          </a:p>
        </p:txBody>
      </p:sp>
    </p:spTree>
    <p:extLst>
      <p:ext uri="{BB962C8B-B14F-4D97-AF65-F5344CB8AC3E}">
        <p14:creationId xmlns:p14="http://schemas.microsoft.com/office/powerpoint/2010/main" val="133713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F63E9B9-70B8-A733-A2AF-E252F906A58C}"/>
              </a:ext>
            </a:extLst>
          </p:cNvPr>
          <p:cNvSpPr txBox="1"/>
          <p:nvPr/>
        </p:nvSpPr>
        <p:spPr>
          <a:xfrm>
            <a:off x="2362200" y="571500"/>
            <a:ext cx="12192000" cy="6617196"/>
          </a:xfrm>
          <a:prstGeom prst="rect">
            <a:avLst/>
          </a:prstGeom>
          <a:noFill/>
        </p:spPr>
        <p:txBody>
          <a:bodyPr wrap="square">
            <a:spAutoFit/>
          </a:bodyPr>
          <a:lstStyle/>
          <a:p>
            <a:r>
              <a:rPr lang="it-IT" sz="3200" dirty="0" err="1">
                <a:solidFill>
                  <a:srgbClr val="FFC000"/>
                </a:solidFill>
              </a:rPr>
              <a:t>Which</a:t>
            </a:r>
            <a:r>
              <a:rPr lang="it-IT" sz="3200" dirty="0">
                <a:solidFill>
                  <a:srgbClr val="FFC000"/>
                </a:solidFill>
              </a:rPr>
              <a:t> </a:t>
            </a:r>
            <a:r>
              <a:rPr lang="it-IT" sz="3200" dirty="0" err="1">
                <a:solidFill>
                  <a:srgbClr val="FFC000"/>
                </a:solidFill>
              </a:rPr>
              <a:t>resources</a:t>
            </a:r>
            <a:r>
              <a:rPr lang="it-IT" sz="3200" dirty="0">
                <a:solidFill>
                  <a:srgbClr val="FFC000"/>
                </a:solidFill>
              </a:rPr>
              <a:t> are under the </a:t>
            </a:r>
            <a:r>
              <a:rPr lang="it-IT" sz="3200" dirty="0" err="1">
                <a:solidFill>
                  <a:srgbClr val="FFC000"/>
                </a:solidFill>
              </a:rPr>
              <a:t>greatest</a:t>
            </a:r>
            <a:r>
              <a:rPr lang="it-IT" sz="3200" dirty="0">
                <a:solidFill>
                  <a:srgbClr val="FFC000"/>
                </a:solidFill>
              </a:rPr>
              <a:t> </a:t>
            </a:r>
            <a:r>
              <a:rPr lang="it-IT" sz="3200" dirty="0" err="1">
                <a:solidFill>
                  <a:srgbClr val="FFC000"/>
                </a:solidFill>
              </a:rPr>
              <a:t>anthropogenic</a:t>
            </a:r>
            <a:r>
              <a:rPr lang="it-IT" sz="3200" dirty="0">
                <a:solidFill>
                  <a:srgbClr val="FFC000"/>
                </a:solidFill>
              </a:rPr>
              <a:t> pressure?</a:t>
            </a:r>
          </a:p>
          <a:p>
            <a:endParaRPr lang="it-IT" sz="2800" dirty="0">
              <a:solidFill>
                <a:srgbClr val="FFC000"/>
              </a:solidFill>
            </a:endParaRPr>
          </a:p>
          <a:p>
            <a:endParaRPr lang="it-IT" sz="2800" dirty="0">
              <a:solidFill>
                <a:srgbClr val="FFC000"/>
              </a:solidFill>
            </a:endParaRPr>
          </a:p>
          <a:p>
            <a:r>
              <a:rPr lang="it-IT" sz="2800" dirty="0">
                <a:solidFill>
                  <a:srgbClr val="FFC000"/>
                </a:solidFill>
              </a:rPr>
              <a:t>Land </a:t>
            </a:r>
            <a:r>
              <a:rPr lang="it-IT" sz="2800" dirty="0" err="1">
                <a:solidFill>
                  <a:srgbClr val="FFC000"/>
                </a:solidFill>
              </a:rPr>
              <a:t>resources</a:t>
            </a:r>
            <a:r>
              <a:rPr lang="it-IT" sz="2800" dirty="0">
                <a:solidFill>
                  <a:srgbClr val="FFC000"/>
                </a:solidFill>
              </a:rPr>
              <a:t>:</a:t>
            </a:r>
          </a:p>
          <a:p>
            <a:r>
              <a:rPr lang="it-IT" sz="2800" dirty="0"/>
              <a:t>• </a:t>
            </a:r>
            <a:r>
              <a:rPr lang="it-IT" sz="2800" dirty="0" err="1"/>
              <a:t>Agricultural</a:t>
            </a:r>
            <a:r>
              <a:rPr lang="it-IT" sz="2800" dirty="0"/>
              <a:t> </a:t>
            </a:r>
            <a:r>
              <a:rPr lang="it-IT" sz="2800" dirty="0" err="1"/>
              <a:t>land</a:t>
            </a:r>
            <a:r>
              <a:rPr lang="it-IT" sz="2800" dirty="0"/>
              <a:t>                  Pressure from</a:t>
            </a:r>
          </a:p>
          <a:p>
            <a:endParaRPr lang="it-IT" sz="2800" dirty="0"/>
          </a:p>
          <a:p>
            <a:r>
              <a:rPr lang="it-IT" sz="2800" dirty="0"/>
              <a:t>• </a:t>
            </a:r>
            <a:r>
              <a:rPr lang="it-IT" sz="2800" dirty="0" err="1"/>
              <a:t>Forestry</a:t>
            </a:r>
            <a:r>
              <a:rPr lang="it-IT" sz="2800" dirty="0"/>
              <a:t> </a:t>
            </a:r>
            <a:r>
              <a:rPr lang="it-IT" sz="2800" dirty="0" err="1"/>
              <a:t>land</a:t>
            </a:r>
            <a:endParaRPr lang="it-IT" sz="2800" dirty="0"/>
          </a:p>
          <a:p>
            <a:r>
              <a:rPr lang="it-IT" sz="2800" dirty="0"/>
              <a:t>• Water </a:t>
            </a:r>
            <a:r>
              <a:rPr lang="it-IT" sz="2800" dirty="0" err="1"/>
              <a:t>surface</a:t>
            </a:r>
            <a:r>
              <a:rPr lang="it-IT" sz="2800" dirty="0"/>
              <a:t> area</a:t>
            </a:r>
          </a:p>
          <a:p>
            <a:endParaRPr lang="it-IT" sz="2800" dirty="0"/>
          </a:p>
          <a:p>
            <a:endParaRPr lang="it-IT" sz="2800" dirty="0">
              <a:solidFill>
                <a:srgbClr val="FFC000"/>
              </a:solidFill>
            </a:endParaRPr>
          </a:p>
          <a:p>
            <a:r>
              <a:rPr lang="it-IT" sz="2800" dirty="0">
                <a:solidFill>
                  <a:srgbClr val="FFC000"/>
                </a:solidFill>
              </a:rPr>
              <a:t>Natural </a:t>
            </a:r>
            <a:r>
              <a:rPr lang="it-IT" sz="2800" dirty="0" err="1">
                <a:solidFill>
                  <a:srgbClr val="FFC000"/>
                </a:solidFill>
              </a:rPr>
              <a:t>resources</a:t>
            </a:r>
            <a:r>
              <a:rPr lang="it-IT" sz="2800" dirty="0">
                <a:solidFill>
                  <a:srgbClr val="FFC000"/>
                </a:solidFill>
              </a:rPr>
              <a:t>:</a:t>
            </a:r>
          </a:p>
          <a:p>
            <a:r>
              <a:rPr lang="it-IT" sz="2800" dirty="0"/>
              <a:t>• </a:t>
            </a:r>
            <a:r>
              <a:rPr lang="it-IT" sz="2800" dirty="0" err="1"/>
              <a:t>Raw</a:t>
            </a:r>
            <a:r>
              <a:rPr lang="it-IT" sz="2800" dirty="0"/>
              <a:t> </a:t>
            </a:r>
            <a:r>
              <a:rPr lang="it-IT" sz="2800" dirty="0" err="1"/>
              <a:t>materials</a:t>
            </a:r>
            <a:endParaRPr lang="it-IT" sz="2800" dirty="0"/>
          </a:p>
          <a:p>
            <a:r>
              <a:rPr lang="it-IT" sz="2800" dirty="0"/>
              <a:t>• Water</a:t>
            </a:r>
          </a:p>
          <a:p>
            <a:r>
              <a:rPr lang="it-IT" sz="2800" dirty="0"/>
              <a:t>• Fossil </a:t>
            </a:r>
            <a:r>
              <a:rPr lang="it-IT" sz="2800" dirty="0" err="1"/>
              <a:t>fuels</a:t>
            </a:r>
            <a:r>
              <a:rPr lang="it-IT" sz="2800" dirty="0"/>
              <a:t> (oil, gas, </a:t>
            </a:r>
            <a:r>
              <a:rPr lang="it-IT" sz="2800" dirty="0" err="1"/>
              <a:t>coal</a:t>
            </a:r>
            <a:r>
              <a:rPr lang="it-IT" sz="2800" dirty="0"/>
              <a:t>, </a:t>
            </a:r>
            <a:r>
              <a:rPr lang="it-IT" sz="2800" dirty="0" err="1"/>
              <a:t>uranium</a:t>
            </a:r>
            <a:r>
              <a:rPr lang="it-IT" sz="2800" dirty="0"/>
              <a:t>,</a:t>
            </a:r>
          </a:p>
          <a:p>
            <a:r>
              <a:rPr lang="it-IT" sz="2800" dirty="0"/>
              <a:t>etc.)</a:t>
            </a:r>
          </a:p>
        </p:txBody>
      </p:sp>
      <p:sp>
        <p:nvSpPr>
          <p:cNvPr id="5" name="CasellaDiTesto 4">
            <a:extLst>
              <a:ext uri="{FF2B5EF4-FFF2-40B4-BE49-F238E27FC236}">
                <a16:creationId xmlns:a16="http://schemas.microsoft.com/office/drawing/2014/main" id="{03B04B2D-3813-C3C1-177F-45A9CA5DBE81}"/>
              </a:ext>
            </a:extLst>
          </p:cNvPr>
          <p:cNvSpPr txBox="1"/>
          <p:nvPr/>
        </p:nvSpPr>
        <p:spPr>
          <a:xfrm>
            <a:off x="10134600" y="2171700"/>
            <a:ext cx="7696200" cy="1754326"/>
          </a:xfrm>
          <a:prstGeom prst="rect">
            <a:avLst/>
          </a:prstGeom>
          <a:noFill/>
        </p:spPr>
        <p:txBody>
          <a:bodyPr wrap="square">
            <a:spAutoFit/>
          </a:bodyPr>
          <a:lstStyle/>
          <a:p>
            <a:r>
              <a:rPr lang="it-IT" sz="3600" dirty="0">
                <a:solidFill>
                  <a:srgbClr val="FFC000"/>
                </a:solidFill>
              </a:rPr>
              <a:t>1. </a:t>
            </a:r>
            <a:r>
              <a:rPr lang="it-IT" sz="3600" dirty="0" err="1">
                <a:solidFill>
                  <a:srgbClr val="FFC000"/>
                </a:solidFill>
              </a:rPr>
              <a:t>Urbanization</a:t>
            </a:r>
            <a:endParaRPr lang="it-IT" sz="3600" dirty="0">
              <a:solidFill>
                <a:schemeClr val="accent6">
                  <a:lumMod val="60000"/>
                  <a:lumOff val="40000"/>
                </a:schemeClr>
              </a:solidFill>
            </a:endParaRPr>
          </a:p>
          <a:p>
            <a:endParaRPr lang="it-IT" dirty="0">
              <a:solidFill>
                <a:schemeClr val="accent6">
                  <a:lumMod val="60000"/>
                  <a:lumOff val="40000"/>
                </a:schemeClr>
              </a:solidFill>
            </a:endParaRPr>
          </a:p>
          <a:p>
            <a:endParaRPr lang="it-IT" dirty="0">
              <a:solidFill>
                <a:schemeClr val="accent6">
                  <a:lumMod val="60000"/>
                  <a:lumOff val="40000"/>
                </a:schemeClr>
              </a:solidFill>
            </a:endParaRPr>
          </a:p>
          <a:p>
            <a:r>
              <a:rPr lang="it-IT" sz="3600" dirty="0">
                <a:solidFill>
                  <a:srgbClr val="FFC000"/>
                </a:solidFill>
              </a:rPr>
              <a:t>2. Industrial pressure</a:t>
            </a:r>
          </a:p>
        </p:txBody>
      </p:sp>
      <mc:AlternateContent xmlns:mc="http://schemas.openxmlformats.org/markup-compatibility/2006" xmlns:p14="http://schemas.microsoft.com/office/powerpoint/2010/main">
        <mc:Choice Requires="p14">
          <p:contentPart p14:bwMode="auto" r:id="rId2">
            <p14:nvContentPartPr>
              <p14:cNvPr id="19" name="Input penna 18">
                <a:extLst>
                  <a:ext uri="{FF2B5EF4-FFF2-40B4-BE49-F238E27FC236}">
                    <a16:creationId xmlns:a16="http://schemas.microsoft.com/office/drawing/2014/main" id="{A672792D-307E-D65F-6770-36D99CF17DA0}"/>
                  </a:ext>
                </a:extLst>
              </p14:cNvPr>
              <p14:cNvContentPartPr/>
              <p14:nvPr/>
            </p14:nvContentPartPr>
            <p14:xfrm>
              <a:off x="7375383" y="3246827"/>
              <a:ext cx="2164320" cy="1016280"/>
            </p14:xfrm>
          </p:contentPart>
        </mc:Choice>
        <mc:Fallback xmlns="">
          <p:pic>
            <p:nvPicPr>
              <p:cNvPr id="19" name="Input penna 18">
                <a:extLst>
                  <a:ext uri="{FF2B5EF4-FFF2-40B4-BE49-F238E27FC236}">
                    <a16:creationId xmlns:a16="http://schemas.microsoft.com/office/drawing/2014/main" id="{A672792D-307E-D65F-6770-36D99CF17DA0}"/>
                  </a:ext>
                </a:extLst>
              </p:cNvPr>
              <p:cNvPicPr/>
              <p:nvPr/>
            </p:nvPicPr>
            <p:blipFill>
              <a:blip r:embed="rId3"/>
              <a:stretch>
                <a:fillRect/>
              </a:stretch>
            </p:blipFill>
            <p:spPr>
              <a:xfrm>
                <a:off x="7321743" y="3139187"/>
                <a:ext cx="227196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put penna 19">
                <a:extLst>
                  <a:ext uri="{FF2B5EF4-FFF2-40B4-BE49-F238E27FC236}">
                    <a16:creationId xmlns:a16="http://schemas.microsoft.com/office/drawing/2014/main" id="{291C5DA4-A017-B8C6-AF8F-5080F6DFF260}"/>
                  </a:ext>
                </a:extLst>
              </p14:cNvPr>
              <p14:cNvContentPartPr/>
              <p14:nvPr/>
            </p14:nvContentPartPr>
            <p14:xfrm>
              <a:off x="7097103" y="3933347"/>
              <a:ext cx="961560" cy="567360"/>
            </p14:xfrm>
          </p:contentPart>
        </mc:Choice>
        <mc:Fallback xmlns="">
          <p:pic>
            <p:nvPicPr>
              <p:cNvPr id="20" name="Input penna 19">
                <a:extLst>
                  <a:ext uri="{FF2B5EF4-FFF2-40B4-BE49-F238E27FC236}">
                    <a16:creationId xmlns:a16="http://schemas.microsoft.com/office/drawing/2014/main" id="{291C5DA4-A017-B8C6-AF8F-5080F6DFF260}"/>
                  </a:ext>
                </a:extLst>
              </p:cNvPr>
              <p:cNvPicPr/>
              <p:nvPr/>
            </p:nvPicPr>
            <p:blipFill>
              <a:blip r:embed="rId5"/>
              <a:stretch>
                <a:fillRect/>
              </a:stretch>
            </p:blipFill>
            <p:spPr>
              <a:xfrm>
                <a:off x="7043463" y="3825707"/>
                <a:ext cx="106920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put penna 20">
                <a:extLst>
                  <a:ext uri="{FF2B5EF4-FFF2-40B4-BE49-F238E27FC236}">
                    <a16:creationId xmlns:a16="http://schemas.microsoft.com/office/drawing/2014/main" id="{95A07B5F-3C98-FCDC-01BF-A0120F2C679A}"/>
                  </a:ext>
                </a:extLst>
              </p14:cNvPr>
              <p14:cNvContentPartPr/>
              <p14:nvPr/>
            </p14:nvContentPartPr>
            <p14:xfrm>
              <a:off x="9584343" y="2349707"/>
              <a:ext cx="393120" cy="825840"/>
            </p14:xfrm>
          </p:contentPart>
        </mc:Choice>
        <mc:Fallback xmlns="">
          <p:pic>
            <p:nvPicPr>
              <p:cNvPr id="21" name="Input penna 20">
                <a:extLst>
                  <a:ext uri="{FF2B5EF4-FFF2-40B4-BE49-F238E27FC236}">
                    <a16:creationId xmlns:a16="http://schemas.microsoft.com/office/drawing/2014/main" id="{95A07B5F-3C98-FCDC-01BF-A0120F2C679A}"/>
                  </a:ext>
                </a:extLst>
              </p:cNvPr>
              <p:cNvPicPr/>
              <p:nvPr/>
            </p:nvPicPr>
            <p:blipFill>
              <a:blip r:embed="rId7"/>
              <a:stretch>
                <a:fillRect/>
              </a:stretch>
            </p:blipFill>
            <p:spPr>
              <a:xfrm>
                <a:off x="9530343" y="2242067"/>
                <a:ext cx="500760" cy="10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put penna 21">
                <a:extLst>
                  <a:ext uri="{FF2B5EF4-FFF2-40B4-BE49-F238E27FC236}">
                    <a16:creationId xmlns:a16="http://schemas.microsoft.com/office/drawing/2014/main" id="{CBAE54A8-7AE3-19D0-33C7-2F38ACB29CBB}"/>
                  </a:ext>
                </a:extLst>
              </p14:cNvPr>
              <p14:cNvContentPartPr/>
              <p14:nvPr/>
            </p14:nvContentPartPr>
            <p14:xfrm>
              <a:off x="9907263" y="2570747"/>
              <a:ext cx="1479240" cy="1666440"/>
            </p14:xfrm>
          </p:contentPart>
        </mc:Choice>
        <mc:Fallback xmlns="">
          <p:pic>
            <p:nvPicPr>
              <p:cNvPr id="22" name="Input penna 21">
                <a:extLst>
                  <a:ext uri="{FF2B5EF4-FFF2-40B4-BE49-F238E27FC236}">
                    <a16:creationId xmlns:a16="http://schemas.microsoft.com/office/drawing/2014/main" id="{CBAE54A8-7AE3-19D0-33C7-2F38ACB29CBB}"/>
                  </a:ext>
                </a:extLst>
              </p:cNvPr>
              <p:cNvPicPr/>
              <p:nvPr/>
            </p:nvPicPr>
            <p:blipFill>
              <a:blip r:embed="rId9"/>
              <a:stretch>
                <a:fillRect/>
              </a:stretch>
            </p:blipFill>
            <p:spPr>
              <a:xfrm>
                <a:off x="9853623" y="2463107"/>
                <a:ext cx="1586880" cy="188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put penna 22">
                <a:extLst>
                  <a:ext uri="{FF2B5EF4-FFF2-40B4-BE49-F238E27FC236}">
                    <a16:creationId xmlns:a16="http://schemas.microsoft.com/office/drawing/2014/main" id="{994DFDFF-D2F8-5418-7CBD-9D838A288465}"/>
                  </a:ext>
                </a:extLst>
              </p14:cNvPr>
              <p14:cNvContentPartPr/>
              <p14:nvPr/>
            </p14:nvContentPartPr>
            <p14:xfrm>
              <a:off x="10009421" y="1961987"/>
              <a:ext cx="5626800" cy="2427120"/>
            </p14:xfrm>
          </p:contentPart>
        </mc:Choice>
        <mc:Fallback xmlns="">
          <p:pic>
            <p:nvPicPr>
              <p:cNvPr id="23" name="Input penna 22">
                <a:extLst>
                  <a:ext uri="{FF2B5EF4-FFF2-40B4-BE49-F238E27FC236}">
                    <a16:creationId xmlns:a16="http://schemas.microsoft.com/office/drawing/2014/main" id="{994DFDFF-D2F8-5418-7CBD-9D838A288465}"/>
                  </a:ext>
                </a:extLst>
              </p:cNvPr>
              <p:cNvPicPr/>
              <p:nvPr/>
            </p:nvPicPr>
            <p:blipFill>
              <a:blip r:embed="rId11"/>
              <a:stretch>
                <a:fillRect/>
              </a:stretch>
            </p:blipFill>
            <p:spPr>
              <a:xfrm>
                <a:off x="9955418" y="1853987"/>
                <a:ext cx="5734447" cy="264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put penna 23">
                <a:extLst>
                  <a:ext uri="{FF2B5EF4-FFF2-40B4-BE49-F238E27FC236}">
                    <a16:creationId xmlns:a16="http://schemas.microsoft.com/office/drawing/2014/main" id="{7FDD23B0-715E-BFF4-FBDC-988D195D3EF8}"/>
                  </a:ext>
                </a:extLst>
              </p14:cNvPr>
              <p14:cNvContentPartPr/>
              <p14:nvPr/>
            </p14:nvContentPartPr>
            <p14:xfrm>
              <a:off x="10084383" y="2192387"/>
              <a:ext cx="26280" cy="105840"/>
            </p14:xfrm>
          </p:contentPart>
        </mc:Choice>
        <mc:Fallback xmlns="">
          <p:pic>
            <p:nvPicPr>
              <p:cNvPr id="24" name="Input penna 23">
                <a:extLst>
                  <a:ext uri="{FF2B5EF4-FFF2-40B4-BE49-F238E27FC236}">
                    <a16:creationId xmlns:a16="http://schemas.microsoft.com/office/drawing/2014/main" id="{7FDD23B0-715E-BFF4-FBDC-988D195D3EF8}"/>
                  </a:ext>
                </a:extLst>
              </p:cNvPr>
              <p:cNvPicPr/>
              <p:nvPr/>
            </p:nvPicPr>
            <p:blipFill>
              <a:blip r:embed="rId13"/>
              <a:stretch>
                <a:fillRect/>
              </a:stretch>
            </p:blipFill>
            <p:spPr>
              <a:xfrm>
                <a:off x="10030383" y="2084747"/>
                <a:ext cx="133920" cy="321480"/>
              </a:xfrm>
              <a:prstGeom prst="rect">
                <a:avLst/>
              </a:prstGeom>
            </p:spPr>
          </p:pic>
        </mc:Fallback>
      </mc:AlternateContent>
    </p:spTree>
    <p:extLst>
      <p:ext uri="{BB962C8B-B14F-4D97-AF65-F5344CB8AC3E}">
        <p14:creationId xmlns:p14="http://schemas.microsoft.com/office/powerpoint/2010/main" val="166404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7" name="Rectangle 16">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TextBox 20">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2414" y="961837"/>
            <a:ext cx="623454" cy="553998"/>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4800" cy="1028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27" name="Picture 26">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29" name="Rectangle 28">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1299" y="0"/>
            <a:ext cx="15567002"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28636B18-E3C9-3802-3152-0B2A3336ED05}"/>
              </a:ext>
            </a:extLst>
          </p:cNvPr>
          <p:cNvSpPr txBox="1"/>
          <p:nvPr/>
        </p:nvSpPr>
        <p:spPr>
          <a:xfrm>
            <a:off x="2954704" y="3078174"/>
            <a:ext cx="4976240" cy="5996742"/>
          </a:xfrm>
          <a:prstGeom prst="rect">
            <a:avLst/>
          </a:prstGeom>
        </p:spPr>
        <p:txBody>
          <a:bodyPr vert="horz" lIns="91440" tIns="45720" rIns="91440" bIns="45720" rtlCol="0" anchor="ctr">
            <a:normAutofit/>
          </a:bodyPr>
          <a:lstStyle/>
          <a:p>
            <a:pPr defTabSz="914400">
              <a:lnSpc>
                <a:spcPct val="110000"/>
              </a:lnSpc>
              <a:spcAft>
                <a:spcPts val="600"/>
              </a:spcAft>
              <a:buClr>
                <a:schemeClr val="accent6"/>
              </a:buClr>
              <a:buSzPct val="90000"/>
              <a:buFont typeface="Wingdings" panose="05000000000000000000" pitchFamily="2" charset="2"/>
              <a:buChar char="§"/>
            </a:pPr>
            <a:r>
              <a:rPr lang="en-US" sz="2500"/>
              <a:t>Environmental sustainability can only be achieved through an integrated strategy that also takes into account economic and social factors. </a:t>
            </a:r>
          </a:p>
          <a:p>
            <a:pPr defTabSz="914400">
              <a:lnSpc>
                <a:spcPct val="110000"/>
              </a:lnSpc>
              <a:spcAft>
                <a:spcPts val="600"/>
              </a:spcAft>
              <a:buClr>
                <a:schemeClr val="accent6"/>
              </a:buClr>
              <a:buSzPct val="90000"/>
              <a:buFont typeface="Wingdings" panose="05000000000000000000" pitchFamily="2" charset="2"/>
              <a:buChar char="§"/>
            </a:pPr>
            <a:endParaRPr lang="en-US" sz="2500"/>
          </a:p>
          <a:p>
            <a:pPr defTabSz="914400">
              <a:lnSpc>
                <a:spcPct val="110000"/>
              </a:lnSpc>
              <a:spcAft>
                <a:spcPts val="600"/>
              </a:spcAft>
              <a:buClr>
                <a:schemeClr val="accent6"/>
              </a:buClr>
              <a:buSzPct val="90000"/>
              <a:buFont typeface="Wingdings" panose="05000000000000000000" pitchFamily="2" charset="2"/>
              <a:buChar char="§"/>
            </a:pPr>
            <a:r>
              <a:rPr lang="en-US" sz="2500"/>
              <a:t>The SDGs that best represent environmental aspects will therefore be presented in this module, correlating them with the economic and social factors that can define viable and tolerable approaches.</a:t>
            </a:r>
          </a:p>
        </p:txBody>
      </p:sp>
      <p:pic>
        <p:nvPicPr>
          <p:cNvPr id="4" name="Picture 2">
            <a:extLst>
              <a:ext uri="{FF2B5EF4-FFF2-40B4-BE49-F238E27FC236}">
                <a16:creationId xmlns:a16="http://schemas.microsoft.com/office/drawing/2014/main" id="{590A1F1E-029C-44D7-03B1-93A8878C77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42149" y="2012877"/>
            <a:ext cx="6977428" cy="6262240"/>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chemeClr val="accent1"/>
                </a:solidFill>
              </a14:hiddenFill>
            </a:ext>
          </a:extLst>
        </p:spPr>
      </p:pic>
      <p:sp>
        <p:nvSpPr>
          <p:cNvPr id="35" name="Rectangle 34">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81499" y="-4077"/>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32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7" name="Rectangle 16">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718" y="0"/>
            <a:ext cx="15558474"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65992" y="0"/>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TextBox 20">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2414" y="961837"/>
            <a:ext cx="623454" cy="553998"/>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4800" cy="1028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247691" y="3157803"/>
            <a:ext cx="14040307" cy="7129197"/>
          </a:xfrm>
          <a:prstGeom prst="rect">
            <a:avLst/>
          </a:prstGeom>
        </p:spPr>
      </p:pic>
      <p:pic>
        <p:nvPicPr>
          <p:cNvPr id="27" name="Picture 26">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8284800" cy="10287000"/>
          </a:xfrm>
          <a:prstGeom prst="rect">
            <a:avLst/>
          </a:prstGeom>
        </p:spPr>
      </p:pic>
      <p:sp>
        <p:nvSpPr>
          <p:cNvPr id="29" name="Rectangle 28">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46261"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063" y="0"/>
            <a:ext cx="6857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1299" y="0"/>
            <a:ext cx="15567002" cy="10287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31ECE006-7A4F-E12D-F309-352A73E39239}"/>
              </a:ext>
            </a:extLst>
          </p:cNvPr>
          <p:cNvSpPr txBox="1"/>
          <p:nvPr/>
        </p:nvSpPr>
        <p:spPr>
          <a:xfrm>
            <a:off x="2362200" y="1866900"/>
            <a:ext cx="7162800" cy="6400800"/>
          </a:xfrm>
          <a:prstGeom prst="rect">
            <a:avLst/>
          </a:prstGeom>
        </p:spPr>
        <p:txBody>
          <a:bodyPr vert="horz" lIns="91440" tIns="45720" rIns="91440" bIns="45720" rtlCol="0" anchor="ctr">
            <a:noAutofit/>
          </a:bodyPr>
          <a:lstStyle/>
          <a:p>
            <a:pPr algn="just" defTabSz="914400">
              <a:lnSpc>
                <a:spcPct val="110000"/>
              </a:lnSpc>
              <a:spcAft>
                <a:spcPts val="600"/>
              </a:spcAft>
              <a:buClr>
                <a:schemeClr val="accent6"/>
              </a:buClr>
              <a:buSzPct val="90000"/>
            </a:pPr>
            <a:r>
              <a:rPr lang="en-US" sz="2800" dirty="0">
                <a:solidFill>
                  <a:srgbClr val="FFFF00"/>
                </a:solidFill>
              </a:rPr>
              <a:t>The following eight SDGs can be considered the most relevant for environmental sustainability:</a:t>
            </a:r>
          </a:p>
          <a:p>
            <a:pPr algn="just" defTabSz="914400">
              <a:lnSpc>
                <a:spcPct val="110000"/>
              </a:lnSpc>
              <a:spcAft>
                <a:spcPts val="600"/>
              </a:spcAft>
              <a:buClr>
                <a:schemeClr val="accent6"/>
              </a:buClr>
              <a:buSzPct val="90000"/>
            </a:pPr>
            <a:endParaRPr lang="en-US" sz="2800" dirty="0">
              <a:solidFill>
                <a:srgbClr val="FFFF00"/>
              </a:solidFill>
            </a:endParaRPr>
          </a:p>
          <a:p>
            <a:pPr defTabSz="914400">
              <a:lnSpc>
                <a:spcPct val="110000"/>
              </a:lnSpc>
              <a:spcAft>
                <a:spcPts val="600"/>
              </a:spcAft>
              <a:buClr>
                <a:schemeClr val="accent6"/>
              </a:buClr>
              <a:buSzPct val="90000"/>
              <a:buFont typeface="Wingdings" panose="05000000000000000000" pitchFamily="2" charset="2"/>
              <a:buChar char="§"/>
            </a:pPr>
            <a:r>
              <a:rPr lang="en-US" sz="2800" dirty="0"/>
              <a:t>SDG 2: End hunger.</a:t>
            </a:r>
          </a:p>
          <a:p>
            <a:pPr defTabSz="914400">
              <a:lnSpc>
                <a:spcPct val="110000"/>
              </a:lnSpc>
              <a:spcAft>
                <a:spcPts val="600"/>
              </a:spcAft>
              <a:buClr>
                <a:schemeClr val="accent6"/>
              </a:buClr>
              <a:buSzPct val="90000"/>
              <a:buFont typeface="Wingdings" panose="05000000000000000000" pitchFamily="2" charset="2"/>
              <a:buChar char="§"/>
            </a:pPr>
            <a:r>
              <a:rPr lang="en-US" sz="2800" dirty="0"/>
              <a:t>SDG 6: Ensure affordable and sustainable water.</a:t>
            </a:r>
          </a:p>
          <a:p>
            <a:pPr defTabSz="914400">
              <a:lnSpc>
                <a:spcPct val="110000"/>
              </a:lnSpc>
              <a:spcAft>
                <a:spcPts val="600"/>
              </a:spcAft>
              <a:buClr>
                <a:schemeClr val="accent6"/>
              </a:buClr>
              <a:buSzPct val="90000"/>
              <a:buFont typeface="Wingdings" panose="05000000000000000000" pitchFamily="2" charset="2"/>
              <a:buChar char="§"/>
            </a:pPr>
            <a:r>
              <a:rPr lang="en-US" sz="2800" dirty="0"/>
              <a:t>SDG 7: Ensure access to affordable and sustainable energy for all.</a:t>
            </a:r>
          </a:p>
          <a:p>
            <a:pPr defTabSz="914400">
              <a:lnSpc>
                <a:spcPct val="110000"/>
              </a:lnSpc>
              <a:spcAft>
                <a:spcPts val="600"/>
              </a:spcAft>
              <a:buClr>
                <a:schemeClr val="accent6"/>
              </a:buClr>
              <a:buSzPct val="90000"/>
              <a:buFont typeface="Wingdings" panose="05000000000000000000" pitchFamily="2" charset="2"/>
              <a:buChar char="§"/>
            </a:pPr>
            <a:r>
              <a:rPr lang="en-US" sz="2800" dirty="0"/>
              <a:t>SDG 11: Make human settlements inclusive, safe and sustainable.</a:t>
            </a:r>
          </a:p>
          <a:p>
            <a:pPr defTabSz="914400">
              <a:lnSpc>
                <a:spcPct val="110000"/>
              </a:lnSpc>
              <a:spcAft>
                <a:spcPts val="600"/>
              </a:spcAft>
              <a:buClr>
                <a:schemeClr val="accent6"/>
              </a:buClr>
              <a:buSzPct val="90000"/>
              <a:buFont typeface="Wingdings" panose="05000000000000000000" pitchFamily="2" charset="2"/>
              <a:buChar char="§"/>
            </a:pPr>
            <a:r>
              <a:rPr lang="en-US" sz="2800" dirty="0"/>
              <a:t>SDG 12: Ensure sustainable consumption and production patterns.</a:t>
            </a:r>
          </a:p>
          <a:p>
            <a:pPr defTabSz="914400">
              <a:lnSpc>
                <a:spcPct val="110000"/>
              </a:lnSpc>
              <a:spcAft>
                <a:spcPts val="600"/>
              </a:spcAft>
              <a:buClr>
                <a:schemeClr val="accent6"/>
              </a:buClr>
              <a:buSzPct val="90000"/>
              <a:buFont typeface="Wingdings" panose="05000000000000000000" pitchFamily="2" charset="2"/>
              <a:buChar char="§"/>
            </a:pPr>
            <a:r>
              <a:rPr lang="en-US" sz="2800" dirty="0"/>
              <a:t>SDG 13: Combat climate change.</a:t>
            </a:r>
          </a:p>
          <a:p>
            <a:pPr defTabSz="914400">
              <a:lnSpc>
                <a:spcPct val="110000"/>
              </a:lnSpc>
              <a:spcAft>
                <a:spcPts val="600"/>
              </a:spcAft>
              <a:buClr>
                <a:schemeClr val="accent6"/>
              </a:buClr>
              <a:buSzPct val="90000"/>
              <a:buFont typeface="Wingdings" panose="05000000000000000000" pitchFamily="2" charset="2"/>
              <a:buChar char="§"/>
            </a:pPr>
            <a:r>
              <a:rPr lang="en-US" sz="2800" dirty="0"/>
              <a:t>SDG 14: Conserve marine environments.</a:t>
            </a:r>
          </a:p>
          <a:p>
            <a:pPr defTabSz="914400">
              <a:lnSpc>
                <a:spcPct val="110000"/>
              </a:lnSpc>
              <a:spcAft>
                <a:spcPts val="600"/>
              </a:spcAft>
              <a:buClr>
                <a:schemeClr val="accent6"/>
              </a:buClr>
              <a:buSzPct val="90000"/>
              <a:buFont typeface="Wingdings" panose="05000000000000000000" pitchFamily="2" charset="2"/>
              <a:buChar char="§"/>
            </a:pPr>
            <a:r>
              <a:rPr lang="en-US" sz="2800" dirty="0"/>
              <a:t>SDG 15: Conserve terrestrial ecosystems.</a:t>
            </a:r>
          </a:p>
        </p:txBody>
      </p:sp>
      <p:pic>
        <p:nvPicPr>
          <p:cNvPr id="4" name="Immagine 3">
            <a:extLst>
              <a:ext uri="{FF2B5EF4-FFF2-40B4-BE49-F238E27FC236}">
                <a16:creationId xmlns:a16="http://schemas.microsoft.com/office/drawing/2014/main" id="{938470C6-AE88-50CC-15CF-E0DB36EE9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3433" y="1866900"/>
            <a:ext cx="5991925" cy="596685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5" name="Rectangle 34">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81499" y="-4077"/>
            <a:ext cx="4114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57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DG 2 in Telugu, Sustainable Development Goals in Telugu, SDGs in Telugu">
            <a:extLst>
              <a:ext uri="{FF2B5EF4-FFF2-40B4-BE49-F238E27FC236}">
                <a16:creationId xmlns:a16="http://schemas.microsoft.com/office/drawing/2014/main" id="{8D6B35D9-4C43-56A9-B248-CE00F29DD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28900"/>
            <a:ext cx="15579636" cy="545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82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1173</Words>
  <Application>Microsoft Macintosh PowerPoint</Application>
  <PresentationFormat>Personalizzato</PresentationFormat>
  <Paragraphs>120</Paragraphs>
  <Slides>19</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19</vt:i4>
      </vt:variant>
    </vt:vector>
  </HeadingPairs>
  <TitlesOfParts>
    <vt:vector size="31" baseType="lpstr">
      <vt:lpstr>Martel Heavy</vt:lpstr>
      <vt:lpstr>Google Sans</vt:lpstr>
      <vt:lpstr>Martel</vt:lpstr>
      <vt:lpstr>Arial</vt:lpstr>
      <vt:lpstr>Waterlily</vt:lpstr>
      <vt:lpstr>Calibri</vt:lpstr>
      <vt:lpstr>Wingdings 3</vt:lpstr>
      <vt:lpstr>Montserrat Bold</vt:lpstr>
      <vt:lpstr>Martel Bold</vt:lpstr>
      <vt:lpstr>MS Shell Dlg 2</vt:lpstr>
      <vt:lpstr>Wingdings</vt:lpstr>
      <vt:lpstr>Madison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ENVIRONMENTAL &amp; CLIMATE CHANGE LAW.pptx</dc:title>
  <dc:creator>TOKITO MUICHIRO</dc:creator>
  <cp:lastModifiedBy>Carolina Figus</cp:lastModifiedBy>
  <cp:revision>15</cp:revision>
  <dcterms:created xsi:type="dcterms:W3CDTF">2006-08-16T00:00:00Z</dcterms:created>
  <dcterms:modified xsi:type="dcterms:W3CDTF">2026-04-21T07:08:57Z</dcterms:modified>
  <dc:identifier>DAF8Rp5jHJ4</dc:identifier>
</cp:coreProperties>
</file>