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35"/>
  </p:notesMasterIdLst>
  <p:sldIdLst>
    <p:sldId id="256" r:id="rId2"/>
    <p:sldId id="350" r:id="rId3"/>
    <p:sldId id="357" r:id="rId4"/>
    <p:sldId id="358" r:id="rId5"/>
    <p:sldId id="351" r:id="rId6"/>
    <p:sldId id="355" r:id="rId7"/>
    <p:sldId id="352" r:id="rId8"/>
    <p:sldId id="316" r:id="rId9"/>
    <p:sldId id="317" r:id="rId10"/>
    <p:sldId id="318" r:id="rId11"/>
    <p:sldId id="319" r:id="rId12"/>
    <p:sldId id="353" r:id="rId13"/>
    <p:sldId id="320" r:id="rId14"/>
    <p:sldId id="321" r:id="rId15"/>
    <p:sldId id="325" r:id="rId16"/>
    <p:sldId id="326" r:id="rId17"/>
    <p:sldId id="328" r:id="rId18"/>
    <p:sldId id="330" r:id="rId19"/>
    <p:sldId id="331" r:id="rId20"/>
    <p:sldId id="332" r:id="rId21"/>
    <p:sldId id="333" r:id="rId22"/>
    <p:sldId id="343" r:id="rId23"/>
    <p:sldId id="344" r:id="rId24"/>
    <p:sldId id="345" r:id="rId25"/>
    <p:sldId id="346" r:id="rId26"/>
    <p:sldId id="354" r:id="rId27"/>
    <p:sldId id="335" r:id="rId28"/>
    <p:sldId id="336" r:id="rId29"/>
    <p:sldId id="323" r:id="rId30"/>
    <p:sldId id="340" r:id="rId31"/>
    <p:sldId id="356" r:id="rId32"/>
    <p:sldId id="324" r:id="rId33"/>
    <p:sldId id="322"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74" autoAdjust="0"/>
    <p:restoredTop sz="94660"/>
  </p:normalViewPr>
  <p:slideViewPr>
    <p:cSldViewPr snapToGrid="0">
      <p:cViewPr varScale="1">
        <p:scale>
          <a:sx n="127" d="100"/>
          <a:sy n="127" d="100"/>
        </p:scale>
        <p:origin x="48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B32B30-E2D5-B347-BE59-F0931CFD5062}" type="datetimeFigureOut">
              <a:rPr lang="it-IT" smtClean="0"/>
              <a:t>23/06/26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F97515-7704-994F-81C5-E1C6D8431B1B}" type="slidenum">
              <a:rPr lang="it-IT" smtClean="0"/>
              <a:t>‹N›</a:t>
            </a:fld>
            <a:endParaRPr lang="it-IT"/>
          </a:p>
        </p:txBody>
      </p:sp>
    </p:spTree>
    <p:extLst>
      <p:ext uri="{BB962C8B-B14F-4D97-AF65-F5344CB8AC3E}">
        <p14:creationId xmlns:p14="http://schemas.microsoft.com/office/powerpoint/2010/main" val="2014094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7" name="Date Placeholder 6"/>
          <p:cNvSpPr>
            <a:spLocks noGrp="1"/>
          </p:cNvSpPr>
          <p:nvPr>
            <p:ph type="dt" sz="half" idx="10"/>
          </p:nvPr>
        </p:nvSpPr>
        <p:spPr/>
        <p:txBody>
          <a:bodyPr/>
          <a:lstStyle/>
          <a:p>
            <a:fld id="{AAA64AE8-0D44-CF48-9FFB-9694694C5313}" type="datetime1">
              <a:rPr lang="it-IT" smtClean="0"/>
              <a:t>23/06/26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A1F19B3-518D-4D66-9673-9C17F1E65723}" type="slidenum">
              <a:rPr lang="it-IT" smtClean="0"/>
              <a:t>‹N›</a:t>
            </a:fld>
            <a:endParaRPr lang="it-IT"/>
          </a:p>
        </p:txBody>
      </p:sp>
    </p:spTree>
    <p:extLst>
      <p:ext uri="{BB962C8B-B14F-4D97-AF65-F5344CB8AC3E}">
        <p14:creationId xmlns:p14="http://schemas.microsoft.com/office/powerpoint/2010/main" val="2953728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BEC8B97-830B-7547-8F4B-9B9B3A955542}" type="datetime1">
              <a:rPr lang="it-IT" smtClean="0"/>
              <a:t>23/06/26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A1F19B3-518D-4D66-9673-9C17F1E65723}" type="slidenum">
              <a:rPr lang="it-IT" smtClean="0"/>
              <a:t>‹N›</a:t>
            </a:fld>
            <a:endParaRPr lang="it-IT"/>
          </a:p>
        </p:txBody>
      </p:sp>
    </p:spTree>
    <p:extLst>
      <p:ext uri="{BB962C8B-B14F-4D97-AF65-F5344CB8AC3E}">
        <p14:creationId xmlns:p14="http://schemas.microsoft.com/office/powerpoint/2010/main" val="1717910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4F33FF7-0F69-1A41-8428-7E9AD92152A7}" type="datetime1">
              <a:rPr lang="it-IT" smtClean="0"/>
              <a:t>23/06/26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9A1F19B3-518D-4D66-9673-9C17F1E65723}" type="slidenum">
              <a:rPr lang="it-IT" smtClean="0"/>
              <a:t>‹N›</a:t>
            </a:fld>
            <a:endParaRPr lang="it-IT"/>
          </a:p>
        </p:txBody>
      </p:sp>
    </p:spTree>
    <p:extLst>
      <p:ext uri="{BB962C8B-B14F-4D97-AF65-F5344CB8AC3E}">
        <p14:creationId xmlns:p14="http://schemas.microsoft.com/office/powerpoint/2010/main" val="976121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E96B8709-14E7-EB43-8B5A-111C2423C6B6}" type="datetime1">
              <a:rPr lang="it-IT" smtClean="0"/>
              <a:t>23/06/26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A1F19B3-518D-4D66-9673-9C17F1E65723}" type="slidenum">
              <a:rPr lang="it-IT" smtClean="0"/>
              <a:t>‹N›</a:t>
            </a:fld>
            <a:endParaRPr lang="it-IT"/>
          </a:p>
        </p:txBody>
      </p:sp>
    </p:spTree>
    <p:extLst>
      <p:ext uri="{BB962C8B-B14F-4D97-AF65-F5344CB8AC3E}">
        <p14:creationId xmlns:p14="http://schemas.microsoft.com/office/powerpoint/2010/main" val="2301107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7" name="Date Placeholder 6"/>
          <p:cNvSpPr>
            <a:spLocks noGrp="1"/>
          </p:cNvSpPr>
          <p:nvPr>
            <p:ph type="dt" sz="half" idx="10"/>
          </p:nvPr>
        </p:nvSpPr>
        <p:spPr/>
        <p:txBody>
          <a:bodyPr/>
          <a:lstStyle/>
          <a:p>
            <a:fld id="{E86891CB-14B5-C541-B214-E3A2C0D83DAE}" type="datetime1">
              <a:rPr lang="it-IT" smtClean="0"/>
              <a:t>23/06/26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A1F19B3-518D-4D66-9673-9C17F1E65723}" type="slidenum">
              <a:rPr lang="it-IT" smtClean="0"/>
              <a:t>‹N›</a:t>
            </a:fld>
            <a:endParaRPr lang="it-IT"/>
          </a:p>
        </p:txBody>
      </p:sp>
    </p:spTree>
    <p:extLst>
      <p:ext uri="{BB962C8B-B14F-4D97-AF65-F5344CB8AC3E}">
        <p14:creationId xmlns:p14="http://schemas.microsoft.com/office/powerpoint/2010/main" val="1439083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8" name="Date Placeholder 7"/>
          <p:cNvSpPr>
            <a:spLocks noGrp="1"/>
          </p:cNvSpPr>
          <p:nvPr>
            <p:ph type="dt" sz="half" idx="10"/>
          </p:nvPr>
        </p:nvSpPr>
        <p:spPr/>
        <p:txBody>
          <a:bodyPr/>
          <a:lstStyle/>
          <a:p>
            <a:fld id="{FB1C3800-7F01-E040-85DB-027DDCFEA0AC}" type="datetime1">
              <a:rPr lang="it-IT" smtClean="0"/>
              <a:t>23/06/26</a:t>
            </a:fld>
            <a:endParaRPr lang="it-IT"/>
          </a:p>
        </p:txBody>
      </p:sp>
      <p:sp>
        <p:nvSpPr>
          <p:cNvPr id="9" name="Footer Placeholder 8"/>
          <p:cNvSpPr>
            <a:spLocks noGrp="1"/>
          </p:cNvSpPr>
          <p:nvPr>
            <p:ph type="ftr" sz="quarter" idx="11"/>
          </p:nvPr>
        </p:nvSpPr>
        <p:spPr/>
        <p:txBody>
          <a:bodyPr/>
          <a:lstStyle/>
          <a:p>
            <a:endParaRPr lang="it-IT"/>
          </a:p>
        </p:txBody>
      </p:sp>
      <p:sp>
        <p:nvSpPr>
          <p:cNvPr id="10" name="Slide Number Placeholder 9"/>
          <p:cNvSpPr>
            <a:spLocks noGrp="1"/>
          </p:cNvSpPr>
          <p:nvPr>
            <p:ph type="sldNum" sz="quarter" idx="12"/>
          </p:nvPr>
        </p:nvSpPr>
        <p:spPr/>
        <p:txBody>
          <a:bodyPr/>
          <a:lstStyle/>
          <a:p>
            <a:fld id="{9A1F19B3-518D-4D66-9673-9C17F1E65723}" type="slidenum">
              <a:rPr lang="it-IT" smtClean="0"/>
              <a:t>‹N›</a:t>
            </a:fld>
            <a:endParaRPr lang="it-IT"/>
          </a:p>
        </p:txBody>
      </p:sp>
    </p:spTree>
    <p:extLst>
      <p:ext uri="{BB962C8B-B14F-4D97-AF65-F5344CB8AC3E}">
        <p14:creationId xmlns:p14="http://schemas.microsoft.com/office/powerpoint/2010/main" val="1457600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583436" y="3143250"/>
            <a:ext cx="4270248" cy="259677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7" name="Date Placeholder 6"/>
          <p:cNvSpPr>
            <a:spLocks noGrp="1"/>
          </p:cNvSpPr>
          <p:nvPr>
            <p:ph type="dt" sz="half" idx="10"/>
          </p:nvPr>
        </p:nvSpPr>
        <p:spPr/>
        <p:txBody>
          <a:bodyPr/>
          <a:lstStyle/>
          <a:p>
            <a:fld id="{812638E7-36CB-E946-BBD7-499B6ED24F9B}" type="datetime1">
              <a:rPr lang="it-IT" smtClean="0"/>
              <a:t>23/06/26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9A1F19B3-518D-4D66-9673-9C17F1E65723}" type="slidenum">
              <a:rPr lang="it-IT" smtClean="0"/>
              <a:t>‹N›</a:t>
            </a:fld>
            <a:endParaRPr lang="it-IT"/>
          </a:p>
        </p:txBody>
      </p:sp>
      <p:sp>
        <p:nvSpPr>
          <p:cNvPr id="10" name="Title 9"/>
          <p:cNvSpPr>
            <a:spLocks noGrp="1"/>
          </p:cNvSpPr>
          <p:nvPr>
            <p:ph type="title"/>
          </p:nvPr>
        </p:nvSpPr>
        <p:spPr/>
        <p:txBody>
          <a:bodyPr/>
          <a:lstStyle/>
          <a:p>
            <a:r>
              <a:rPr lang="it-IT"/>
              <a:t>Fare clic per modificare lo stile del titolo dello schema</a:t>
            </a:r>
            <a:endParaRPr lang="en-US" dirty="0"/>
          </a:p>
        </p:txBody>
      </p:sp>
    </p:spTree>
    <p:extLst>
      <p:ext uri="{BB962C8B-B14F-4D97-AF65-F5344CB8AC3E}">
        <p14:creationId xmlns:p14="http://schemas.microsoft.com/office/powerpoint/2010/main" val="3354280443"/>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C5416F6-CB32-304F-8D9F-45D8BE853AD3}" type="datetime1">
              <a:rPr lang="it-IT" smtClean="0"/>
              <a:t>23/06/26</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9A1F19B3-518D-4D66-9673-9C17F1E65723}" type="slidenum">
              <a:rPr lang="it-IT" smtClean="0"/>
              <a:t>‹N›</a:t>
            </a:fld>
            <a:endParaRPr lang="it-IT"/>
          </a:p>
        </p:txBody>
      </p:sp>
    </p:spTree>
    <p:extLst>
      <p:ext uri="{BB962C8B-B14F-4D97-AF65-F5344CB8AC3E}">
        <p14:creationId xmlns:p14="http://schemas.microsoft.com/office/powerpoint/2010/main" val="4034965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EA39B6-9566-8248-B5FE-DA96F9D72A20}" type="datetime1">
              <a:rPr lang="it-IT" smtClean="0"/>
              <a:t>23/06/26</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9A1F19B3-518D-4D66-9673-9C17F1E65723}" type="slidenum">
              <a:rPr lang="it-IT" smtClean="0"/>
              <a:t>‹N›</a:t>
            </a:fld>
            <a:endParaRPr lang="it-IT"/>
          </a:p>
        </p:txBody>
      </p:sp>
    </p:spTree>
    <p:extLst>
      <p:ext uri="{BB962C8B-B14F-4D97-AF65-F5344CB8AC3E}">
        <p14:creationId xmlns:p14="http://schemas.microsoft.com/office/powerpoint/2010/main" val="794471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bg>
      <p:bgRef idx="1001">
        <a:schemeClr val="bg2"/>
      </p:bgRef>
    </p:bg>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9" name="Date Placeholder 8"/>
          <p:cNvSpPr>
            <a:spLocks noGrp="1"/>
          </p:cNvSpPr>
          <p:nvPr>
            <p:ph type="dt" sz="half" idx="10"/>
          </p:nvPr>
        </p:nvSpPr>
        <p:spPr/>
        <p:txBody>
          <a:bodyPr/>
          <a:lstStyle/>
          <a:p>
            <a:fld id="{138DAE68-5A20-C84B-BFD8-897DA981C7EC}" type="datetime1">
              <a:rPr lang="it-IT" smtClean="0"/>
              <a:t>23/06/26</a:t>
            </a:fld>
            <a:endParaRPr lang="it-IT"/>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it-IT"/>
          </a:p>
        </p:txBody>
      </p:sp>
      <p:sp>
        <p:nvSpPr>
          <p:cNvPr id="11" name="Slide Number Placeholder 10"/>
          <p:cNvSpPr>
            <a:spLocks noGrp="1"/>
          </p:cNvSpPr>
          <p:nvPr>
            <p:ph type="sldNum" sz="quarter" idx="12"/>
          </p:nvPr>
        </p:nvSpPr>
        <p:spPr/>
        <p:txBody>
          <a:bodyPr/>
          <a:lstStyle/>
          <a:p>
            <a:fld id="{9A1F19B3-518D-4D66-9673-9C17F1E65723}" type="slidenum">
              <a:rPr lang="it-IT" smtClean="0"/>
              <a:t>‹N›</a:t>
            </a:fld>
            <a:endParaRPr lang="it-IT"/>
          </a:p>
        </p:txBody>
      </p:sp>
    </p:spTree>
    <p:extLst>
      <p:ext uri="{BB962C8B-B14F-4D97-AF65-F5344CB8AC3E}">
        <p14:creationId xmlns:p14="http://schemas.microsoft.com/office/powerpoint/2010/main" val="3102268611"/>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bg>
      <p:bgRef idx="1001">
        <a:schemeClr val="bg2"/>
      </p:bgRef>
    </p:bg>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095999" y="0"/>
            <a:ext cx="6102097" cy="6858000"/>
          </a:xfrm>
          <a:solidFill>
            <a:schemeClr val="tx1">
              <a:lumMod val="8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D4753251-2B66-6D45-8324-E0C2816BECF2}" type="datetime1">
              <a:rPr lang="it-IT" smtClean="0"/>
              <a:t>23/06/26</a:t>
            </a:fld>
            <a:endParaRPr lang="it-IT"/>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it-IT"/>
          </a:p>
        </p:txBody>
      </p:sp>
      <p:sp>
        <p:nvSpPr>
          <p:cNvPr id="10" name="Slide Number Placeholder 9"/>
          <p:cNvSpPr>
            <a:spLocks noGrp="1"/>
          </p:cNvSpPr>
          <p:nvPr>
            <p:ph type="sldNum" sz="quarter" idx="12"/>
          </p:nvPr>
        </p:nvSpPr>
        <p:spPr/>
        <p:txBody>
          <a:bodyPr/>
          <a:lstStyle/>
          <a:p>
            <a:fld id="{9A1F19B3-518D-4D66-9673-9C17F1E65723}" type="slidenum">
              <a:rPr lang="it-IT" smtClean="0"/>
              <a:t>‹N›</a:t>
            </a:fld>
            <a:endParaRPr lang="it-IT"/>
          </a:p>
        </p:txBody>
      </p:sp>
    </p:spTree>
    <p:extLst>
      <p:ext uri="{BB962C8B-B14F-4D97-AF65-F5344CB8AC3E}">
        <p14:creationId xmlns:p14="http://schemas.microsoft.com/office/powerpoint/2010/main" val="2048514251"/>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chemeClr val="bg2">
              <a:lumMod val="60000"/>
              <a:lumOff val="40000"/>
              <a:alpha val="15000"/>
            </a:schemeClr>
          </a:solidFill>
          <a:ln w="31750" cap="sq">
            <a:solidFill>
              <a:schemeClr val="tx1">
                <a:lumMod val="75000"/>
                <a:lumOff val="25000"/>
              </a:schemeClr>
            </a:solidFill>
            <a:miter lim="800000"/>
          </a:ln>
        </p:spPr>
        <p:txBody>
          <a:bodyPr vert="horz" lIns="182880" tIns="182880" rIns="182880" bIns="18288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812638E7-36CB-E946-BBD7-499B6ED24F9B}" type="datetime1">
              <a:rPr lang="it-IT" smtClean="0"/>
              <a:t>23/06/26</a:t>
            </a:fld>
            <a:endParaRPr lang="it-IT"/>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it-IT"/>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fld id="{9A1F19B3-518D-4D66-9673-9C17F1E65723}" type="slidenum">
              <a:rPr lang="it-IT" smtClean="0"/>
              <a:t>‹N›</a:t>
            </a:fld>
            <a:endParaRPr lang="it-IT"/>
          </a:p>
        </p:txBody>
      </p:sp>
    </p:spTree>
    <p:extLst>
      <p:ext uri="{BB962C8B-B14F-4D97-AF65-F5344CB8AC3E}">
        <p14:creationId xmlns:p14="http://schemas.microsoft.com/office/powerpoint/2010/main" val="3216929454"/>
      </p:ext>
    </p:extLst>
  </p:cSld>
  <p:clrMap bg1="dk1" tx1="lt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sldNum="0" hd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hyperlink" Target="https://eur-lex.europa.eu/legal-content/EN/TXT/?uri=LEGISSUM:4438420" TargetMode="External"/><Relationship Id="rId2" Type="http://schemas.openxmlformats.org/officeDocument/2006/relationships/hyperlink" Target="https://eur-lex.europa.eu/legal-content/EN/TXT/?uri=CELEX:32022D0591"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FD9CB0-76B7-B0F5-0B1E-4CFA41360EA2}"/>
              </a:ext>
            </a:extLst>
          </p:cNvPr>
          <p:cNvSpPr>
            <a:spLocks noGrp="1"/>
          </p:cNvSpPr>
          <p:nvPr>
            <p:ph type="ctrTitle"/>
          </p:nvPr>
        </p:nvSpPr>
        <p:spPr>
          <a:xfrm>
            <a:off x="904353" y="3114344"/>
            <a:ext cx="10611058" cy="2641343"/>
          </a:xfrm>
        </p:spPr>
        <p:txBody>
          <a:bodyPr>
            <a:normAutofit fontScale="90000"/>
          </a:bodyPr>
          <a:lstStyle/>
          <a:p>
            <a:br>
              <a:rPr lang="en-US" sz="1500" b="1" dirty="0">
                <a:solidFill>
                  <a:srgbClr val="FFFFFE"/>
                </a:solidFill>
                <a:effectLst/>
                <a:latin typeface="Algerian" panose="04020705040A02060702" pitchFamily="82" charset="0"/>
                <a:ea typeface="Calibri" panose="020F0502020204030204" pitchFamily="34" charset="0"/>
              </a:rPr>
            </a:br>
            <a:br>
              <a:rPr lang="en-US" sz="1500" b="1" dirty="0">
                <a:solidFill>
                  <a:srgbClr val="FFFFFE"/>
                </a:solidFill>
                <a:effectLst/>
                <a:latin typeface="Algerian" panose="04020705040A02060702" pitchFamily="82" charset="0"/>
                <a:ea typeface="Calibri" panose="020F0502020204030204" pitchFamily="34" charset="0"/>
              </a:rPr>
            </a:br>
            <a:br>
              <a:rPr lang="en-US" sz="1500" b="1" dirty="0">
                <a:solidFill>
                  <a:srgbClr val="FFFFFE"/>
                </a:solidFill>
                <a:effectLst/>
                <a:latin typeface="Algerian" panose="04020705040A02060702" pitchFamily="82" charset="0"/>
                <a:ea typeface="Calibri" panose="020F0502020204030204" pitchFamily="34" charset="0"/>
              </a:rPr>
            </a:br>
            <a:br>
              <a:rPr lang="en-US" sz="1500" b="1" dirty="0">
                <a:solidFill>
                  <a:srgbClr val="FFFFFE"/>
                </a:solidFill>
                <a:effectLst/>
                <a:latin typeface="Algerian" panose="04020705040A02060702" pitchFamily="82" charset="0"/>
                <a:ea typeface="Calibri" panose="020F0502020204030204" pitchFamily="34" charset="0"/>
              </a:rPr>
            </a:br>
            <a:r>
              <a:rPr lang="en-US" sz="3200" dirty="0" err="1">
                <a:solidFill>
                  <a:schemeClr val="accent6">
                    <a:lumMod val="50000"/>
                  </a:schemeClr>
                </a:solidFill>
                <a:latin typeface="Algerian" panose="04020705040A02060702" pitchFamily="82" charset="0"/>
                <a:ea typeface="Calibri" panose="020F0502020204030204" pitchFamily="34" charset="0"/>
              </a:rPr>
              <a:t>TEChnical</a:t>
            </a:r>
            <a:r>
              <a:rPr lang="en-US" sz="3200" dirty="0">
                <a:solidFill>
                  <a:schemeClr val="accent6">
                    <a:lumMod val="50000"/>
                  </a:schemeClr>
                </a:solidFill>
                <a:latin typeface="Algerian" panose="04020705040A02060702" pitchFamily="82" charset="0"/>
                <a:ea typeface="Calibri" panose="020F0502020204030204" pitchFamily="34" charset="0"/>
              </a:rPr>
              <a:t> </a:t>
            </a:r>
            <a:r>
              <a:rPr lang="en-US" sz="3200" dirty="0" err="1">
                <a:solidFill>
                  <a:schemeClr val="accent6">
                    <a:lumMod val="50000"/>
                  </a:schemeClr>
                </a:solidFill>
                <a:latin typeface="Algerian" panose="04020705040A02060702" pitchFamily="82" charset="0"/>
                <a:ea typeface="Calibri" panose="020F0502020204030204" pitchFamily="34" charset="0"/>
              </a:rPr>
              <a:t>GREen</a:t>
            </a:r>
            <a:r>
              <a:rPr lang="en-US" sz="3200" dirty="0">
                <a:solidFill>
                  <a:schemeClr val="accent6">
                    <a:lumMod val="50000"/>
                  </a:schemeClr>
                </a:solidFill>
                <a:latin typeface="Algerian" panose="04020705040A02060702" pitchFamily="82" charset="0"/>
                <a:ea typeface="Calibri" panose="020F0502020204030204" pitchFamily="34" charset="0"/>
              </a:rPr>
              <a:t> Engineering skills </a:t>
            </a:r>
            <a:br>
              <a:rPr lang="en-US" sz="3200" dirty="0">
                <a:solidFill>
                  <a:schemeClr val="accent6">
                    <a:lumMod val="50000"/>
                  </a:schemeClr>
                </a:solidFill>
                <a:latin typeface="Algerian" panose="04020705040A02060702" pitchFamily="82" charset="0"/>
                <a:ea typeface="Calibri" panose="020F0502020204030204" pitchFamily="34" charset="0"/>
              </a:rPr>
            </a:br>
            <a:r>
              <a:rPr lang="en-US" sz="3200" dirty="0">
                <a:solidFill>
                  <a:schemeClr val="accent6">
                    <a:lumMod val="50000"/>
                  </a:schemeClr>
                </a:solidFill>
                <a:latin typeface="Algerian" panose="04020705040A02060702" pitchFamily="82" charset="0"/>
                <a:ea typeface="Calibri" panose="020F0502020204030204" pitchFamily="34" charset="0"/>
              </a:rPr>
              <a:t>for </a:t>
            </a:r>
            <a:r>
              <a:rPr lang="en-US" sz="3200" dirty="0" err="1">
                <a:solidFill>
                  <a:schemeClr val="accent6">
                    <a:lumMod val="50000"/>
                  </a:schemeClr>
                </a:solidFill>
                <a:latin typeface="Algerian" panose="04020705040A02060702" pitchFamily="82" charset="0"/>
                <a:ea typeface="Calibri" panose="020F0502020204030204" pitchFamily="34" charset="0"/>
              </a:rPr>
              <a:t>MEDiterranean</a:t>
            </a:r>
            <a:r>
              <a:rPr lang="en-US" sz="3200" dirty="0">
                <a:solidFill>
                  <a:schemeClr val="accent6">
                    <a:lumMod val="50000"/>
                  </a:schemeClr>
                </a:solidFill>
                <a:latin typeface="Algerian" panose="04020705040A02060702" pitchFamily="82" charset="0"/>
                <a:ea typeface="Calibri" panose="020F0502020204030204" pitchFamily="34" charset="0"/>
              </a:rPr>
              <a:t> Region - TECGREMED</a:t>
            </a:r>
            <a:br>
              <a:rPr lang="en-US" sz="3100" b="1" dirty="0">
                <a:solidFill>
                  <a:schemeClr val="accent6">
                    <a:lumMod val="20000"/>
                    <a:lumOff val="80000"/>
                  </a:schemeClr>
                </a:solidFill>
                <a:effectLst/>
                <a:latin typeface="Algerian" panose="04020705040A02060702" pitchFamily="82" charset="0"/>
                <a:ea typeface="Calibri" panose="020F0502020204030204" pitchFamily="34" charset="0"/>
              </a:rPr>
            </a:br>
            <a:r>
              <a:rPr lang="it-IT" sz="2200" b="1" i="1" dirty="0">
                <a:solidFill>
                  <a:srgbClr val="C00000"/>
                </a:solidFill>
              </a:rPr>
              <a:t>Amman ,29</a:t>
            </a:r>
            <a:r>
              <a:rPr lang="it-IT" sz="1800" b="1" i="1" dirty="0">
                <a:solidFill>
                  <a:srgbClr val="C00000"/>
                </a:solidFill>
              </a:rPr>
              <a:t>th  </a:t>
            </a:r>
            <a:r>
              <a:rPr lang="it-IT" sz="2200" b="1" i="1" dirty="0">
                <a:solidFill>
                  <a:srgbClr val="C00000"/>
                </a:solidFill>
              </a:rPr>
              <a:t>June 2026</a:t>
            </a:r>
            <a:br>
              <a:rPr lang="it-IT" sz="1500" b="1" i="1" dirty="0">
                <a:solidFill>
                  <a:srgbClr val="FF0000"/>
                </a:solidFill>
              </a:rPr>
            </a:br>
            <a:br>
              <a:rPr lang="it-IT" sz="1500" b="1" i="1" dirty="0">
                <a:solidFill>
                  <a:srgbClr val="FF0000"/>
                </a:solidFill>
              </a:rPr>
            </a:br>
            <a:r>
              <a:rPr lang="en-US" sz="3100" b="1" dirty="0">
                <a:solidFill>
                  <a:schemeClr val="accent6">
                    <a:lumMod val="50000"/>
                  </a:schemeClr>
                </a:solidFill>
                <a:latin typeface="Algerian" panose="04020705040A02060702" pitchFamily="82" charset="0"/>
                <a:ea typeface="Calibri" panose="020F0502020204030204" pitchFamily="34" charset="0"/>
              </a:rPr>
              <a:t>“GREEN, EU policy and BEYOND”</a:t>
            </a:r>
            <a:br>
              <a:rPr lang="en-US" sz="3100" b="1" dirty="0">
                <a:solidFill>
                  <a:schemeClr val="accent6">
                    <a:lumMod val="50000"/>
                  </a:schemeClr>
                </a:solidFill>
                <a:latin typeface="Algerian" panose="04020705040A02060702" pitchFamily="82" charset="0"/>
                <a:ea typeface="Calibri" panose="020F0502020204030204" pitchFamily="34" charset="0"/>
              </a:rPr>
            </a:br>
            <a:br>
              <a:rPr lang="it-IT" sz="3100" b="1" i="1" dirty="0">
                <a:solidFill>
                  <a:schemeClr val="accent6">
                    <a:lumMod val="50000"/>
                  </a:schemeClr>
                </a:solidFill>
              </a:rPr>
            </a:br>
            <a:endParaRPr lang="it-IT" sz="3100" b="1" i="1" dirty="0">
              <a:solidFill>
                <a:schemeClr val="accent6">
                  <a:lumMod val="50000"/>
                </a:schemeClr>
              </a:solidFill>
            </a:endParaRPr>
          </a:p>
        </p:txBody>
      </p:sp>
      <p:sp>
        <p:nvSpPr>
          <p:cNvPr id="3" name="Segnaposto piè di pagina 2">
            <a:extLst>
              <a:ext uri="{FF2B5EF4-FFF2-40B4-BE49-F238E27FC236}">
                <a16:creationId xmlns:a16="http://schemas.microsoft.com/office/drawing/2014/main" id="{0231FE90-BA97-6496-7CCD-873DDFF983E9}"/>
              </a:ext>
            </a:extLst>
          </p:cNvPr>
          <p:cNvSpPr>
            <a:spLocks noGrp="1"/>
          </p:cNvSpPr>
          <p:nvPr>
            <p:ph type="ftr" sz="quarter" idx="11"/>
          </p:nvPr>
        </p:nvSpPr>
        <p:spPr>
          <a:xfrm>
            <a:off x="1718268" y="5627224"/>
            <a:ext cx="8400422" cy="1105027"/>
          </a:xfrm>
        </p:spPr>
        <p:txBody>
          <a:bodyPr>
            <a:noAutofit/>
          </a:bodyPr>
          <a:lstStyle/>
          <a:p>
            <a:pPr algn="ctr"/>
            <a:r>
              <a:rPr lang="it-IT" sz="2000" b="1" i="1" dirty="0">
                <a:solidFill>
                  <a:srgbClr val="C00000"/>
                </a:solidFill>
              </a:rPr>
              <a:t>by Prof Dr. Alessandro Figus, </a:t>
            </a:r>
          </a:p>
          <a:p>
            <a:pPr algn="ctr"/>
            <a:r>
              <a:rPr lang="it-IT" sz="2000" b="1" i="1" dirty="0">
                <a:solidFill>
                  <a:srgbClr val="C00000"/>
                </a:solidFill>
              </a:rPr>
              <a:t>UNIVERSITY OF CASSINO AND SOUTHERN LAZIO</a:t>
            </a:r>
            <a:endParaRPr lang="it-IT" sz="2000" dirty="0">
              <a:solidFill>
                <a:srgbClr val="C00000"/>
              </a:solidFill>
            </a:endParaRPr>
          </a:p>
        </p:txBody>
      </p:sp>
      <p:pic>
        <p:nvPicPr>
          <p:cNvPr id="4" name="Immagine 3">
            <a:extLst>
              <a:ext uri="{FF2B5EF4-FFF2-40B4-BE49-F238E27FC236}">
                <a16:creationId xmlns:a16="http://schemas.microsoft.com/office/drawing/2014/main" id="{010F7042-5FCA-3B60-2BBF-FDBD12A48F6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0424" y="713434"/>
            <a:ext cx="4200793" cy="878737"/>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a:noFill/>
          <a:extLst>
            <a:ext uri="{909E8E84-426E-40DD-AFC4-6F175D3DCCD1}">
              <a14:hiddenFill xmlns:a14="http://schemas.microsoft.com/office/drawing/2010/main">
                <a:solidFill>
                  <a:srgbClr val="FFFFFF"/>
                </a:solidFill>
              </a14:hiddenFill>
            </a:ext>
          </a:extLst>
        </p:spPr>
      </p:pic>
      <p:pic>
        <p:nvPicPr>
          <p:cNvPr id="6" name="Immagine 5" descr="Immagine che contiene logo, Elementi grafici, Carattere, design&#10;&#10;Descrizione generata automaticamente">
            <a:extLst>
              <a:ext uri="{FF2B5EF4-FFF2-40B4-BE49-F238E27FC236}">
                <a16:creationId xmlns:a16="http://schemas.microsoft.com/office/drawing/2014/main" id="{CA8A95A9-BEE5-88AE-DF99-AF027D0F21F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096876" y="0"/>
            <a:ext cx="2641343" cy="2641343"/>
          </a:xfrm>
          <a:custGeom>
            <a:avLst/>
            <a:gdLst/>
            <a:ahLst/>
            <a:cxnLst/>
            <a:rect l="l" t="t" r="r" b="b"/>
            <a:pathLst>
              <a:path w="2487175" h="2487175">
                <a:moveTo>
                  <a:pt x="67328" y="0"/>
                </a:moveTo>
                <a:lnTo>
                  <a:pt x="2419847" y="0"/>
                </a:lnTo>
                <a:cubicBezTo>
                  <a:pt x="2457031" y="0"/>
                  <a:pt x="2487175" y="30144"/>
                  <a:pt x="2487175" y="67328"/>
                </a:cubicBezTo>
                <a:lnTo>
                  <a:pt x="2487175" y="2419847"/>
                </a:lnTo>
                <a:cubicBezTo>
                  <a:pt x="2487175" y="2457031"/>
                  <a:pt x="2457031" y="2487175"/>
                  <a:pt x="2419847" y="2487175"/>
                </a:cubicBezTo>
                <a:lnTo>
                  <a:pt x="67328" y="2487175"/>
                </a:lnTo>
                <a:cubicBezTo>
                  <a:pt x="30144" y="2487175"/>
                  <a:pt x="0" y="2457031"/>
                  <a:pt x="0" y="2419847"/>
                </a:cubicBezTo>
                <a:lnTo>
                  <a:pt x="0" y="67328"/>
                </a:lnTo>
                <a:cubicBezTo>
                  <a:pt x="0" y="30144"/>
                  <a:pt x="30144" y="0"/>
                  <a:pt x="67328" y="0"/>
                </a:cubicBezTo>
                <a:close/>
              </a:path>
            </a:pathLst>
          </a:custGeom>
        </p:spPr>
      </p:pic>
      <p:pic>
        <p:nvPicPr>
          <p:cNvPr id="1026" name="Picture 2" descr="Ecological Concept Green Colored European Flag Stock Vector ...">
            <a:extLst>
              <a:ext uri="{FF2B5EF4-FFF2-40B4-BE49-F238E27FC236}">
                <a16:creationId xmlns:a16="http://schemas.microsoft.com/office/drawing/2014/main" id="{A7F506A9-6D2A-2474-1503-6704DE6418A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199011" y="211016"/>
            <a:ext cx="2812118" cy="2039878"/>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5491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05A736-0156-B350-AED3-150783DB321F}"/>
              </a:ext>
            </a:extLst>
          </p:cNvPr>
          <p:cNvSpPr>
            <a:spLocks noGrp="1"/>
          </p:cNvSpPr>
          <p:nvPr>
            <p:ph type="title"/>
          </p:nvPr>
        </p:nvSpPr>
        <p:spPr/>
        <p:txBody>
          <a:bodyPr>
            <a:normAutofit/>
          </a:bodyPr>
          <a:lstStyle/>
          <a:p>
            <a:pPr algn="ctr"/>
            <a:r>
              <a:rPr lang="it-IT" sz="2800" dirty="0" err="1">
                <a:solidFill>
                  <a:srgbClr val="FFFF00"/>
                </a:solidFill>
              </a:rPr>
              <a:t>European</a:t>
            </a:r>
            <a:r>
              <a:rPr lang="it-IT" sz="2800" dirty="0">
                <a:solidFill>
                  <a:srgbClr val="FFFF00"/>
                </a:solidFill>
              </a:rPr>
              <a:t> Action </a:t>
            </a:r>
            <a:r>
              <a:rPr lang="it-IT" sz="2800" dirty="0" err="1">
                <a:solidFill>
                  <a:srgbClr val="FFFF00"/>
                </a:solidFill>
              </a:rPr>
              <a:t>Programme</a:t>
            </a:r>
            <a:r>
              <a:rPr lang="it-IT" sz="2800" dirty="0">
                <a:solidFill>
                  <a:srgbClr val="FFFF00"/>
                </a:solidFill>
              </a:rPr>
              <a:t> </a:t>
            </a:r>
          </a:p>
        </p:txBody>
      </p:sp>
      <p:sp>
        <p:nvSpPr>
          <p:cNvPr id="3" name="Segnaposto contenuto 2">
            <a:extLst>
              <a:ext uri="{FF2B5EF4-FFF2-40B4-BE49-F238E27FC236}">
                <a16:creationId xmlns:a16="http://schemas.microsoft.com/office/drawing/2014/main" id="{0CC92046-1217-27D6-A92A-2DAD77A9BE9B}"/>
              </a:ext>
            </a:extLst>
          </p:cNvPr>
          <p:cNvSpPr>
            <a:spLocks noGrp="1"/>
          </p:cNvSpPr>
          <p:nvPr>
            <p:ph idx="1"/>
          </p:nvPr>
        </p:nvSpPr>
        <p:spPr/>
        <p:txBody>
          <a:bodyPr>
            <a:normAutofit lnSpcReduction="10000"/>
          </a:bodyPr>
          <a:lstStyle/>
          <a:p>
            <a:pPr algn="just"/>
            <a:r>
              <a:rPr lang="it-IT" sz="2000" dirty="0"/>
              <a:t>The</a:t>
            </a:r>
            <a:r>
              <a:rPr lang="it-IT" sz="2000" dirty="0">
                <a:solidFill>
                  <a:srgbClr val="C00000"/>
                </a:solidFill>
              </a:rPr>
              <a:t> </a:t>
            </a:r>
            <a:r>
              <a:rPr lang="it-IT" sz="2000" dirty="0">
                <a:solidFill>
                  <a:srgbClr val="FFFF00"/>
                </a:solidFill>
                <a:hlinkClick r:id="rId2">
                  <a:extLst>
                    <a:ext uri="{A12FA001-AC4F-418D-AE19-62706E023703}">
                      <ahyp:hlinkClr xmlns:ahyp="http://schemas.microsoft.com/office/drawing/2018/hyperlinkcolor" val="tx"/>
                    </a:ext>
                  </a:extLst>
                </a:hlinkClick>
              </a:rPr>
              <a:t>8</a:t>
            </a:r>
            <a:r>
              <a:rPr lang="it-IT" sz="2000" baseline="30000" dirty="0">
                <a:solidFill>
                  <a:srgbClr val="FFFF00"/>
                </a:solidFill>
                <a:hlinkClick r:id="rId2">
                  <a:extLst>
                    <a:ext uri="{A12FA001-AC4F-418D-AE19-62706E023703}">
                      <ahyp:hlinkClr xmlns:ahyp="http://schemas.microsoft.com/office/drawing/2018/hyperlinkcolor" val="tx"/>
                    </a:ext>
                  </a:extLst>
                </a:hlinkClick>
              </a:rPr>
              <a:t>th</a:t>
            </a:r>
            <a:r>
              <a:rPr lang="it-IT" sz="2000" dirty="0">
                <a:solidFill>
                  <a:srgbClr val="FFFF00"/>
                </a:solidFill>
                <a:hlinkClick r:id="rId2">
                  <a:extLst>
                    <a:ext uri="{A12FA001-AC4F-418D-AE19-62706E023703}">
                      <ahyp:hlinkClr xmlns:ahyp="http://schemas.microsoft.com/office/drawing/2018/hyperlinkcolor" val="tx"/>
                    </a:ext>
                  </a:extLst>
                </a:hlinkClick>
              </a:rPr>
              <a:t> EAP</a:t>
            </a:r>
            <a:r>
              <a:rPr lang="it-IT" sz="2000" dirty="0">
                <a:solidFill>
                  <a:srgbClr val="FFFF00"/>
                </a:solidFill>
              </a:rPr>
              <a:t> </a:t>
            </a:r>
            <a:r>
              <a:rPr lang="it-IT" sz="2000" dirty="0" err="1"/>
              <a:t>entered</a:t>
            </a:r>
            <a:r>
              <a:rPr lang="it-IT" sz="2000" dirty="0"/>
              <a:t> </a:t>
            </a:r>
            <a:r>
              <a:rPr lang="it-IT" sz="2000" dirty="0" err="1"/>
              <a:t>into</a:t>
            </a:r>
            <a:r>
              <a:rPr lang="it-IT" sz="2000" dirty="0"/>
              <a:t> force on 2 </a:t>
            </a:r>
            <a:r>
              <a:rPr lang="it-IT" sz="2000" dirty="0" err="1"/>
              <a:t>May</a:t>
            </a:r>
            <a:r>
              <a:rPr lang="it-IT" sz="2000" dirty="0"/>
              <a:t> 2022, </a:t>
            </a:r>
            <a:r>
              <a:rPr lang="it-IT" sz="2000" dirty="0" err="1"/>
              <a:t>as</a:t>
            </a:r>
            <a:r>
              <a:rPr lang="it-IT" sz="2000" dirty="0"/>
              <a:t> the </a:t>
            </a:r>
            <a:r>
              <a:rPr lang="it-IT" sz="2000" dirty="0" err="1"/>
              <a:t>EU’s</a:t>
            </a:r>
            <a:r>
              <a:rPr lang="it-IT" sz="2000" dirty="0"/>
              <a:t> </a:t>
            </a:r>
            <a:r>
              <a:rPr lang="it-IT" sz="2000" dirty="0" err="1"/>
              <a:t>legally</a:t>
            </a:r>
            <a:r>
              <a:rPr lang="it-IT" sz="2000" dirty="0"/>
              <a:t> </a:t>
            </a:r>
            <a:r>
              <a:rPr lang="it-IT" sz="2000" dirty="0" err="1"/>
              <a:t>agreed</a:t>
            </a:r>
            <a:r>
              <a:rPr lang="it-IT" sz="2000" dirty="0"/>
              <a:t> common agenda for </a:t>
            </a:r>
            <a:r>
              <a:rPr lang="it-IT" sz="2000" dirty="0" err="1"/>
              <a:t>environment</a:t>
            </a:r>
            <a:r>
              <a:rPr lang="it-IT" sz="2000" dirty="0"/>
              <a:t> policy </a:t>
            </a:r>
            <a:r>
              <a:rPr lang="it-IT" sz="2000" dirty="0" err="1"/>
              <a:t>until</a:t>
            </a:r>
            <a:r>
              <a:rPr lang="it-IT" sz="2000" dirty="0"/>
              <a:t> 2030.</a:t>
            </a:r>
          </a:p>
          <a:p>
            <a:pPr marL="0" indent="0" algn="just">
              <a:buNone/>
            </a:pPr>
            <a:endParaRPr lang="it-IT" sz="2000" dirty="0"/>
          </a:p>
          <a:p>
            <a:pPr algn="just"/>
            <a:r>
              <a:rPr lang="it-IT" sz="2000" dirty="0"/>
              <a:t>The action </a:t>
            </a:r>
            <a:r>
              <a:rPr lang="it-IT" sz="2000" dirty="0" err="1"/>
              <a:t>programme</a:t>
            </a:r>
            <a:r>
              <a:rPr lang="it-IT" sz="2000" dirty="0"/>
              <a:t> </a:t>
            </a:r>
            <a:r>
              <a:rPr lang="it-IT" sz="2000" dirty="0" err="1"/>
              <a:t>reiterates</a:t>
            </a:r>
            <a:r>
              <a:rPr lang="it-IT" sz="2000" dirty="0"/>
              <a:t> the </a:t>
            </a:r>
            <a:r>
              <a:rPr lang="it-IT" sz="2000" dirty="0" err="1"/>
              <a:t>EU’s</a:t>
            </a:r>
            <a:r>
              <a:rPr lang="it-IT" sz="2000" dirty="0"/>
              <a:t> long-</a:t>
            </a:r>
            <a:r>
              <a:rPr lang="it-IT" sz="2000" dirty="0" err="1"/>
              <a:t>term</a:t>
            </a:r>
            <a:r>
              <a:rPr lang="it-IT" sz="2000" dirty="0"/>
              <a:t> vision to 2050 of living </a:t>
            </a:r>
            <a:r>
              <a:rPr lang="it-IT" sz="2000" dirty="0" err="1"/>
              <a:t>well</a:t>
            </a:r>
            <a:r>
              <a:rPr lang="it-IT" sz="2000" dirty="0"/>
              <a:t> and </a:t>
            </a:r>
            <a:r>
              <a:rPr lang="it-IT" sz="2000" dirty="0" err="1"/>
              <a:t>within</a:t>
            </a:r>
            <a:r>
              <a:rPr lang="it-IT" sz="2000" dirty="0"/>
              <a:t> </a:t>
            </a:r>
            <a:r>
              <a:rPr lang="it-IT" sz="2000" dirty="0" err="1"/>
              <a:t>planetary</a:t>
            </a:r>
            <a:r>
              <a:rPr lang="it-IT" sz="2000" dirty="0"/>
              <a:t> </a:t>
            </a:r>
            <a:r>
              <a:rPr lang="it-IT" sz="2000" dirty="0" err="1"/>
              <a:t>boundaries</a:t>
            </a:r>
            <a:r>
              <a:rPr lang="it-IT" sz="2000" dirty="0"/>
              <a:t>. </a:t>
            </a:r>
            <a:r>
              <a:rPr lang="it-IT" sz="2000" dirty="0" err="1"/>
              <a:t>It</a:t>
            </a:r>
            <a:r>
              <a:rPr lang="it-IT" sz="2000" dirty="0"/>
              <a:t> sets out </a:t>
            </a:r>
            <a:r>
              <a:rPr lang="it-IT" sz="2000" dirty="0" err="1"/>
              <a:t>priority</a:t>
            </a:r>
            <a:r>
              <a:rPr lang="it-IT" sz="2000" dirty="0"/>
              <a:t> </a:t>
            </a:r>
            <a:r>
              <a:rPr lang="it-IT" sz="2000" dirty="0" err="1"/>
              <a:t>objectives</a:t>
            </a:r>
            <a:r>
              <a:rPr lang="it-IT" sz="2000" dirty="0"/>
              <a:t> for 2030 and the </a:t>
            </a:r>
            <a:r>
              <a:rPr lang="it-IT" sz="2000" dirty="0" err="1"/>
              <a:t>conditions</a:t>
            </a:r>
            <a:r>
              <a:rPr lang="it-IT" sz="2000" dirty="0"/>
              <a:t> </a:t>
            </a:r>
            <a:r>
              <a:rPr lang="it-IT" sz="2000" dirty="0" err="1"/>
              <a:t>needed</a:t>
            </a:r>
            <a:r>
              <a:rPr lang="it-IT" sz="2000" dirty="0"/>
              <a:t> to </a:t>
            </a:r>
            <a:r>
              <a:rPr lang="it-IT" sz="2000" dirty="0" err="1"/>
              <a:t>achieve</a:t>
            </a:r>
            <a:r>
              <a:rPr lang="it-IT" sz="2000" dirty="0"/>
              <a:t> </a:t>
            </a:r>
            <a:r>
              <a:rPr lang="it-IT" sz="2000" dirty="0" err="1"/>
              <a:t>these</a:t>
            </a:r>
            <a:r>
              <a:rPr lang="it-IT" sz="2000" dirty="0"/>
              <a:t>. Building on the </a:t>
            </a:r>
            <a:r>
              <a:rPr lang="it-IT" sz="2000" dirty="0">
                <a:solidFill>
                  <a:srgbClr val="FFFF00"/>
                </a:solidFill>
                <a:hlinkClick r:id="rId3">
                  <a:extLst>
                    <a:ext uri="{A12FA001-AC4F-418D-AE19-62706E023703}">
                      <ahyp:hlinkClr xmlns:ahyp="http://schemas.microsoft.com/office/drawing/2018/hyperlinkcolor" val="tx"/>
                    </a:ext>
                  </a:extLst>
                </a:hlinkClick>
              </a:rPr>
              <a:t>European Green Deal</a:t>
            </a:r>
            <a:r>
              <a:rPr lang="it-IT" sz="2000" dirty="0">
                <a:solidFill>
                  <a:srgbClr val="FFFF00"/>
                </a:solidFill>
              </a:rPr>
              <a:t>,</a:t>
            </a:r>
            <a:r>
              <a:rPr lang="it-IT" sz="2000" dirty="0"/>
              <a:t> the action </a:t>
            </a:r>
            <a:r>
              <a:rPr lang="it-IT" sz="2000" dirty="0" err="1"/>
              <a:t>programme</a:t>
            </a:r>
            <a:r>
              <a:rPr lang="it-IT" sz="2000" dirty="0"/>
              <a:t> </a:t>
            </a:r>
            <a:r>
              <a:rPr lang="it-IT" sz="2000" dirty="0" err="1"/>
              <a:t>aims</a:t>
            </a:r>
            <a:r>
              <a:rPr lang="it-IT" sz="2000" dirty="0"/>
              <a:t> to speed up the </a:t>
            </a:r>
            <a:r>
              <a:rPr lang="it-IT" sz="2000" dirty="0" err="1"/>
              <a:t>transition</a:t>
            </a:r>
            <a:r>
              <a:rPr lang="it-IT" sz="2000" dirty="0"/>
              <a:t> to a </a:t>
            </a:r>
            <a:r>
              <a:rPr lang="it-IT" sz="2000" dirty="0" err="1"/>
              <a:t>climate-neutral</a:t>
            </a:r>
            <a:r>
              <a:rPr lang="it-IT" sz="2000" dirty="0"/>
              <a:t>, </a:t>
            </a:r>
            <a:r>
              <a:rPr lang="it-IT" sz="2000" dirty="0" err="1"/>
              <a:t>resource-efficient</a:t>
            </a:r>
            <a:r>
              <a:rPr lang="it-IT" sz="2000" dirty="0"/>
              <a:t> economy, </a:t>
            </a:r>
            <a:r>
              <a:rPr lang="it-IT" sz="2000" dirty="0" err="1"/>
              <a:t>recognising</a:t>
            </a:r>
            <a:r>
              <a:rPr lang="it-IT" sz="2000" dirty="0"/>
              <a:t> </a:t>
            </a:r>
            <a:r>
              <a:rPr lang="it-IT" sz="2000" dirty="0" err="1"/>
              <a:t>that</a:t>
            </a:r>
            <a:r>
              <a:rPr lang="it-IT" sz="2000" dirty="0"/>
              <a:t> human </a:t>
            </a:r>
            <a:r>
              <a:rPr lang="it-IT" sz="2000" dirty="0" err="1"/>
              <a:t>wellbeing</a:t>
            </a:r>
            <a:r>
              <a:rPr lang="it-IT" sz="2000" dirty="0"/>
              <a:t> and </a:t>
            </a:r>
            <a:r>
              <a:rPr lang="it-IT" sz="2000" dirty="0" err="1"/>
              <a:t>prosperity</a:t>
            </a:r>
            <a:r>
              <a:rPr lang="it-IT" sz="2000" dirty="0"/>
              <a:t> </a:t>
            </a:r>
            <a:r>
              <a:rPr lang="it-IT" sz="2000" dirty="0" err="1"/>
              <a:t>depend</a:t>
            </a:r>
            <a:r>
              <a:rPr lang="it-IT" sz="2000" dirty="0"/>
              <a:t> on </a:t>
            </a:r>
            <a:r>
              <a:rPr lang="it-IT" sz="2000" dirty="0" err="1"/>
              <a:t>healthy</a:t>
            </a:r>
            <a:r>
              <a:rPr lang="it-IT" sz="2000" dirty="0"/>
              <a:t> </a:t>
            </a:r>
            <a:r>
              <a:rPr lang="it-IT" sz="2000" dirty="0" err="1"/>
              <a:t>ecosystems</a:t>
            </a:r>
            <a:r>
              <a:rPr lang="it-IT" sz="2000" dirty="0"/>
              <a:t>.</a:t>
            </a:r>
          </a:p>
          <a:p>
            <a:endParaRPr lang="it-IT" dirty="0"/>
          </a:p>
        </p:txBody>
      </p:sp>
      <p:sp>
        <p:nvSpPr>
          <p:cNvPr id="4" name="Segnaposto piè di pagina 3">
            <a:extLst>
              <a:ext uri="{FF2B5EF4-FFF2-40B4-BE49-F238E27FC236}">
                <a16:creationId xmlns:a16="http://schemas.microsoft.com/office/drawing/2014/main" id="{8E9477CF-B273-5CF0-E42D-55A3CA5F8A29}"/>
              </a:ext>
            </a:extLst>
          </p:cNvPr>
          <p:cNvSpPr>
            <a:spLocks noGrp="1"/>
          </p:cNvSpPr>
          <p:nvPr>
            <p:ph type="ftr" sz="quarter" idx="11"/>
          </p:nvPr>
        </p:nvSpPr>
        <p:spPr/>
        <p:txBody>
          <a:bodyPr/>
          <a:lstStyle/>
          <a:p>
            <a:r>
              <a:rPr lang="it-IT" dirty="0">
                <a:solidFill>
                  <a:schemeClr val="bg1"/>
                </a:solidFill>
              </a:rPr>
              <a:t>4</a:t>
            </a:r>
          </a:p>
        </p:txBody>
      </p:sp>
      <p:pic>
        <p:nvPicPr>
          <p:cNvPr id="5" name="Immagine 4" descr="Immagine che contiene logo, Elementi grafici, Carattere, design&#10;&#10;Descrizione generata automaticamente">
            <a:extLst>
              <a:ext uri="{FF2B5EF4-FFF2-40B4-BE49-F238E27FC236}">
                <a16:creationId xmlns:a16="http://schemas.microsoft.com/office/drawing/2014/main" id="{9001E6B9-E233-CB37-E9A8-47279E96DD6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Tree>
    <p:extLst>
      <p:ext uri="{BB962C8B-B14F-4D97-AF65-F5344CB8AC3E}">
        <p14:creationId xmlns:p14="http://schemas.microsoft.com/office/powerpoint/2010/main" val="334415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piè di pagina 3">
            <a:extLst>
              <a:ext uri="{FF2B5EF4-FFF2-40B4-BE49-F238E27FC236}">
                <a16:creationId xmlns:a16="http://schemas.microsoft.com/office/drawing/2014/main" id="{C7935499-D118-19CC-432D-8667B5F3D7B4}"/>
              </a:ext>
            </a:extLst>
          </p:cNvPr>
          <p:cNvSpPr>
            <a:spLocks noGrp="1"/>
          </p:cNvSpPr>
          <p:nvPr>
            <p:ph type="ftr" sz="quarter" idx="11"/>
          </p:nvPr>
        </p:nvSpPr>
        <p:spPr/>
        <p:txBody>
          <a:bodyPr/>
          <a:lstStyle/>
          <a:p>
            <a:r>
              <a:rPr lang="it-IT" dirty="0">
                <a:solidFill>
                  <a:schemeClr val="bg1"/>
                </a:solidFill>
              </a:rPr>
              <a:t>5</a:t>
            </a:r>
          </a:p>
        </p:txBody>
      </p:sp>
      <p:sp>
        <p:nvSpPr>
          <p:cNvPr id="6" name="CasellaDiTesto 5">
            <a:extLst>
              <a:ext uri="{FF2B5EF4-FFF2-40B4-BE49-F238E27FC236}">
                <a16:creationId xmlns:a16="http://schemas.microsoft.com/office/drawing/2014/main" id="{AA228094-EFC8-D167-A295-689FE5EE19A0}"/>
              </a:ext>
            </a:extLst>
          </p:cNvPr>
          <p:cNvSpPr txBox="1"/>
          <p:nvPr/>
        </p:nvSpPr>
        <p:spPr>
          <a:xfrm>
            <a:off x="1689797" y="534852"/>
            <a:ext cx="8812405" cy="5816977"/>
          </a:xfrm>
          <a:prstGeom prst="rect">
            <a:avLst/>
          </a:prstGeom>
          <a:noFill/>
        </p:spPr>
        <p:txBody>
          <a:bodyPr wrap="square">
            <a:spAutoFit/>
          </a:bodyPr>
          <a:lstStyle/>
          <a:p>
            <a:r>
              <a:rPr lang="it-IT" sz="2800" b="1" dirty="0">
                <a:solidFill>
                  <a:srgbClr val="FFFF00"/>
                </a:solidFill>
              </a:rPr>
              <a:t>The 8th </a:t>
            </a:r>
            <a:r>
              <a:rPr lang="it-IT" sz="2800" b="1" dirty="0" err="1">
                <a:solidFill>
                  <a:srgbClr val="FFFF00"/>
                </a:solidFill>
              </a:rPr>
              <a:t>Environmental</a:t>
            </a:r>
            <a:r>
              <a:rPr lang="it-IT" sz="2800" b="1" dirty="0">
                <a:solidFill>
                  <a:srgbClr val="FFFF00"/>
                </a:solidFill>
              </a:rPr>
              <a:t> Action </a:t>
            </a:r>
            <a:r>
              <a:rPr lang="it-IT" sz="2800" b="1" dirty="0" err="1">
                <a:solidFill>
                  <a:srgbClr val="FFFF00"/>
                </a:solidFill>
              </a:rPr>
              <a:t>Programme</a:t>
            </a:r>
            <a:r>
              <a:rPr lang="it-IT" sz="2800" b="1" dirty="0">
                <a:solidFill>
                  <a:srgbClr val="FFFF00"/>
                </a:solidFill>
              </a:rPr>
              <a:t> (EAP)</a:t>
            </a:r>
          </a:p>
          <a:p>
            <a:endParaRPr lang="it-IT" sz="2800" b="1" dirty="0">
              <a:solidFill>
                <a:srgbClr val="FFFF00"/>
              </a:solidFill>
            </a:endParaRPr>
          </a:p>
          <a:p>
            <a:r>
              <a:rPr lang="it-IT" sz="2400" b="1" dirty="0">
                <a:solidFill>
                  <a:srgbClr val="FFFF00"/>
                </a:solidFill>
              </a:rPr>
              <a:t>Framework &amp; Timeline</a:t>
            </a:r>
          </a:p>
          <a:p>
            <a:r>
              <a:rPr lang="it-IT" sz="2400" b="1" dirty="0" err="1"/>
              <a:t>Effective</a:t>
            </a:r>
            <a:r>
              <a:rPr lang="it-IT" sz="2400" b="1" dirty="0"/>
              <a:t> Date</a:t>
            </a:r>
            <a:r>
              <a:rPr lang="it-IT" sz="2400" dirty="0"/>
              <a:t>: </a:t>
            </a:r>
            <a:r>
              <a:rPr lang="it-IT" sz="2400" dirty="0" err="1"/>
              <a:t>Entered</a:t>
            </a:r>
            <a:r>
              <a:rPr lang="it-IT" sz="2400" dirty="0"/>
              <a:t> </a:t>
            </a:r>
            <a:r>
              <a:rPr lang="it-IT" sz="2400" dirty="0" err="1"/>
              <a:t>into</a:t>
            </a:r>
            <a:r>
              <a:rPr lang="it-IT" sz="2400" dirty="0"/>
              <a:t> force on </a:t>
            </a:r>
            <a:r>
              <a:rPr lang="it-IT" sz="2400" b="1" dirty="0"/>
              <a:t>May 2, 2022</a:t>
            </a:r>
            <a:r>
              <a:rPr lang="it-IT" sz="2400" dirty="0"/>
              <a:t>.</a:t>
            </a:r>
          </a:p>
          <a:p>
            <a:r>
              <a:rPr lang="it-IT" sz="2400" b="1" dirty="0"/>
              <a:t>Duration</a:t>
            </a:r>
            <a:r>
              <a:rPr lang="it-IT" sz="2400" dirty="0"/>
              <a:t>: </a:t>
            </a:r>
            <a:r>
              <a:rPr lang="it-IT" sz="2400" dirty="0" err="1"/>
              <a:t>Serves</a:t>
            </a:r>
            <a:r>
              <a:rPr lang="it-IT" sz="2400" dirty="0"/>
              <a:t> </a:t>
            </a:r>
            <a:r>
              <a:rPr lang="it-IT" sz="2400" dirty="0" err="1"/>
              <a:t>as</a:t>
            </a:r>
            <a:r>
              <a:rPr lang="it-IT" sz="2400" dirty="0"/>
              <a:t> the </a:t>
            </a:r>
            <a:r>
              <a:rPr lang="it-IT" sz="2400" dirty="0" err="1"/>
              <a:t>EU's</a:t>
            </a:r>
            <a:r>
              <a:rPr lang="it-IT" sz="2400" dirty="0"/>
              <a:t> common </a:t>
            </a:r>
            <a:r>
              <a:rPr lang="it-IT" sz="2400" dirty="0" err="1"/>
              <a:t>environmental</a:t>
            </a:r>
            <a:r>
              <a:rPr lang="it-IT" sz="2400" dirty="0"/>
              <a:t> agenda </a:t>
            </a:r>
            <a:r>
              <a:rPr lang="it-IT" sz="2400" dirty="0" err="1"/>
              <a:t>until</a:t>
            </a:r>
            <a:r>
              <a:rPr lang="it-IT" sz="2400" dirty="0"/>
              <a:t> </a:t>
            </a:r>
            <a:r>
              <a:rPr lang="it-IT" sz="2400" b="1" dirty="0"/>
              <a:t>2030</a:t>
            </a:r>
            <a:r>
              <a:rPr lang="it-IT" sz="2400" dirty="0"/>
              <a:t>.</a:t>
            </a:r>
          </a:p>
          <a:p>
            <a:r>
              <a:rPr lang="it-IT" sz="2400" b="1" dirty="0"/>
              <a:t>Legal Status</a:t>
            </a:r>
            <a:r>
              <a:rPr lang="it-IT" sz="2400" dirty="0"/>
              <a:t>: </a:t>
            </a:r>
            <a:r>
              <a:rPr lang="it-IT" sz="2400" dirty="0" err="1"/>
              <a:t>Formally</a:t>
            </a:r>
            <a:r>
              <a:rPr lang="it-IT" sz="2400" dirty="0"/>
              <a:t> and </a:t>
            </a:r>
            <a:r>
              <a:rPr lang="it-IT" sz="2400" dirty="0" err="1"/>
              <a:t>legally</a:t>
            </a:r>
            <a:r>
              <a:rPr lang="it-IT" sz="2400" dirty="0"/>
              <a:t> </a:t>
            </a:r>
            <a:r>
              <a:rPr lang="it-IT" sz="2400" dirty="0" err="1"/>
              <a:t>agreed</a:t>
            </a:r>
            <a:r>
              <a:rPr lang="it-IT" sz="2400" dirty="0"/>
              <a:t> </a:t>
            </a:r>
            <a:r>
              <a:rPr lang="it-IT" sz="2400" dirty="0" err="1"/>
              <a:t>upon</a:t>
            </a:r>
            <a:r>
              <a:rPr lang="it-IT" sz="2400" dirty="0"/>
              <a:t> by </a:t>
            </a:r>
            <a:r>
              <a:rPr lang="it-IT" sz="2400" dirty="0" err="1"/>
              <a:t>all</a:t>
            </a:r>
            <a:r>
              <a:rPr lang="it-IT" sz="2400" dirty="0"/>
              <a:t> EU </a:t>
            </a:r>
            <a:r>
              <a:rPr lang="it-IT" sz="2400" dirty="0" err="1"/>
              <a:t>member</a:t>
            </a:r>
            <a:r>
              <a:rPr lang="it-IT" sz="2400" dirty="0"/>
              <a:t> </a:t>
            </a:r>
            <a:r>
              <a:rPr lang="it-IT" sz="2400" dirty="0" err="1"/>
              <a:t>states</a:t>
            </a:r>
            <a:r>
              <a:rPr lang="it-IT" sz="2400" dirty="0"/>
              <a:t>.</a:t>
            </a:r>
          </a:p>
          <a:p>
            <a:endParaRPr lang="it-IT" sz="2400" b="1" dirty="0"/>
          </a:p>
          <a:p>
            <a:r>
              <a:rPr lang="it-IT" sz="2400" b="1" dirty="0">
                <a:solidFill>
                  <a:srgbClr val="FFFF00"/>
                </a:solidFill>
              </a:rPr>
              <a:t>Long-</a:t>
            </a:r>
            <a:r>
              <a:rPr lang="it-IT" sz="2400" b="1" dirty="0" err="1">
                <a:solidFill>
                  <a:srgbClr val="FFFF00"/>
                </a:solidFill>
              </a:rPr>
              <a:t>Term</a:t>
            </a:r>
            <a:r>
              <a:rPr lang="it-IT" sz="2400" b="1" dirty="0">
                <a:solidFill>
                  <a:srgbClr val="FFFF00"/>
                </a:solidFill>
              </a:rPr>
              <a:t> Vision &amp; Goals</a:t>
            </a:r>
          </a:p>
          <a:p>
            <a:r>
              <a:rPr lang="it-IT" sz="2400" b="1" dirty="0">
                <a:solidFill>
                  <a:srgbClr val="FFFF00"/>
                </a:solidFill>
              </a:rPr>
              <a:t>2050 Vision</a:t>
            </a:r>
            <a:r>
              <a:rPr lang="it-IT" sz="2400" dirty="0"/>
              <a:t>: </a:t>
            </a:r>
            <a:r>
              <a:rPr lang="it-IT" sz="2400" dirty="0" err="1"/>
              <a:t>Achieve</a:t>
            </a:r>
            <a:r>
              <a:rPr lang="it-IT" sz="2400" dirty="0"/>
              <a:t> the goal of </a:t>
            </a:r>
            <a:r>
              <a:rPr lang="it-IT" sz="2400" b="1" dirty="0"/>
              <a:t>"Living </a:t>
            </a:r>
            <a:r>
              <a:rPr lang="it-IT" sz="2400" b="1" dirty="0" err="1"/>
              <a:t>well</a:t>
            </a:r>
            <a:r>
              <a:rPr lang="it-IT" sz="2400" b="1" dirty="0"/>
              <a:t>, </a:t>
            </a:r>
            <a:r>
              <a:rPr lang="it-IT" sz="2400" b="1" dirty="0" err="1"/>
              <a:t>within</a:t>
            </a:r>
            <a:r>
              <a:rPr lang="it-IT" sz="2400" b="1" dirty="0"/>
              <a:t> </a:t>
            </a:r>
            <a:r>
              <a:rPr lang="it-IT" sz="2400" b="1" dirty="0" err="1"/>
              <a:t>planetary</a:t>
            </a:r>
            <a:r>
              <a:rPr lang="it-IT" sz="2400" b="1" dirty="0"/>
              <a:t> </a:t>
            </a:r>
            <a:r>
              <a:rPr lang="it-IT" sz="2400" b="1" dirty="0" err="1"/>
              <a:t>boundaries</a:t>
            </a:r>
            <a:r>
              <a:rPr lang="it-IT" sz="2400" b="1" dirty="0"/>
              <a:t>."</a:t>
            </a:r>
            <a:endParaRPr lang="it-IT" sz="2400" dirty="0"/>
          </a:p>
          <a:p>
            <a:r>
              <a:rPr lang="it-IT" sz="2400" b="1" dirty="0"/>
              <a:t>Strategic Foundation</a:t>
            </a:r>
            <a:r>
              <a:rPr lang="it-IT" sz="2400" dirty="0"/>
              <a:t>: </a:t>
            </a:r>
            <a:r>
              <a:rPr lang="it-IT" sz="2400" dirty="0" err="1"/>
              <a:t>Built</a:t>
            </a:r>
            <a:r>
              <a:rPr lang="it-IT" sz="2400" dirty="0"/>
              <a:t> </a:t>
            </a:r>
            <a:r>
              <a:rPr lang="it-IT" sz="2400" dirty="0" err="1"/>
              <a:t>directly</a:t>
            </a:r>
            <a:r>
              <a:rPr lang="it-IT" sz="2400" dirty="0"/>
              <a:t> </a:t>
            </a:r>
            <a:r>
              <a:rPr lang="it-IT" sz="2400" dirty="0" err="1"/>
              <a:t>upon</a:t>
            </a:r>
            <a:r>
              <a:rPr lang="it-IT" sz="2400" dirty="0"/>
              <a:t> the </a:t>
            </a:r>
            <a:r>
              <a:rPr lang="it-IT" sz="2400" b="1" dirty="0" err="1"/>
              <a:t>European</a:t>
            </a:r>
            <a:r>
              <a:rPr lang="it-IT" sz="2400" b="1" dirty="0"/>
              <a:t> Green Deal</a:t>
            </a:r>
            <a:r>
              <a:rPr lang="it-IT" sz="2400" dirty="0"/>
              <a:t>.</a:t>
            </a:r>
          </a:p>
          <a:p>
            <a:pPr algn="just"/>
            <a:r>
              <a:rPr lang="it-IT" sz="2800" b="0" i="0" dirty="0">
                <a:solidFill>
                  <a:srgbClr val="26324B"/>
                </a:solidFill>
                <a:effectLst/>
                <a:latin typeface="Inter"/>
              </a:rPr>
              <a:t>.</a:t>
            </a:r>
            <a:endParaRPr lang="it-IT" sz="2800" dirty="0"/>
          </a:p>
        </p:txBody>
      </p:sp>
      <p:pic>
        <p:nvPicPr>
          <p:cNvPr id="7" name="Immagine 6" descr="Immagine che contiene logo, Elementi grafici, Carattere, design&#10;&#10;Descrizione generata automaticamente">
            <a:extLst>
              <a:ext uri="{FF2B5EF4-FFF2-40B4-BE49-F238E27FC236}">
                <a16:creationId xmlns:a16="http://schemas.microsoft.com/office/drawing/2014/main" id="{7C09E699-8B0F-CA31-52C2-80A73CF1765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Tree>
    <p:extLst>
      <p:ext uri="{BB962C8B-B14F-4D97-AF65-F5344CB8AC3E}">
        <p14:creationId xmlns:p14="http://schemas.microsoft.com/office/powerpoint/2010/main" val="4194005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27657E13-E73A-F804-C4F8-6A928672AC92}"/>
              </a:ext>
            </a:extLst>
          </p:cNvPr>
          <p:cNvSpPr>
            <a:spLocks noGrp="1"/>
          </p:cNvSpPr>
          <p:nvPr>
            <p:ph type="ftr" sz="quarter" idx="11"/>
          </p:nvPr>
        </p:nvSpPr>
        <p:spPr/>
        <p:txBody>
          <a:bodyPr/>
          <a:lstStyle/>
          <a:p>
            <a:endParaRPr lang="it-IT"/>
          </a:p>
        </p:txBody>
      </p:sp>
      <p:sp>
        <p:nvSpPr>
          <p:cNvPr id="4" name="CasellaDiTesto 3">
            <a:extLst>
              <a:ext uri="{FF2B5EF4-FFF2-40B4-BE49-F238E27FC236}">
                <a16:creationId xmlns:a16="http://schemas.microsoft.com/office/drawing/2014/main" id="{074C88B3-1A3E-D78F-B946-E3998D1AC551}"/>
              </a:ext>
            </a:extLst>
          </p:cNvPr>
          <p:cNvSpPr txBox="1"/>
          <p:nvPr/>
        </p:nvSpPr>
        <p:spPr>
          <a:xfrm>
            <a:off x="2627644" y="1187928"/>
            <a:ext cx="7430756" cy="4101123"/>
          </a:xfrm>
          <a:prstGeom prst="rect">
            <a:avLst/>
          </a:prstGeom>
          <a:noFill/>
        </p:spPr>
        <p:txBody>
          <a:bodyPr wrap="square">
            <a:spAutoFit/>
          </a:bodyPr>
          <a:lstStyle/>
          <a:p>
            <a:pPr>
              <a:spcBef>
                <a:spcPts val="900"/>
              </a:spcBef>
              <a:spcAft>
                <a:spcPts val="900"/>
              </a:spcAft>
            </a:pPr>
            <a:r>
              <a:rPr lang="it-IT" sz="3200" b="1" u="none" strike="noStrike" dirty="0">
                <a:solidFill>
                  <a:srgbClr val="FFFF00"/>
                </a:solidFill>
                <a:effectLst/>
                <a:latin typeface="Google Sans"/>
              </a:rPr>
              <a:t>Key Targets</a:t>
            </a:r>
            <a:r>
              <a:rPr lang="it-IT" sz="3200" b="0" u="none" strike="noStrike" dirty="0">
                <a:solidFill>
                  <a:srgbClr val="FFFF00"/>
                </a:solidFill>
                <a:effectLst/>
                <a:latin typeface="Google Sans"/>
              </a:rPr>
              <a:t>:</a:t>
            </a:r>
          </a:p>
          <a:p>
            <a:pPr marL="742950" lvl="1" indent="-285750">
              <a:spcBef>
                <a:spcPts val="900"/>
              </a:spcBef>
              <a:spcAft>
                <a:spcPts val="900"/>
              </a:spcAft>
              <a:buFont typeface="Arial" panose="020B0604020202020204" pitchFamily="34" charset="0"/>
              <a:buChar char="•"/>
            </a:pPr>
            <a:r>
              <a:rPr lang="it-IT" sz="2800" b="0" u="none" strike="noStrike" dirty="0">
                <a:effectLst/>
                <a:latin typeface="Google Sans"/>
              </a:rPr>
              <a:t>Accelerate the </a:t>
            </a:r>
            <a:r>
              <a:rPr lang="it-IT" sz="2800" b="0" u="none" strike="noStrike" dirty="0" err="1">
                <a:effectLst/>
                <a:latin typeface="Google Sans"/>
              </a:rPr>
              <a:t>transition</a:t>
            </a:r>
            <a:r>
              <a:rPr lang="it-IT" sz="2800" b="0" u="none" strike="noStrike" dirty="0">
                <a:effectLst/>
                <a:latin typeface="Google Sans"/>
              </a:rPr>
              <a:t> to a </a:t>
            </a:r>
            <a:r>
              <a:rPr lang="it-IT" sz="2800" b="1" u="none" strike="noStrike" dirty="0" err="1">
                <a:effectLst/>
                <a:latin typeface="Google Sans"/>
              </a:rPr>
              <a:t>climate-neutral</a:t>
            </a:r>
            <a:r>
              <a:rPr lang="it-IT" sz="2800" b="0" u="none" strike="noStrike" dirty="0">
                <a:effectLst/>
                <a:latin typeface="Google Sans"/>
              </a:rPr>
              <a:t> economy.</a:t>
            </a:r>
          </a:p>
          <a:p>
            <a:pPr marL="742950" lvl="1" indent="-285750">
              <a:spcBef>
                <a:spcPts val="900"/>
              </a:spcBef>
              <a:spcAft>
                <a:spcPts val="900"/>
              </a:spcAft>
              <a:buFont typeface="Arial" panose="020B0604020202020204" pitchFamily="34" charset="0"/>
              <a:buChar char="•"/>
            </a:pPr>
            <a:r>
              <a:rPr lang="it-IT" sz="2800" b="0" u="none" strike="noStrike" dirty="0" err="1">
                <a:effectLst/>
                <a:latin typeface="Google Sans"/>
              </a:rPr>
              <a:t>Develop</a:t>
            </a:r>
            <a:r>
              <a:rPr lang="it-IT" sz="2800" b="0" u="none" strike="noStrike" dirty="0">
                <a:effectLst/>
                <a:latin typeface="Google Sans"/>
              </a:rPr>
              <a:t> a </a:t>
            </a:r>
            <a:r>
              <a:rPr lang="it-IT" sz="2800" b="0" u="none" strike="noStrike" dirty="0" err="1">
                <a:effectLst/>
                <a:latin typeface="Google Sans"/>
              </a:rPr>
              <a:t>highly</a:t>
            </a:r>
            <a:r>
              <a:rPr lang="it-IT" sz="2800" b="0" u="none" strike="noStrike" dirty="0">
                <a:effectLst/>
                <a:latin typeface="Google Sans"/>
              </a:rPr>
              <a:t> </a:t>
            </a:r>
            <a:r>
              <a:rPr lang="it-IT" sz="2800" b="1" u="none" strike="noStrike" dirty="0" err="1">
                <a:effectLst/>
                <a:latin typeface="Google Sans"/>
              </a:rPr>
              <a:t>resource-efficient</a:t>
            </a:r>
            <a:r>
              <a:rPr lang="it-IT" sz="2800" b="0" u="none" strike="noStrike" dirty="0">
                <a:effectLst/>
                <a:latin typeface="Google Sans"/>
              </a:rPr>
              <a:t> system.</a:t>
            </a:r>
          </a:p>
          <a:p>
            <a:pPr marL="742950" lvl="1" indent="-285750">
              <a:spcBef>
                <a:spcPts val="900"/>
              </a:spcBef>
              <a:spcAft>
                <a:spcPts val="900"/>
              </a:spcAft>
              <a:buFont typeface="Arial" panose="020B0604020202020204" pitchFamily="34" charset="0"/>
              <a:buChar char="•"/>
            </a:pPr>
            <a:r>
              <a:rPr lang="it-IT" sz="2800" b="0" u="none" strike="noStrike" dirty="0" err="1">
                <a:effectLst/>
                <a:latin typeface="Google Sans"/>
              </a:rPr>
              <a:t>Safeguard</a:t>
            </a:r>
            <a:r>
              <a:rPr lang="it-IT" sz="2800" b="0" u="none" strike="noStrike" dirty="0">
                <a:effectLst/>
                <a:latin typeface="Google Sans"/>
              </a:rPr>
              <a:t> </a:t>
            </a:r>
            <a:r>
              <a:rPr lang="it-IT" sz="2800" b="1" u="none" strike="noStrike" dirty="0" err="1">
                <a:effectLst/>
                <a:latin typeface="Google Sans"/>
              </a:rPr>
              <a:t>healthy</a:t>
            </a:r>
            <a:r>
              <a:rPr lang="it-IT" sz="2800" b="1" u="none" strike="noStrike" dirty="0">
                <a:effectLst/>
                <a:latin typeface="Google Sans"/>
              </a:rPr>
              <a:t> </a:t>
            </a:r>
            <a:r>
              <a:rPr lang="it-IT" sz="2800" b="1" u="none" strike="noStrike" dirty="0" err="1">
                <a:effectLst/>
                <a:latin typeface="Google Sans"/>
              </a:rPr>
              <a:t>ecosystems</a:t>
            </a:r>
            <a:r>
              <a:rPr lang="it-IT" sz="2800" b="0" u="none" strike="noStrike" dirty="0">
                <a:effectLst/>
                <a:latin typeface="Google Sans"/>
              </a:rPr>
              <a:t> to </a:t>
            </a:r>
            <a:r>
              <a:rPr lang="it-IT" sz="2800" b="0" u="none" strike="noStrike" dirty="0" err="1">
                <a:effectLst/>
                <a:latin typeface="Google Sans"/>
              </a:rPr>
              <a:t>ensure</a:t>
            </a:r>
            <a:r>
              <a:rPr lang="it-IT" sz="2800" b="0" u="none" strike="noStrike" dirty="0">
                <a:effectLst/>
                <a:latin typeface="Google Sans"/>
              </a:rPr>
              <a:t> human </a:t>
            </a:r>
            <a:r>
              <a:rPr lang="it-IT" sz="2800" b="0" u="none" strike="noStrike" dirty="0" err="1">
                <a:effectLst/>
                <a:latin typeface="Google Sans"/>
              </a:rPr>
              <a:t>well-being</a:t>
            </a:r>
            <a:r>
              <a:rPr lang="it-IT" sz="2800" b="0" u="none" strike="noStrike" dirty="0">
                <a:effectLst/>
                <a:latin typeface="Google Sans"/>
              </a:rPr>
              <a:t> and </a:t>
            </a:r>
            <a:r>
              <a:rPr lang="it-IT" sz="2800" b="0" u="none" strike="noStrike" dirty="0" err="1">
                <a:effectLst/>
                <a:latin typeface="Google Sans"/>
              </a:rPr>
              <a:t>prosperity</a:t>
            </a:r>
            <a:r>
              <a:rPr lang="it-IT" sz="2800" b="0" u="none" strike="noStrike" dirty="0">
                <a:effectLst/>
                <a:latin typeface="Google Sans"/>
              </a:rPr>
              <a:t>.</a:t>
            </a:r>
          </a:p>
          <a:p>
            <a:pPr>
              <a:buNone/>
            </a:pPr>
            <a:br>
              <a:rPr lang="it-IT" dirty="0"/>
            </a:br>
            <a:endParaRPr lang="it-IT" dirty="0"/>
          </a:p>
        </p:txBody>
      </p:sp>
    </p:spTree>
    <p:extLst>
      <p:ext uri="{BB962C8B-B14F-4D97-AF65-F5344CB8AC3E}">
        <p14:creationId xmlns:p14="http://schemas.microsoft.com/office/powerpoint/2010/main" val="27418440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DA71B12B-3A4A-B00B-1742-6B4076AB49F6}"/>
              </a:ext>
            </a:extLst>
          </p:cNvPr>
          <p:cNvSpPr>
            <a:spLocks noGrp="1"/>
          </p:cNvSpPr>
          <p:nvPr>
            <p:ph type="ftr" sz="quarter" idx="11"/>
          </p:nvPr>
        </p:nvSpPr>
        <p:spPr/>
        <p:txBody>
          <a:bodyPr/>
          <a:lstStyle/>
          <a:p>
            <a:r>
              <a:rPr lang="it-IT" dirty="0">
                <a:solidFill>
                  <a:schemeClr val="bg1"/>
                </a:solidFill>
              </a:rPr>
              <a:t>6</a:t>
            </a:r>
          </a:p>
        </p:txBody>
      </p:sp>
      <p:sp>
        <p:nvSpPr>
          <p:cNvPr id="4" name="CasellaDiTesto 3">
            <a:extLst>
              <a:ext uri="{FF2B5EF4-FFF2-40B4-BE49-F238E27FC236}">
                <a16:creationId xmlns:a16="http://schemas.microsoft.com/office/drawing/2014/main" id="{3D5C7D2C-3D71-045A-6124-32B9EE104851}"/>
              </a:ext>
            </a:extLst>
          </p:cNvPr>
          <p:cNvSpPr txBox="1"/>
          <p:nvPr/>
        </p:nvSpPr>
        <p:spPr>
          <a:xfrm>
            <a:off x="1111160" y="2262065"/>
            <a:ext cx="10575074" cy="3539430"/>
          </a:xfrm>
          <a:prstGeom prst="rect">
            <a:avLst/>
          </a:prstGeom>
          <a:noFill/>
        </p:spPr>
        <p:txBody>
          <a:bodyPr wrap="square">
            <a:spAutoFit/>
          </a:bodyPr>
          <a:lstStyle/>
          <a:p>
            <a:r>
              <a:rPr lang="it-IT" sz="2800" b="1" dirty="0">
                <a:solidFill>
                  <a:srgbClr val="FFFF00"/>
                </a:solidFill>
              </a:rPr>
              <a:t>Future Outlook ( to 2030)</a:t>
            </a:r>
          </a:p>
          <a:p>
            <a:endParaRPr lang="it-IT" sz="2800" b="1" dirty="0">
              <a:solidFill>
                <a:srgbClr val="FFFF00"/>
              </a:solidFill>
            </a:endParaRPr>
          </a:p>
          <a:p>
            <a:pPr marL="457200" indent="-457200">
              <a:buFont typeface="Arial" panose="020B0604020202020204" pitchFamily="34" charset="0"/>
              <a:buChar char="•"/>
            </a:pPr>
            <a:r>
              <a:rPr lang="it-IT" sz="2800" b="1" dirty="0"/>
              <a:t>Strategic Integration</a:t>
            </a:r>
            <a:r>
              <a:rPr lang="it-IT" sz="2800" dirty="0"/>
              <a:t>: </a:t>
            </a:r>
            <a:r>
              <a:rPr lang="it-IT" sz="2800" dirty="0" err="1"/>
              <a:t>Environmental</a:t>
            </a:r>
            <a:r>
              <a:rPr lang="it-IT" sz="2800" dirty="0"/>
              <a:t> policy </a:t>
            </a:r>
            <a:r>
              <a:rPr lang="it-IT" sz="2800" dirty="0" err="1"/>
              <a:t>remains</a:t>
            </a:r>
            <a:r>
              <a:rPr lang="it-IT" sz="2800" dirty="0"/>
              <a:t> a core pillar of the </a:t>
            </a:r>
            <a:r>
              <a:rPr lang="it-IT" sz="2800" b="1" dirty="0"/>
              <a:t>Europe 2020-2030 Strategy</a:t>
            </a:r>
            <a:r>
              <a:rPr lang="it-IT" sz="2800" dirty="0"/>
              <a:t>.</a:t>
            </a:r>
          </a:p>
          <a:p>
            <a:pPr marL="457200" indent="-457200">
              <a:buFont typeface="Arial" panose="020B0604020202020204" pitchFamily="34" charset="0"/>
              <a:buChar char="•"/>
            </a:pPr>
            <a:r>
              <a:rPr lang="it-IT" sz="2800" b="1" dirty="0" err="1"/>
              <a:t>Ambitious</a:t>
            </a:r>
            <a:r>
              <a:rPr lang="it-IT" sz="2800" b="1" dirty="0"/>
              <a:t> Goals</a:t>
            </a:r>
            <a:r>
              <a:rPr lang="it-IT" sz="2800" dirty="0"/>
              <a:t>: </a:t>
            </a:r>
            <a:r>
              <a:rPr lang="it-IT" sz="2800" dirty="0" err="1"/>
              <a:t>Continuous</a:t>
            </a:r>
            <a:r>
              <a:rPr lang="it-IT" sz="2800" dirty="0"/>
              <a:t> commitment to high </a:t>
            </a:r>
            <a:r>
              <a:rPr lang="it-IT" sz="2800" dirty="0" err="1"/>
              <a:t>climate</a:t>
            </a:r>
            <a:r>
              <a:rPr lang="it-IT" sz="2800" dirty="0"/>
              <a:t> and </a:t>
            </a:r>
            <a:r>
              <a:rPr lang="it-IT" sz="2800" dirty="0" err="1"/>
              <a:t>environmental</a:t>
            </a:r>
            <a:r>
              <a:rPr lang="it-IT" sz="2800" dirty="0"/>
              <a:t> targets.</a:t>
            </a:r>
          </a:p>
          <a:p>
            <a:pPr marL="457200" indent="-457200">
              <a:buFont typeface="Arial" panose="020B0604020202020204" pitchFamily="34" charset="0"/>
              <a:buChar char="•"/>
            </a:pPr>
            <a:r>
              <a:rPr lang="it-IT" sz="2800" b="1" dirty="0" err="1"/>
              <a:t>Adaptive</a:t>
            </a:r>
            <a:r>
              <a:rPr lang="it-IT" sz="2800" b="1" dirty="0"/>
              <a:t> </a:t>
            </a:r>
            <a:r>
              <a:rPr lang="it-IT" sz="2800" b="1" dirty="0" err="1"/>
              <a:t>Approach</a:t>
            </a:r>
            <a:r>
              <a:rPr lang="it-IT" sz="2800" dirty="0"/>
              <a:t>: The EU Commission </a:t>
            </a:r>
            <a:r>
              <a:rPr lang="it-IT" sz="2800" dirty="0" err="1"/>
              <a:t>actively</a:t>
            </a:r>
            <a:r>
              <a:rPr lang="it-IT" sz="2800" dirty="0"/>
              <a:t> </a:t>
            </a:r>
            <a:r>
              <a:rPr lang="it-IT" sz="2800" dirty="0" err="1"/>
              <a:t>adapts</a:t>
            </a:r>
            <a:r>
              <a:rPr lang="it-IT" sz="2800" dirty="0"/>
              <a:t> new </a:t>
            </a:r>
            <a:r>
              <a:rPr lang="it-IT" sz="2800" dirty="0" err="1"/>
              <a:t>programmes</a:t>
            </a:r>
            <a:r>
              <a:rPr lang="it-IT" sz="2800" dirty="0"/>
              <a:t> to a </a:t>
            </a:r>
            <a:r>
              <a:rPr lang="it-IT" sz="2800" dirty="0" err="1"/>
              <a:t>rapidly</a:t>
            </a:r>
            <a:r>
              <a:rPr lang="it-IT" sz="2800" dirty="0"/>
              <a:t> </a:t>
            </a:r>
            <a:r>
              <a:rPr lang="it-IT" sz="2800" dirty="0" err="1"/>
              <a:t>changing</a:t>
            </a:r>
            <a:r>
              <a:rPr lang="it-IT" sz="2800" dirty="0"/>
              <a:t> global </a:t>
            </a:r>
            <a:r>
              <a:rPr lang="it-IT" sz="2800" dirty="0" err="1"/>
              <a:t>environment</a:t>
            </a:r>
            <a:r>
              <a:rPr lang="it-IT" sz="2800" dirty="0"/>
              <a:t>.</a:t>
            </a:r>
          </a:p>
        </p:txBody>
      </p:sp>
      <p:sp>
        <p:nvSpPr>
          <p:cNvPr id="7" name="CasellaDiTesto 6">
            <a:extLst>
              <a:ext uri="{FF2B5EF4-FFF2-40B4-BE49-F238E27FC236}">
                <a16:creationId xmlns:a16="http://schemas.microsoft.com/office/drawing/2014/main" id="{CC07042D-43BA-BF45-BF8D-8648AE7C296E}"/>
              </a:ext>
            </a:extLst>
          </p:cNvPr>
          <p:cNvSpPr txBox="1"/>
          <p:nvPr/>
        </p:nvSpPr>
        <p:spPr>
          <a:xfrm>
            <a:off x="2845358" y="529099"/>
            <a:ext cx="6750817" cy="523220"/>
          </a:xfrm>
          <a:prstGeom prst="rect">
            <a:avLst/>
          </a:prstGeom>
          <a:noFill/>
        </p:spPr>
        <p:txBody>
          <a:bodyPr wrap="square">
            <a:spAutoFit/>
          </a:bodyPr>
          <a:lstStyle/>
          <a:p>
            <a:r>
              <a:rPr lang="it-IT" sz="2800" dirty="0">
                <a:solidFill>
                  <a:srgbClr val="FFFF00"/>
                </a:solidFill>
              </a:rPr>
              <a:t>The </a:t>
            </a:r>
            <a:r>
              <a:rPr lang="it-IT" sz="2800" dirty="0" err="1">
                <a:solidFill>
                  <a:srgbClr val="FFFF00"/>
                </a:solidFill>
              </a:rPr>
              <a:t>program</a:t>
            </a:r>
            <a:r>
              <a:rPr lang="it-IT" sz="2800" dirty="0">
                <a:solidFill>
                  <a:srgbClr val="FFFF00"/>
                </a:solidFill>
              </a:rPr>
              <a:t> </a:t>
            </a:r>
            <a:r>
              <a:rPr lang="it-IT" sz="2800" dirty="0" err="1">
                <a:solidFill>
                  <a:srgbClr val="FFFF00"/>
                </a:solidFill>
              </a:rPr>
              <a:t>developed</a:t>
            </a:r>
            <a:r>
              <a:rPr lang="it-IT" sz="2800" dirty="0">
                <a:solidFill>
                  <a:srgbClr val="FFFF00"/>
                </a:solidFill>
              </a:rPr>
              <a:t> in </a:t>
            </a:r>
            <a:r>
              <a:rPr lang="it-IT" sz="2800" dirty="0" err="1">
                <a:solidFill>
                  <a:srgbClr val="FFFF00"/>
                </a:solidFill>
              </a:rPr>
              <a:t>previous</a:t>
            </a:r>
            <a:r>
              <a:rPr lang="it-IT" sz="2800" dirty="0">
                <a:solidFill>
                  <a:srgbClr val="FFFF00"/>
                </a:solidFill>
              </a:rPr>
              <a:t> </a:t>
            </a:r>
            <a:r>
              <a:rPr lang="it-IT" sz="2800" dirty="0" err="1">
                <a:solidFill>
                  <a:srgbClr val="FFFF00"/>
                </a:solidFill>
              </a:rPr>
              <a:t>years</a:t>
            </a:r>
            <a:r>
              <a:rPr lang="it-IT" sz="2800" dirty="0">
                <a:solidFill>
                  <a:srgbClr val="FFFF00"/>
                </a:solidFill>
              </a:rPr>
              <a:t> </a:t>
            </a:r>
          </a:p>
        </p:txBody>
      </p:sp>
      <p:pic>
        <p:nvPicPr>
          <p:cNvPr id="10" name="Immagine 9" descr="Immagine che contiene logo, Elementi grafici, Carattere, design&#10;&#10;Descrizione generata automaticamente">
            <a:extLst>
              <a:ext uri="{FF2B5EF4-FFF2-40B4-BE49-F238E27FC236}">
                <a16:creationId xmlns:a16="http://schemas.microsoft.com/office/drawing/2014/main" id="{CF35726F-5686-AFDD-3772-AFA91BCCED7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Tree>
    <p:extLst>
      <p:ext uri="{BB962C8B-B14F-4D97-AF65-F5344CB8AC3E}">
        <p14:creationId xmlns:p14="http://schemas.microsoft.com/office/powerpoint/2010/main" val="2155335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14582B1F-ED66-EC79-AD11-B487040C0736}"/>
              </a:ext>
            </a:extLst>
          </p:cNvPr>
          <p:cNvSpPr>
            <a:spLocks noGrp="1"/>
          </p:cNvSpPr>
          <p:nvPr>
            <p:ph type="ftr" sz="quarter" idx="11"/>
          </p:nvPr>
        </p:nvSpPr>
        <p:spPr/>
        <p:txBody>
          <a:bodyPr/>
          <a:lstStyle/>
          <a:p>
            <a:r>
              <a:rPr lang="it-IT" dirty="0">
                <a:solidFill>
                  <a:schemeClr val="bg1">
                    <a:lumMod val="95000"/>
                  </a:schemeClr>
                </a:solidFill>
              </a:rPr>
              <a:t>7</a:t>
            </a:r>
          </a:p>
        </p:txBody>
      </p:sp>
      <p:pic>
        <p:nvPicPr>
          <p:cNvPr id="3" name="Immagine 2" descr="Immagine che contiene logo, Elementi grafici, Carattere, design&#10;&#10;Descrizione generata automaticamente">
            <a:extLst>
              <a:ext uri="{FF2B5EF4-FFF2-40B4-BE49-F238E27FC236}">
                <a16:creationId xmlns:a16="http://schemas.microsoft.com/office/drawing/2014/main" id="{234F77BA-D1AF-04FB-B7D9-A36B1C01DCB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
        <p:nvSpPr>
          <p:cNvPr id="5" name="CasellaDiTesto 4">
            <a:extLst>
              <a:ext uri="{FF2B5EF4-FFF2-40B4-BE49-F238E27FC236}">
                <a16:creationId xmlns:a16="http://schemas.microsoft.com/office/drawing/2014/main" id="{5F60E701-4072-43F2-07CE-8B0C64C19F0B}"/>
              </a:ext>
            </a:extLst>
          </p:cNvPr>
          <p:cNvSpPr txBox="1"/>
          <p:nvPr/>
        </p:nvSpPr>
        <p:spPr>
          <a:xfrm>
            <a:off x="653143" y="1686675"/>
            <a:ext cx="10602685" cy="5262979"/>
          </a:xfrm>
          <a:prstGeom prst="rect">
            <a:avLst/>
          </a:prstGeom>
          <a:noFill/>
        </p:spPr>
        <p:txBody>
          <a:bodyPr wrap="square">
            <a:spAutoFit/>
          </a:bodyPr>
          <a:lstStyle/>
          <a:p>
            <a:pPr marL="342900" indent="-342900">
              <a:buFont typeface="Arial" panose="020B0604020202020204" pitchFamily="34" charset="0"/>
              <a:buChar char="•"/>
            </a:pPr>
            <a:r>
              <a:rPr lang="it-IT" sz="2400" b="1" dirty="0">
                <a:solidFill>
                  <a:srgbClr val="FFC000"/>
                </a:solidFill>
              </a:rPr>
              <a:t>Fair </a:t>
            </a:r>
            <a:r>
              <a:rPr lang="it-IT" sz="2400" b="1" dirty="0" err="1">
                <a:solidFill>
                  <a:srgbClr val="FFC000"/>
                </a:solidFill>
              </a:rPr>
              <a:t>Internal</a:t>
            </a:r>
            <a:r>
              <a:rPr lang="it-IT" sz="2400" b="1" dirty="0">
                <a:solidFill>
                  <a:srgbClr val="FFC000"/>
                </a:solidFill>
              </a:rPr>
              <a:t> Market</a:t>
            </a:r>
          </a:p>
          <a:p>
            <a:r>
              <a:rPr lang="it-IT" sz="2400" b="1" dirty="0" err="1"/>
              <a:t>Harmonized</a:t>
            </a:r>
            <a:r>
              <a:rPr lang="it-IT" sz="2400" b="1" dirty="0"/>
              <a:t> Standards</a:t>
            </a:r>
            <a:r>
              <a:rPr lang="it-IT" sz="2400" dirty="0"/>
              <a:t>: Common EU </a:t>
            </a:r>
            <a:r>
              <a:rPr lang="it-IT" sz="2400" dirty="0" err="1"/>
              <a:t>environmental</a:t>
            </a:r>
            <a:r>
              <a:rPr lang="it-IT" sz="2400" dirty="0"/>
              <a:t> rules </a:t>
            </a:r>
            <a:r>
              <a:rPr lang="it-IT" sz="2400" dirty="0" err="1"/>
              <a:t>ensure</a:t>
            </a:r>
            <a:r>
              <a:rPr lang="it-IT" sz="2400" dirty="0"/>
              <a:t> </a:t>
            </a:r>
            <a:r>
              <a:rPr lang="it-IT" sz="2400" dirty="0" err="1"/>
              <a:t>level</a:t>
            </a:r>
            <a:r>
              <a:rPr lang="it-IT" sz="2400" dirty="0"/>
              <a:t> playing fields.</a:t>
            </a:r>
          </a:p>
          <a:p>
            <a:r>
              <a:rPr lang="it-IT" sz="2400" b="1" dirty="0"/>
              <a:t>Anti-</a:t>
            </a:r>
            <a:r>
              <a:rPr lang="it-IT" sz="2400" b="1" dirty="0" err="1"/>
              <a:t>Protectionism</a:t>
            </a:r>
            <a:r>
              <a:rPr lang="it-IT" sz="2400" dirty="0"/>
              <a:t>: </a:t>
            </a:r>
            <a:r>
              <a:rPr lang="it-IT" sz="2400" dirty="0" err="1"/>
              <a:t>Prevents</a:t>
            </a:r>
            <a:r>
              <a:rPr lang="it-IT" sz="2400" dirty="0"/>
              <a:t> </a:t>
            </a:r>
            <a:r>
              <a:rPr lang="it-IT" sz="2400" dirty="0" err="1"/>
              <a:t>unfair</a:t>
            </a:r>
            <a:r>
              <a:rPr lang="it-IT" sz="2400" dirty="0"/>
              <a:t> eco-</a:t>
            </a:r>
            <a:r>
              <a:rPr lang="it-IT" sz="2400" dirty="0" err="1"/>
              <a:t>protectionism</a:t>
            </a:r>
            <a:r>
              <a:rPr lang="it-IT" sz="2400" dirty="0"/>
              <a:t> </a:t>
            </a:r>
            <a:r>
              <a:rPr lang="it-IT" sz="2400" dirty="0" err="1"/>
              <a:t>between</a:t>
            </a:r>
            <a:r>
              <a:rPr lang="it-IT" sz="2400" dirty="0"/>
              <a:t> </a:t>
            </a:r>
            <a:r>
              <a:rPr lang="it-IT" sz="2400" dirty="0" err="1"/>
              <a:t>member</a:t>
            </a:r>
            <a:r>
              <a:rPr lang="it-IT" sz="2400" dirty="0"/>
              <a:t> </a:t>
            </a:r>
            <a:r>
              <a:rPr lang="it-IT" sz="2400" dirty="0" err="1"/>
              <a:t>states</a:t>
            </a:r>
            <a:r>
              <a:rPr lang="it-IT" sz="2400" dirty="0"/>
              <a:t>.</a:t>
            </a:r>
          </a:p>
          <a:p>
            <a:r>
              <a:rPr lang="it-IT" sz="2400" b="1" dirty="0"/>
              <a:t>No Eco-Dumping</a:t>
            </a:r>
            <a:r>
              <a:rPr lang="it-IT" sz="2400" dirty="0"/>
              <a:t>: </a:t>
            </a:r>
            <a:r>
              <a:rPr lang="it-IT" sz="2400" dirty="0" err="1"/>
              <a:t>Eliminates</a:t>
            </a:r>
            <a:r>
              <a:rPr lang="it-IT" sz="2400" dirty="0"/>
              <a:t> cost-cutting </a:t>
            </a:r>
            <a:r>
              <a:rPr lang="it-IT" sz="2400" dirty="0" err="1"/>
              <a:t>at</a:t>
            </a:r>
            <a:r>
              <a:rPr lang="it-IT" sz="2400" dirty="0"/>
              <a:t> the </a:t>
            </a:r>
            <a:r>
              <a:rPr lang="it-IT" sz="2400" dirty="0" err="1"/>
              <a:t>expense</a:t>
            </a:r>
            <a:r>
              <a:rPr lang="it-IT" sz="2400" dirty="0"/>
              <a:t> of the </a:t>
            </a:r>
            <a:r>
              <a:rPr lang="it-IT" sz="2400" dirty="0" err="1"/>
              <a:t>environment</a:t>
            </a:r>
            <a:r>
              <a:rPr lang="it-IT" sz="2400" dirty="0"/>
              <a:t>.</a:t>
            </a:r>
          </a:p>
          <a:p>
            <a:pPr marL="342900" indent="-342900">
              <a:buFont typeface="Arial" panose="020B0604020202020204" pitchFamily="34" charset="0"/>
              <a:buChar char="•"/>
            </a:pPr>
            <a:r>
              <a:rPr lang="it-IT" sz="2400" b="1" dirty="0" err="1">
                <a:solidFill>
                  <a:srgbClr val="FFC000"/>
                </a:solidFill>
              </a:rPr>
              <a:t>Transport</a:t>
            </a:r>
            <a:r>
              <a:rPr lang="it-IT" sz="2400" b="1" dirty="0">
                <a:solidFill>
                  <a:srgbClr val="FFC000"/>
                </a:solidFill>
              </a:rPr>
              <a:t> &amp; Traffic Costs</a:t>
            </a:r>
          </a:p>
          <a:p>
            <a:r>
              <a:rPr lang="it-IT" sz="2400" b="1" dirty="0" err="1"/>
              <a:t>Economic</a:t>
            </a:r>
            <a:r>
              <a:rPr lang="it-IT" sz="2400" b="1" dirty="0"/>
              <a:t> Burden</a:t>
            </a:r>
            <a:r>
              <a:rPr lang="it-IT" sz="2400" dirty="0"/>
              <a:t>: </a:t>
            </a:r>
            <a:r>
              <a:rPr lang="it-IT" sz="2400" dirty="0" err="1"/>
              <a:t>Environmental</a:t>
            </a:r>
            <a:r>
              <a:rPr lang="it-IT" sz="2400" dirty="0"/>
              <a:t> costs of </a:t>
            </a:r>
            <a:r>
              <a:rPr lang="it-IT" sz="2400" dirty="0" err="1"/>
              <a:t>transport</a:t>
            </a:r>
            <a:r>
              <a:rPr lang="it-IT" sz="2400" dirty="0"/>
              <a:t> </a:t>
            </a:r>
            <a:r>
              <a:rPr lang="it-IT" sz="2400" dirty="0" err="1"/>
              <a:t>equal</a:t>
            </a:r>
            <a:r>
              <a:rPr lang="it-IT" sz="2400" dirty="0"/>
              <a:t> </a:t>
            </a:r>
            <a:r>
              <a:rPr lang="it-IT" sz="2400" b="1" dirty="0"/>
              <a:t>5% of EU GDP</a:t>
            </a:r>
            <a:r>
              <a:rPr lang="it-IT" sz="2400" dirty="0"/>
              <a:t>.</a:t>
            </a:r>
          </a:p>
          <a:p>
            <a:r>
              <a:rPr lang="it-IT" sz="2400" b="1" dirty="0" err="1"/>
              <a:t>Infrastructure</a:t>
            </a:r>
            <a:r>
              <a:rPr lang="it-IT" sz="2400" b="1" dirty="0"/>
              <a:t> Strain</a:t>
            </a:r>
            <a:r>
              <a:rPr lang="it-IT" sz="2400" dirty="0"/>
              <a:t>: High fiscal impact from </a:t>
            </a:r>
            <a:r>
              <a:rPr lang="it-IT" sz="2400" dirty="0" err="1"/>
              <a:t>pollution</a:t>
            </a:r>
            <a:r>
              <a:rPr lang="it-IT" sz="2400" dirty="0"/>
              <a:t> and </a:t>
            </a:r>
            <a:r>
              <a:rPr lang="it-IT" sz="2400" dirty="0" err="1"/>
              <a:t>traffic</a:t>
            </a:r>
            <a:r>
              <a:rPr lang="it-IT" sz="2400" dirty="0"/>
              <a:t> congestion.</a:t>
            </a:r>
          </a:p>
          <a:p>
            <a:pPr marL="342900" indent="-342900">
              <a:buFont typeface="Arial" panose="020B0604020202020204" pitchFamily="34" charset="0"/>
              <a:buChar char="•"/>
            </a:pPr>
            <a:r>
              <a:rPr lang="it-IT" sz="2400" b="1" dirty="0">
                <a:solidFill>
                  <a:srgbClr val="FFC000"/>
                </a:solidFill>
              </a:rPr>
              <a:t>Public Health Costs</a:t>
            </a:r>
          </a:p>
          <a:p>
            <a:r>
              <a:rPr lang="it-IT" sz="2400" b="1" dirty="0"/>
              <a:t>Financial Toll</a:t>
            </a:r>
            <a:r>
              <a:rPr lang="it-IT" sz="2400" dirty="0"/>
              <a:t>: Air </a:t>
            </a:r>
            <a:r>
              <a:rPr lang="it-IT" sz="2400" dirty="0" err="1"/>
              <a:t>pollution</a:t>
            </a:r>
            <a:r>
              <a:rPr lang="it-IT" sz="2400" dirty="0"/>
              <a:t> costs Europe </a:t>
            </a:r>
            <a:r>
              <a:rPr lang="it-IT" sz="2400" b="1" dirty="0"/>
              <a:t>€50 to €100 </a:t>
            </a:r>
            <a:r>
              <a:rPr lang="it-IT" sz="2400" b="1" dirty="0" err="1"/>
              <a:t>billion</a:t>
            </a:r>
            <a:r>
              <a:rPr lang="it-IT" sz="2400" b="1" dirty="0"/>
              <a:t> </a:t>
            </a:r>
            <a:r>
              <a:rPr lang="it-IT" sz="2400" b="1" dirty="0" err="1"/>
              <a:t>annually</a:t>
            </a:r>
            <a:r>
              <a:rPr lang="it-IT" sz="2400" dirty="0"/>
              <a:t>.</a:t>
            </a:r>
          </a:p>
          <a:p>
            <a:r>
              <a:rPr lang="it-IT" sz="2400" b="1" dirty="0"/>
              <a:t>Social Impact</a:t>
            </a:r>
            <a:r>
              <a:rPr lang="it-IT" sz="2400" dirty="0"/>
              <a:t>: Accounts for </a:t>
            </a:r>
            <a:r>
              <a:rPr lang="it-IT" sz="2400" b="1" dirty="0"/>
              <a:t>350,000 premature </a:t>
            </a:r>
            <a:r>
              <a:rPr lang="it-IT" sz="2400" b="1" dirty="0" err="1"/>
              <a:t>deaths</a:t>
            </a:r>
            <a:r>
              <a:rPr lang="it-IT" sz="2400" dirty="0"/>
              <a:t> per </a:t>
            </a:r>
            <a:r>
              <a:rPr lang="it-IT" sz="2400" dirty="0" err="1"/>
              <a:t>year</a:t>
            </a:r>
            <a:r>
              <a:rPr lang="it-IT" sz="2400" dirty="0"/>
              <a:t>.</a:t>
            </a:r>
          </a:p>
          <a:p>
            <a:r>
              <a:rPr lang="it-IT" sz="2400" b="1" dirty="0"/>
              <a:t>Labor Loss</a:t>
            </a:r>
            <a:r>
              <a:rPr lang="it-IT" sz="2400" dirty="0"/>
              <a:t>: </a:t>
            </a:r>
            <a:r>
              <a:rPr lang="it-IT" sz="2400" dirty="0" err="1"/>
              <a:t>Results</a:t>
            </a:r>
            <a:r>
              <a:rPr lang="it-IT" sz="2400" dirty="0"/>
              <a:t> in </a:t>
            </a:r>
            <a:r>
              <a:rPr lang="it-IT" sz="2400" b="1" dirty="0"/>
              <a:t>150 </a:t>
            </a:r>
            <a:r>
              <a:rPr lang="it-IT" sz="2400" b="1" dirty="0" err="1"/>
              <a:t>million</a:t>
            </a:r>
            <a:r>
              <a:rPr lang="it-IT" sz="2400" b="1" dirty="0"/>
              <a:t> </a:t>
            </a:r>
            <a:r>
              <a:rPr lang="it-IT" sz="2400" b="1" dirty="0" err="1"/>
              <a:t>lost</a:t>
            </a:r>
            <a:r>
              <a:rPr lang="it-IT" sz="2400" b="1" dirty="0"/>
              <a:t> working days</a:t>
            </a:r>
            <a:r>
              <a:rPr lang="it-IT" sz="2400" dirty="0"/>
              <a:t> </a:t>
            </a:r>
            <a:r>
              <a:rPr lang="it-IT" sz="2400" dirty="0" err="1"/>
              <a:t>every</a:t>
            </a:r>
            <a:r>
              <a:rPr lang="it-IT" sz="2400" dirty="0"/>
              <a:t> </a:t>
            </a:r>
            <a:r>
              <a:rPr lang="it-IT" sz="2400" dirty="0" err="1"/>
              <a:t>year</a:t>
            </a:r>
            <a:r>
              <a:rPr lang="it-IT" sz="2400" dirty="0"/>
              <a:t>.</a:t>
            </a:r>
          </a:p>
          <a:p>
            <a:br>
              <a:rPr lang="it-IT" sz="2400" dirty="0"/>
            </a:br>
            <a:endParaRPr lang="it-IT" sz="2400" dirty="0"/>
          </a:p>
        </p:txBody>
      </p:sp>
      <p:sp>
        <p:nvSpPr>
          <p:cNvPr id="7" name="CasellaDiTesto 6">
            <a:extLst>
              <a:ext uri="{FF2B5EF4-FFF2-40B4-BE49-F238E27FC236}">
                <a16:creationId xmlns:a16="http://schemas.microsoft.com/office/drawing/2014/main" id="{6D723096-2D40-3D36-3C70-35DDD0DA32C4}"/>
              </a:ext>
            </a:extLst>
          </p:cNvPr>
          <p:cNvSpPr txBox="1"/>
          <p:nvPr/>
        </p:nvSpPr>
        <p:spPr>
          <a:xfrm>
            <a:off x="1286190" y="254225"/>
            <a:ext cx="9092919" cy="954107"/>
          </a:xfrm>
          <a:prstGeom prst="rect">
            <a:avLst/>
          </a:prstGeom>
          <a:noFill/>
        </p:spPr>
        <p:txBody>
          <a:bodyPr wrap="square">
            <a:spAutoFit/>
          </a:bodyPr>
          <a:lstStyle/>
          <a:p>
            <a:r>
              <a:rPr lang="it-IT" sz="2800" b="1" dirty="0" err="1">
                <a:solidFill>
                  <a:srgbClr val="FFC000"/>
                </a:solidFill>
              </a:rPr>
              <a:t>Economic</a:t>
            </a:r>
            <a:r>
              <a:rPr lang="it-IT" sz="2800" b="1" dirty="0">
                <a:solidFill>
                  <a:srgbClr val="FFC000"/>
                </a:solidFill>
              </a:rPr>
              <a:t> Impacts &amp; Market Standards</a:t>
            </a:r>
          </a:p>
          <a:p>
            <a:endParaRPr lang="it-IT" sz="2800" dirty="0">
              <a:solidFill>
                <a:srgbClr val="C00000"/>
              </a:solidFill>
            </a:endParaRPr>
          </a:p>
        </p:txBody>
      </p:sp>
    </p:spTree>
    <p:extLst>
      <p:ext uri="{BB962C8B-B14F-4D97-AF65-F5344CB8AC3E}">
        <p14:creationId xmlns:p14="http://schemas.microsoft.com/office/powerpoint/2010/main" val="41375137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5FFFE767-27FA-C1AD-3E97-9C3F3E784237}"/>
              </a:ext>
            </a:extLst>
          </p:cNvPr>
          <p:cNvSpPr>
            <a:spLocks noGrp="1"/>
          </p:cNvSpPr>
          <p:nvPr>
            <p:ph type="ftr" sz="quarter" idx="11"/>
          </p:nvPr>
        </p:nvSpPr>
        <p:spPr/>
        <p:txBody>
          <a:bodyPr/>
          <a:lstStyle/>
          <a:p>
            <a:endParaRPr lang="it-IT"/>
          </a:p>
        </p:txBody>
      </p:sp>
      <p:sp>
        <p:nvSpPr>
          <p:cNvPr id="4" name="CasellaDiTesto 3">
            <a:extLst>
              <a:ext uri="{FF2B5EF4-FFF2-40B4-BE49-F238E27FC236}">
                <a16:creationId xmlns:a16="http://schemas.microsoft.com/office/drawing/2014/main" id="{B613178C-EA96-007C-A951-FEC6716BBF6B}"/>
              </a:ext>
            </a:extLst>
          </p:cNvPr>
          <p:cNvSpPr txBox="1"/>
          <p:nvPr/>
        </p:nvSpPr>
        <p:spPr>
          <a:xfrm>
            <a:off x="1115367" y="1723809"/>
            <a:ext cx="10440237" cy="4524315"/>
          </a:xfrm>
          <a:prstGeom prst="rect">
            <a:avLst/>
          </a:prstGeom>
          <a:noFill/>
        </p:spPr>
        <p:txBody>
          <a:bodyPr wrap="square">
            <a:spAutoFit/>
          </a:bodyPr>
          <a:lstStyle/>
          <a:p>
            <a:pPr algn="just"/>
            <a:r>
              <a:rPr lang="it-IT" sz="2400" dirty="0"/>
              <a:t>Cost of </a:t>
            </a:r>
            <a:r>
              <a:rPr lang="it-IT" sz="2400" dirty="0" err="1"/>
              <a:t>inaction</a:t>
            </a:r>
            <a:r>
              <a:rPr lang="it-IT" sz="2400" dirty="0"/>
              <a:t>: “The benefits of strong and </a:t>
            </a:r>
            <a:r>
              <a:rPr lang="it-IT" sz="2400" dirty="0" err="1"/>
              <a:t>timely</a:t>
            </a:r>
            <a:r>
              <a:rPr lang="it-IT" sz="2400" dirty="0"/>
              <a:t> action far </a:t>
            </a:r>
            <a:r>
              <a:rPr lang="it-IT" sz="2400" dirty="0" err="1"/>
              <a:t>outweigh</a:t>
            </a:r>
            <a:r>
              <a:rPr lang="it-IT" sz="2400" dirty="0"/>
              <a:t> the </a:t>
            </a:r>
            <a:r>
              <a:rPr lang="it-IT" sz="2400" dirty="0" err="1"/>
              <a:t>economic</a:t>
            </a:r>
            <a:r>
              <a:rPr lang="it-IT" sz="2400" dirty="0"/>
              <a:t> costs of </a:t>
            </a:r>
            <a:r>
              <a:rPr lang="it-IT" sz="2400" dirty="0" err="1"/>
              <a:t>inaction</a:t>
            </a:r>
            <a:r>
              <a:rPr lang="it-IT" sz="2400" dirty="0"/>
              <a:t>” (Stern Report, 2023): </a:t>
            </a:r>
          </a:p>
          <a:p>
            <a:pPr algn="just"/>
            <a:endParaRPr lang="it-IT" sz="2400" dirty="0"/>
          </a:p>
          <a:p>
            <a:pPr algn="just"/>
            <a:r>
              <a:rPr lang="it-IT" sz="2400" dirty="0"/>
              <a:t>• Action =&gt; 1% of global GDP per </a:t>
            </a:r>
            <a:r>
              <a:rPr lang="it-IT" sz="2400" dirty="0" err="1"/>
              <a:t>year</a:t>
            </a:r>
            <a:r>
              <a:rPr lang="it-IT" sz="2400" dirty="0"/>
              <a:t> </a:t>
            </a:r>
            <a:r>
              <a:rPr lang="it-IT" sz="2400" dirty="0" err="1"/>
              <a:t>until</a:t>
            </a:r>
            <a:r>
              <a:rPr lang="it-IT" sz="2400" dirty="0"/>
              <a:t> 2050 • </a:t>
            </a:r>
            <a:r>
              <a:rPr lang="it-IT" sz="2400" dirty="0" err="1"/>
              <a:t>Inaction</a:t>
            </a:r>
            <a:r>
              <a:rPr lang="it-IT" sz="2400" dirty="0"/>
              <a:t> =&gt; up to 20% of global GDP per </a:t>
            </a:r>
            <a:r>
              <a:rPr lang="it-IT" sz="2400" dirty="0" err="1"/>
              <a:t>year</a:t>
            </a:r>
            <a:r>
              <a:rPr lang="it-IT" sz="2400" dirty="0"/>
              <a:t> • Multi-</a:t>
            </a:r>
            <a:r>
              <a:rPr lang="it-IT" sz="2400" dirty="0" err="1"/>
              <a:t>annual</a:t>
            </a:r>
            <a:r>
              <a:rPr lang="it-IT" sz="2400" dirty="0"/>
              <a:t> project TEEB – The </a:t>
            </a:r>
            <a:r>
              <a:rPr lang="it-IT" sz="2400" dirty="0" err="1"/>
              <a:t>Economics</a:t>
            </a:r>
            <a:r>
              <a:rPr lang="it-IT" sz="2400" dirty="0"/>
              <a:t> of </a:t>
            </a:r>
            <a:r>
              <a:rPr lang="it-IT" sz="2400" dirty="0" err="1"/>
              <a:t>Ecosystems</a:t>
            </a:r>
            <a:r>
              <a:rPr lang="it-IT" sz="2400" dirty="0"/>
              <a:t> and </a:t>
            </a:r>
            <a:r>
              <a:rPr lang="it-IT" sz="2400" dirty="0" err="1"/>
              <a:t>Biodiversity</a:t>
            </a:r>
            <a:r>
              <a:rPr lang="it-IT" sz="2400" dirty="0"/>
              <a:t> (EC+G8+UNEP): </a:t>
            </a:r>
            <a:r>
              <a:rPr lang="it-IT" sz="2400" dirty="0" err="1"/>
              <a:t>analyzed</a:t>
            </a:r>
            <a:r>
              <a:rPr lang="it-IT" sz="2400" dirty="0"/>
              <a:t> the </a:t>
            </a:r>
            <a:r>
              <a:rPr lang="it-IT" sz="2400" dirty="0" err="1"/>
              <a:t>economic</a:t>
            </a:r>
            <a:r>
              <a:rPr lang="it-IT" sz="2400" dirty="0"/>
              <a:t> </a:t>
            </a:r>
            <a:r>
              <a:rPr lang="it-IT" sz="2400" dirty="0" err="1"/>
              <a:t>value</a:t>
            </a:r>
            <a:r>
              <a:rPr lang="it-IT" sz="2400" dirty="0"/>
              <a:t> of </a:t>
            </a:r>
            <a:r>
              <a:rPr lang="it-IT" sz="2400" dirty="0" err="1"/>
              <a:t>ecosystems</a:t>
            </a:r>
            <a:r>
              <a:rPr lang="it-IT" sz="2400" dirty="0"/>
              <a:t> and </a:t>
            </a:r>
            <a:r>
              <a:rPr lang="it-IT" sz="2400" dirty="0" err="1"/>
              <a:t>biodiversity</a:t>
            </a:r>
            <a:r>
              <a:rPr lang="it-IT" sz="2400" dirty="0"/>
              <a:t>: the benefits of </a:t>
            </a:r>
            <a:r>
              <a:rPr lang="it-IT" sz="2400" dirty="0" err="1"/>
              <a:t>investing</a:t>
            </a:r>
            <a:r>
              <a:rPr lang="it-IT" sz="2400" dirty="0"/>
              <a:t> in </a:t>
            </a:r>
            <a:r>
              <a:rPr lang="it-IT" sz="2400" dirty="0" err="1"/>
              <a:t>ecosystem</a:t>
            </a:r>
            <a:r>
              <a:rPr lang="it-IT" sz="2400" dirty="0"/>
              <a:t> </a:t>
            </a:r>
            <a:r>
              <a:rPr lang="it-IT" sz="2400" dirty="0" err="1"/>
              <a:t>protection</a:t>
            </a:r>
            <a:r>
              <a:rPr lang="it-IT" sz="2400" dirty="0"/>
              <a:t> </a:t>
            </a:r>
            <a:r>
              <a:rPr lang="it-IT" sz="2400" dirty="0" err="1"/>
              <a:t>exceed</a:t>
            </a:r>
            <a:r>
              <a:rPr lang="it-IT" sz="2400" dirty="0"/>
              <a:t> the costs by a </a:t>
            </a:r>
            <a:r>
              <a:rPr lang="it-IT" sz="2400" dirty="0" err="1"/>
              <a:t>factor</a:t>
            </a:r>
            <a:r>
              <a:rPr lang="it-IT" sz="2400" dirty="0"/>
              <a:t> of </a:t>
            </a:r>
            <a:r>
              <a:rPr lang="it-IT" sz="2400" dirty="0" err="1"/>
              <a:t>between</a:t>
            </a:r>
            <a:r>
              <a:rPr lang="it-IT" sz="2400" dirty="0"/>
              <a:t> 3 and 75. </a:t>
            </a:r>
          </a:p>
          <a:p>
            <a:pPr algn="just"/>
            <a:endParaRPr lang="it-IT" sz="2400" dirty="0"/>
          </a:p>
          <a:p>
            <a:pPr algn="just"/>
            <a:r>
              <a:rPr lang="it-IT" sz="2400" dirty="0"/>
              <a:t>• “In </a:t>
            </a:r>
            <a:r>
              <a:rPr lang="it-IT" sz="2400" dirty="0" err="1"/>
              <a:t>recent</a:t>
            </a:r>
            <a:r>
              <a:rPr lang="it-IT" sz="2400" dirty="0"/>
              <a:t> </a:t>
            </a:r>
            <a:r>
              <a:rPr lang="it-IT" sz="2400" dirty="0" err="1"/>
              <a:t>years</a:t>
            </a:r>
            <a:r>
              <a:rPr lang="it-IT" sz="2400" dirty="0"/>
              <a:t>, </a:t>
            </a:r>
            <a:r>
              <a:rPr lang="it-IT" sz="2400" dirty="0" err="1"/>
              <a:t>financial</a:t>
            </a:r>
            <a:r>
              <a:rPr lang="it-IT" sz="2400" dirty="0"/>
              <a:t> </a:t>
            </a:r>
            <a:r>
              <a:rPr lang="it-IT" sz="2400" dirty="0" err="1"/>
              <a:t>crises</a:t>
            </a:r>
            <a:r>
              <a:rPr lang="it-IT" sz="2400" dirty="0"/>
              <a:t> </a:t>
            </a:r>
            <a:r>
              <a:rPr lang="it-IT" sz="2400" dirty="0" err="1"/>
              <a:t>have</a:t>
            </a:r>
            <a:r>
              <a:rPr lang="it-IT" sz="2400" dirty="0"/>
              <a:t> </a:t>
            </a:r>
            <a:r>
              <a:rPr lang="it-IT" sz="2400" dirty="0" err="1"/>
              <a:t>periodically</a:t>
            </a:r>
            <a:r>
              <a:rPr lang="it-IT" sz="2400" dirty="0"/>
              <a:t> </a:t>
            </a:r>
            <a:r>
              <a:rPr lang="it-IT" sz="2400" dirty="0" err="1"/>
              <a:t>recurred</a:t>
            </a:r>
            <a:r>
              <a:rPr lang="it-IT" sz="2400" dirty="0"/>
              <a:t>, </a:t>
            </a:r>
            <a:r>
              <a:rPr lang="it-IT" sz="2400" dirty="0" err="1"/>
              <a:t>costing</a:t>
            </a:r>
            <a:r>
              <a:rPr lang="it-IT" sz="2400" dirty="0"/>
              <a:t> Wall Street </a:t>
            </a:r>
            <a:r>
              <a:rPr lang="it-IT" sz="2400" dirty="0" err="1"/>
              <a:t>around</a:t>
            </a:r>
            <a:r>
              <a:rPr lang="it-IT" sz="2400" dirty="0"/>
              <a:t> $1,000-$1,500 </a:t>
            </a:r>
            <a:r>
              <a:rPr lang="it-IT" sz="2400" dirty="0" err="1"/>
              <a:t>billion</a:t>
            </a:r>
            <a:r>
              <a:rPr lang="it-IT" sz="2400" dirty="0"/>
              <a:t> </a:t>
            </a:r>
            <a:r>
              <a:rPr lang="it-IT" sz="2400" dirty="0" err="1"/>
              <a:t>each</a:t>
            </a:r>
            <a:r>
              <a:rPr lang="it-IT" sz="2400" dirty="0"/>
              <a:t> time </a:t>
            </a:r>
            <a:r>
              <a:rPr lang="it-IT" sz="2400" dirty="0" err="1"/>
              <a:t>they</a:t>
            </a:r>
            <a:r>
              <a:rPr lang="it-IT" sz="2400" dirty="0"/>
              <a:t> </a:t>
            </a:r>
            <a:r>
              <a:rPr lang="it-IT" sz="2400" dirty="0" err="1"/>
              <a:t>have</a:t>
            </a:r>
            <a:r>
              <a:rPr lang="it-IT" sz="2400" dirty="0"/>
              <a:t> </a:t>
            </a:r>
            <a:r>
              <a:rPr lang="it-IT" sz="2400" dirty="0" err="1"/>
              <a:t>occurred</a:t>
            </a:r>
            <a:r>
              <a:rPr lang="it-IT" sz="2400" dirty="0"/>
              <a:t>. In </a:t>
            </a:r>
            <a:r>
              <a:rPr lang="it-IT" sz="2400" dirty="0" err="1"/>
              <a:t>fact</a:t>
            </a:r>
            <a:r>
              <a:rPr lang="it-IT" sz="2400" dirty="0"/>
              <a:t>, </a:t>
            </a:r>
            <a:r>
              <a:rPr lang="it-IT" sz="2400" dirty="0" err="1"/>
              <a:t>every</a:t>
            </a:r>
            <a:r>
              <a:rPr lang="it-IT" sz="2400" dirty="0"/>
              <a:t> </a:t>
            </a:r>
            <a:r>
              <a:rPr lang="it-IT" sz="2400" dirty="0" err="1"/>
              <a:t>year</a:t>
            </a:r>
            <a:r>
              <a:rPr lang="it-IT" sz="2400" dirty="0"/>
              <a:t> </a:t>
            </a:r>
            <a:r>
              <a:rPr lang="it-IT" sz="2400" dirty="0" err="1"/>
              <a:t>we</a:t>
            </a:r>
            <a:r>
              <a:rPr lang="it-IT" sz="2400" dirty="0"/>
              <a:t> </a:t>
            </a:r>
            <a:r>
              <a:rPr lang="it-IT" sz="2400" dirty="0" err="1"/>
              <a:t>lose</a:t>
            </a:r>
            <a:r>
              <a:rPr lang="it-IT" sz="2400" dirty="0"/>
              <a:t> </a:t>
            </a:r>
            <a:r>
              <a:rPr lang="it-IT" sz="2400" dirty="0" err="1"/>
              <a:t>natural</a:t>
            </a:r>
            <a:r>
              <a:rPr lang="it-IT" sz="2400" dirty="0"/>
              <a:t> capital </a:t>
            </a:r>
            <a:r>
              <a:rPr lang="it-IT" sz="2400" dirty="0" err="1"/>
              <a:t>worth</a:t>
            </a:r>
            <a:r>
              <a:rPr lang="it-IT" sz="2400" dirty="0"/>
              <a:t> </a:t>
            </a:r>
            <a:r>
              <a:rPr lang="it-IT" sz="2400" dirty="0" err="1"/>
              <a:t>between</a:t>
            </a:r>
            <a:r>
              <a:rPr lang="it-IT" sz="2400" dirty="0"/>
              <a:t> $2-$5,000 </a:t>
            </a:r>
            <a:r>
              <a:rPr lang="it-IT" sz="2400" dirty="0" err="1"/>
              <a:t>billion</a:t>
            </a:r>
            <a:r>
              <a:rPr lang="it-IT" sz="2400" dirty="0"/>
              <a:t>."</a:t>
            </a:r>
          </a:p>
        </p:txBody>
      </p:sp>
      <p:pic>
        <p:nvPicPr>
          <p:cNvPr id="5" name="Immagine 4" descr="Immagine che contiene logo, Elementi grafici, Carattere, design&#10;&#10;Descrizione generata automaticamente">
            <a:extLst>
              <a:ext uri="{FF2B5EF4-FFF2-40B4-BE49-F238E27FC236}">
                <a16:creationId xmlns:a16="http://schemas.microsoft.com/office/drawing/2014/main" id="{D340F533-2912-0720-1408-03DEA15683C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Tree>
    <p:extLst>
      <p:ext uri="{BB962C8B-B14F-4D97-AF65-F5344CB8AC3E}">
        <p14:creationId xmlns:p14="http://schemas.microsoft.com/office/powerpoint/2010/main" val="486331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CB92C59-FB62-A071-940C-1E84D9DBE419}"/>
              </a:ext>
            </a:extLst>
          </p:cNvPr>
          <p:cNvSpPr txBox="1"/>
          <p:nvPr/>
        </p:nvSpPr>
        <p:spPr>
          <a:xfrm>
            <a:off x="941196" y="1424186"/>
            <a:ext cx="9787094" cy="4185761"/>
          </a:xfrm>
          <a:prstGeom prst="rect">
            <a:avLst/>
          </a:prstGeom>
          <a:noFill/>
        </p:spPr>
        <p:txBody>
          <a:bodyPr wrap="square">
            <a:spAutoFit/>
          </a:bodyPr>
          <a:lstStyle/>
          <a:p>
            <a:r>
              <a:rPr lang="it-IT" sz="2800" dirty="0">
                <a:solidFill>
                  <a:schemeClr val="accent2">
                    <a:lumMod val="75000"/>
                  </a:schemeClr>
                </a:solidFill>
              </a:rPr>
              <a:t>                            </a:t>
            </a:r>
            <a:r>
              <a:rPr lang="it-IT" sz="2800" dirty="0" err="1">
                <a:solidFill>
                  <a:srgbClr val="FFC000"/>
                </a:solidFill>
              </a:rPr>
              <a:t>Competition</a:t>
            </a:r>
            <a:r>
              <a:rPr lang="it-IT" sz="2800" dirty="0">
                <a:solidFill>
                  <a:srgbClr val="FFC000"/>
                </a:solidFill>
              </a:rPr>
              <a:t> for </a:t>
            </a:r>
            <a:r>
              <a:rPr lang="it-IT" sz="2800" dirty="0" err="1">
                <a:solidFill>
                  <a:srgbClr val="FFC000"/>
                </a:solidFill>
              </a:rPr>
              <a:t>natural</a:t>
            </a:r>
            <a:r>
              <a:rPr lang="it-IT" sz="2800" dirty="0">
                <a:solidFill>
                  <a:srgbClr val="FFC000"/>
                </a:solidFill>
              </a:rPr>
              <a:t> </a:t>
            </a:r>
            <a:r>
              <a:rPr lang="it-IT" sz="2800" dirty="0" err="1">
                <a:solidFill>
                  <a:srgbClr val="FFC000"/>
                </a:solidFill>
              </a:rPr>
              <a:t>resources</a:t>
            </a:r>
            <a:r>
              <a:rPr lang="it-IT" sz="2800" dirty="0">
                <a:solidFill>
                  <a:srgbClr val="FFC000"/>
                </a:solidFill>
              </a:rPr>
              <a:t> </a:t>
            </a:r>
          </a:p>
          <a:p>
            <a:endParaRPr lang="it-IT" sz="2800" dirty="0">
              <a:solidFill>
                <a:schemeClr val="accent2">
                  <a:lumMod val="75000"/>
                </a:schemeClr>
              </a:solidFill>
            </a:endParaRPr>
          </a:p>
          <a:p>
            <a:endParaRPr lang="it-IT" dirty="0"/>
          </a:p>
          <a:p>
            <a:pPr marL="342900" indent="-342900" algn="just">
              <a:buAutoNum type="arabicParenBoth"/>
            </a:pPr>
            <a:r>
              <a:rPr lang="it-IT" sz="2400" dirty="0"/>
              <a:t>Global </a:t>
            </a:r>
            <a:r>
              <a:rPr lang="it-IT" sz="2400" dirty="0" err="1"/>
              <a:t>population</a:t>
            </a:r>
            <a:r>
              <a:rPr lang="it-IT" sz="2400" dirty="0"/>
              <a:t> and living standards </a:t>
            </a:r>
            <a:r>
              <a:rPr lang="it-IT" sz="2400" dirty="0" err="1"/>
              <a:t>expanding</a:t>
            </a:r>
            <a:r>
              <a:rPr lang="it-IT" sz="2400" dirty="0"/>
              <a:t> on an </a:t>
            </a:r>
            <a:r>
              <a:rPr lang="it-IT" sz="2400" dirty="0" err="1"/>
              <a:t>unprecedented</a:t>
            </a:r>
            <a:r>
              <a:rPr lang="it-IT" sz="2400" dirty="0"/>
              <a:t> scale (9 </a:t>
            </a:r>
            <a:r>
              <a:rPr lang="it-IT" sz="2400" dirty="0" err="1"/>
              <a:t>billion</a:t>
            </a:r>
            <a:r>
              <a:rPr lang="it-IT" sz="2400" dirty="0"/>
              <a:t> in 2050): </a:t>
            </a:r>
          </a:p>
          <a:p>
            <a:pPr marL="342900" indent="-342900" algn="just">
              <a:buAutoNum type="arabicParenBoth"/>
            </a:pPr>
            <a:endParaRPr lang="it-IT" sz="2400" dirty="0"/>
          </a:p>
          <a:p>
            <a:pPr marL="342900" indent="-342900" algn="just">
              <a:buAutoNum type="arabicParenBoth"/>
            </a:pPr>
            <a:r>
              <a:rPr lang="it-IT" sz="2400" dirty="0"/>
              <a:t>2 </a:t>
            </a:r>
            <a:r>
              <a:rPr lang="it-IT" sz="2400" dirty="0" err="1"/>
              <a:t>billion</a:t>
            </a:r>
            <a:r>
              <a:rPr lang="it-IT" sz="2400" dirty="0"/>
              <a:t> people with 'middle class' </a:t>
            </a:r>
            <a:r>
              <a:rPr lang="it-IT" sz="2400" dirty="0" err="1"/>
              <a:t>consumption</a:t>
            </a:r>
            <a:r>
              <a:rPr lang="it-IT" sz="2400" dirty="0"/>
              <a:t> </a:t>
            </a:r>
            <a:r>
              <a:rPr lang="it-IT" sz="2400" dirty="0" err="1"/>
              <a:t>levels</a:t>
            </a:r>
            <a:r>
              <a:rPr lang="it-IT" sz="2400" dirty="0"/>
              <a:t> in </a:t>
            </a:r>
            <a:r>
              <a:rPr lang="it-IT" sz="2400" dirty="0" err="1"/>
              <a:t>today's</a:t>
            </a:r>
            <a:r>
              <a:rPr lang="it-IT" sz="2400" dirty="0"/>
              <a:t> </a:t>
            </a:r>
            <a:r>
              <a:rPr lang="it-IT" sz="2400" dirty="0" err="1"/>
              <a:t>developing</a:t>
            </a:r>
            <a:r>
              <a:rPr lang="it-IT" sz="2400" dirty="0"/>
              <a:t> countries </a:t>
            </a:r>
            <a:r>
              <a:rPr lang="it-IT" sz="2400" dirty="0" err="1"/>
              <a:t>will</a:t>
            </a:r>
            <a:r>
              <a:rPr lang="it-IT" sz="2400" dirty="0"/>
              <a:t> triple </a:t>
            </a:r>
            <a:r>
              <a:rPr lang="it-IT" sz="2400" dirty="0" err="1"/>
              <a:t>their</a:t>
            </a:r>
            <a:r>
              <a:rPr lang="it-IT" sz="2400" dirty="0"/>
              <a:t> </a:t>
            </a:r>
            <a:r>
              <a:rPr lang="it-IT" sz="2400" dirty="0" err="1"/>
              <a:t>consumption</a:t>
            </a:r>
            <a:r>
              <a:rPr lang="it-IT" sz="2400" dirty="0"/>
              <a:t> by 2020. </a:t>
            </a:r>
          </a:p>
          <a:p>
            <a:pPr marL="342900" indent="-342900" algn="just">
              <a:buAutoNum type="arabicParenBoth"/>
            </a:pPr>
            <a:r>
              <a:rPr lang="it-IT" sz="2400" dirty="0"/>
              <a:t>Demand for food, feed and fibre </a:t>
            </a:r>
            <a:r>
              <a:rPr lang="it-IT" sz="2400" dirty="0" err="1"/>
              <a:t>could</a:t>
            </a:r>
            <a:r>
              <a:rPr lang="it-IT" sz="2400" dirty="0"/>
              <a:t> </a:t>
            </a:r>
            <a:r>
              <a:rPr lang="it-IT" sz="2400" dirty="0" err="1"/>
              <a:t>increase</a:t>
            </a:r>
            <a:r>
              <a:rPr lang="it-IT" sz="2400" dirty="0"/>
              <a:t> by 70% by 2050, global demand for energy and water by 40% </a:t>
            </a:r>
            <a:r>
              <a:rPr lang="it-IT" sz="2400" dirty="0" err="1"/>
              <a:t>as</a:t>
            </a:r>
            <a:r>
              <a:rPr lang="it-IT" sz="2400" dirty="0"/>
              <a:t> </a:t>
            </a:r>
            <a:r>
              <a:rPr lang="it-IT" sz="2400" dirty="0" err="1"/>
              <a:t>early</a:t>
            </a:r>
            <a:r>
              <a:rPr lang="it-IT" sz="2400" dirty="0"/>
              <a:t> </a:t>
            </a:r>
            <a:r>
              <a:rPr lang="it-IT" sz="2400" dirty="0" err="1"/>
              <a:t>as</a:t>
            </a:r>
            <a:r>
              <a:rPr lang="it-IT" sz="2400" dirty="0"/>
              <a:t> 2030. 2050: 9 </a:t>
            </a:r>
            <a:r>
              <a:rPr lang="it-IT" sz="2400" dirty="0" err="1"/>
              <a:t>billion</a:t>
            </a:r>
            <a:r>
              <a:rPr lang="it-IT" sz="2400" dirty="0"/>
              <a:t> 2011: 7 </a:t>
            </a:r>
            <a:r>
              <a:rPr lang="it-IT" sz="2400" dirty="0" err="1"/>
              <a:t>billion</a:t>
            </a:r>
            <a:endParaRPr lang="it-IT" sz="2400" dirty="0"/>
          </a:p>
        </p:txBody>
      </p:sp>
      <p:pic>
        <p:nvPicPr>
          <p:cNvPr id="5" name="Immagine 4" descr="Immagine che contiene logo, Elementi grafici, Carattere, design&#10;&#10;Descrizione generata automaticamente">
            <a:extLst>
              <a:ext uri="{FF2B5EF4-FFF2-40B4-BE49-F238E27FC236}">
                <a16:creationId xmlns:a16="http://schemas.microsoft.com/office/drawing/2014/main" id="{9810F6AA-929B-2C7B-D0E3-20493807D4C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Tree>
    <p:extLst>
      <p:ext uri="{BB962C8B-B14F-4D97-AF65-F5344CB8AC3E}">
        <p14:creationId xmlns:p14="http://schemas.microsoft.com/office/powerpoint/2010/main" val="2552469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9B02FEEA-99ED-B9DA-562B-EE942781F79D}"/>
              </a:ext>
            </a:extLst>
          </p:cNvPr>
          <p:cNvSpPr>
            <a:spLocks noGrp="1"/>
          </p:cNvSpPr>
          <p:nvPr>
            <p:ph type="ftr" sz="quarter" idx="11"/>
          </p:nvPr>
        </p:nvSpPr>
        <p:spPr/>
        <p:txBody>
          <a:bodyPr/>
          <a:lstStyle/>
          <a:p>
            <a:endParaRPr lang="it-IT"/>
          </a:p>
        </p:txBody>
      </p:sp>
      <p:sp>
        <p:nvSpPr>
          <p:cNvPr id="4" name="CasellaDiTesto 3">
            <a:extLst>
              <a:ext uri="{FF2B5EF4-FFF2-40B4-BE49-F238E27FC236}">
                <a16:creationId xmlns:a16="http://schemas.microsoft.com/office/drawing/2014/main" id="{4B847492-C3ED-6C77-3CA5-E3CA3E7A07A6}"/>
              </a:ext>
            </a:extLst>
          </p:cNvPr>
          <p:cNvSpPr txBox="1"/>
          <p:nvPr/>
        </p:nvSpPr>
        <p:spPr>
          <a:xfrm>
            <a:off x="1105318" y="1286917"/>
            <a:ext cx="9766998" cy="4524315"/>
          </a:xfrm>
          <a:prstGeom prst="rect">
            <a:avLst/>
          </a:prstGeom>
          <a:noFill/>
        </p:spPr>
        <p:txBody>
          <a:bodyPr wrap="square">
            <a:spAutoFit/>
          </a:bodyPr>
          <a:lstStyle/>
          <a:p>
            <a:pPr algn="just"/>
            <a:endParaRPr lang="it-IT" sz="2400" dirty="0"/>
          </a:p>
          <a:p>
            <a:pPr marL="457200" indent="-457200" algn="just">
              <a:buFont typeface="+mj-lt"/>
              <a:buAutoNum type="arabicPeriod"/>
            </a:pPr>
            <a:r>
              <a:rPr lang="it-IT" sz="2400" b="1" dirty="0"/>
              <a:t>Global Resource </a:t>
            </a:r>
            <a:r>
              <a:rPr lang="it-IT" sz="2400" b="1" dirty="0" err="1"/>
              <a:t>Crisis</a:t>
            </a:r>
            <a:r>
              <a:rPr lang="it-IT" sz="2400" dirty="0"/>
              <a:t>: </a:t>
            </a:r>
            <a:r>
              <a:rPr lang="it-IT" sz="2400" dirty="0" err="1"/>
              <a:t>Rapidly</a:t>
            </a:r>
            <a:r>
              <a:rPr lang="it-IT" sz="2400" dirty="0"/>
              <a:t> </a:t>
            </a:r>
            <a:r>
              <a:rPr lang="it-IT" sz="2400" dirty="0" err="1"/>
              <a:t>rising</a:t>
            </a:r>
            <a:r>
              <a:rPr lang="it-IT" sz="2400" dirty="0"/>
              <a:t> demand triggers </a:t>
            </a:r>
            <a:r>
              <a:rPr lang="it-IT" sz="2400" dirty="0" err="1"/>
              <a:t>critical</a:t>
            </a:r>
            <a:r>
              <a:rPr lang="it-IT" sz="2400" dirty="0"/>
              <a:t> </a:t>
            </a:r>
            <a:r>
              <a:rPr lang="it-IT" sz="2400" dirty="0" err="1"/>
              <a:t>raw</a:t>
            </a:r>
            <a:r>
              <a:rPr lang="it-IT" sz="2400" dirty="0"/>
              <a:t> </a:t>
            </a:r>
            <a:r>
              <a:rPr lang="it-IT" sz="2400" dirty="0" err="1"/>
              <a:t>material</a:t>
            </a:r>
            <a:r>
              <a:rPr lang="it-IT" sz="2400" dirty="0"/>
              <a:t> </a:t>
            </a:r>
            <a:r>
              <a:rPr lang="it-IT" sz="2400" dirty="0" err="1"/>
              <a:t>shortages</a:t>
            </a:r>
            <a:r>
              <a:rPr lang="it-IT" sz="2400" dirty="0"/>
              <a:t> and severe </a:t>
            </a:r>
            <a:r>
              <a:rPr lang="it-IT" sz="2400" dirty="0" err="1"/>
              <a:t>ecosystem</a:t>
            </a:r>
            <a:r>
              <a:rPr lang="it-IT" sz="2400" dirty="0"/>
              <a:t> </a:t>
            </a:r>
            <a:r>
              <a:rPr lang="it-IT" sz="2400" dirty="0" err="1"/>
              <a:t>depletion</a:t>
            </a:r>
            <a:r>
              <a:rPr lang="it-IT" sz="2400" dirty="0"/>
              <a:t>.</a:t>
            </a:r>
          </a:p>
          <a:p>
            <a:pPr marL="457200" indent="-457200" algn="just">
              <a:buFont typeface="+mj-lt"/>
              <a:buAutoNum type="arabicPeriod"/>
            </a:pPr>
            <a:r>
              <a:rPr lang="it-IT" sz="2400" b="1" dirty="0"/>
              <a:t>High EU </a:t>
            </a:r>
            <a:r>
              <a:rPr lang="it-IT" sz="2400" b="1" dirty="0" err="1"/>
              <a:t>Consumption</a:t>
            </a:r>
            <a:r>
              <a:rPr lang="it-IT" sz="2400" dirty="0"/>
              <a:t>: EU </a:t>
            </a:r>
            <a:r>
              <a:rPr lang="it-IT" sz="2400" dirty="0" err="1"/>
              <a:t>citizens</a:t>
            </a:r>
            <a:r>
              <a:rPr lang="it-IT" sz="2400" dirty="0"/>
              <a:t> </a:t>
            </a:r>
            <a:r>
              <a:rPr lang="it-IT" sz="2400" dirty="0" err="1"/>
              <a:t>consume</a:t>
            </a:r>
            <a:r>
              <a:rPr lang="it-IT" sz="2400" dirty="0"/>
              <a:t> </a:t>
            </a:r>
            <a:r>
              <a:rPr lang="it-IT" sz="2400" b="1" dirty="0"/>
              <a:t>16 </a:t>
            </a:r>
            <a:r>
              <a:rPr lang="it-IT" sz="2400" b="1" dirty="0" err="1"/>
              <a:t>tonnes</a:t>
            </a:r>
            <a:r>
              <a:rPr lang="it-IT" sz="2400" dirty="0"/>
              <a:t> of </a:t>
            </a:r>
            <a:r>
              <a:rPr lang="it-IT" sz="2400" dirty="0" err="1"/>
              <a:t>materials</a:t>
            </a:r>
            <a:r>
              <a:rPr lang="it-IT" sz="2400" dirty="0"/>
              <a:t> per capita </a:t>
            </a:r>
            <a:r>
              <a:rPr lang="it-IT" sz="2400" dirty="0" err="1"/>
              <a:t>annually</a:t>
            </a:r>
            <a:r>
              <a:rPr lang="it-IT" sz="2400" dirty="0"/>
              <a:t>, </a:t>
            </a:r>
            <a:r>
              <a:rPr lang="it-IT" sz="2400" dirty="0" err="1"/>
              <a:t>driven</a:t>
            </a:r>
            <a:r>
              <a:rPr lang="it-IT" sz="2400" dirty="0"/>
              <a:t> </a:t>
            </a:r>
            <a:r>
              <a:rPr lang="it-IT" sz="2400" dirty="0" err="1"/>
              <a:t>heavily</a:t>
            </a:r>
            <a:r>
              <a:rPr lang="it-IT" sz="2400" dirty="0"/>
              <a:t> by imports.</a:t>
            </a:r>
          </a:p>
          <a:p>
            <a:pPr marL="457200" indent="-457200" algn="just">
              <a:buFont typeface="+mj-lt"/>
              <a:buAutoNum type="arabicPeriod"/>
            </a:pPr>
            <a:r>
              <a:rPr lang="it-IT" sz="2400" b="1" dirty="0"/>
              <a:t>Import Footprint</a:t>
            </a:r>
            <a:r>
              <a:rPr lang="it-IT" sz="2400" dirty="0"/>
              <a:t>: Over </a:t>
            </a:r>
            <a:r>
              <a:rPr lang="it-IT" sz="2400" b="1" dirty="0"/>
              <a:t>20%</a:t>
            </a:r>
            <a:r>
              <a:rPr lang="it-IT" sz="2400" dirty="0"/>
              <a:t> of EU </a:t>
            </a:r>
            <a:r>
              <a:rPr lang="it-IT" sz="2400" dirty="0" err="1"/>
              <a:t>resources</a:t>
            </a:r>
            <a:r>
              <a:rPr lang="it-IT" sz="2400" dirty="0"/>
              <a:t> are </a:t>
            </a:r>
            <a:r>
              <a:rPr lang="it-IT" sz="2400" dirty="0" err="1"/>
              <a:t>imported</a:t>
            </a:r>
            <a:r>
              <a:rPr lang="it-IT" sz="2400" dirty="0"/>
              <a:t>, </a:t>
            </a:r>
            <a:r>
              <a:rPr lang="it-IT" sz="2400" dirty="0" err="1"/>
              <a:t>carrying</a:t>
            </a:r>
            <a:r>
              <a:rPr lang="it-IT" sz="2400" dirty="0"/>
              <a:t> a </a:t>
            </a:r>
            <a:r>
              <a:rPr lang="it-IT" sz="2400" dirty="0" err="1"/>
              <a:t>hidden</a:t>
            </a:r>
            <a:r>
              <a:rPr lang="it-IT" sz="2400" dirty="0"/>
              <a:t> footprint 3 to 6 times </a:t>
            </a:r>
            <a:r>
              <a:rPr lang="it-IT" sz="2400" dirty="0" err="1"/>
              <a:t>their</a:t>
            </a:r>
            <a:r>
              <a:rPr lang="it-IT" sz="2400" dirty="0"/>
              <a:t> </a:t>
            </a:r>
            <a:r>
              <a:rPr lang="it-IT" sz="2400" dirty="0" err="1"/>
              <a:t>physical</a:t>
            </a:r>
            <a:r>
              <a:rPr lang="it-IT" sz="2400" dirty="0"/>
              <a:t> mass.</a:t>
            </a:r>
          </a:p>
          <a:p>
            <a:pPr marL="457200" indent="-457200" algn="just">
              <a:buFont typeface="+mj-lt"/>
              <a:buAutoNum type="arabicPeriod"/>
            </a:pPr>
            <a:r>
              <a:rPr lang="it-IT" sz="2400" b="1" dirty="0" err="1"/>
              <a:t>Geopolitical</a:t>
            </a:r>
            <a:r>
              <a:rPr lang="it-IT" sz="2400" b="1" dirty="0"/>
              <a:t> </a:t>
            </a:r>
            <a:r>
              <a:rPr lang="it-IT" sz="2400" b="1" dirty="0" err="1"/>
              <a:t>Competition</a:t>
            </a:r>
            <a:r>
              <a:rPr lang="it-IT" sz="2400" dirty="0"/>
              <a:t>: Countries like China secure </a:t>
            </a:r>
            <a:r>
              <a:rPr lang="it-IT" sz="2400" dirty="0" err="1"/>
              <a:t>scarce</a:t>
            </a:r>
            <a:r>
              <a:rPr lang="it-IT" sz="2400" dirty="0"/>
              <a:t> global assets (</a:t>
            </a:r>
            <a:r>
              <a:rPr lang="it-IT" sz="2400" dirty="0" err="1"/>
              <a:t>mines</a:t>
            </a:r>
            <a:r>
              <a:rPr lang="it-IT" sz="2400" dirty="0"/>
              <a:t>, </a:t>
            </a:r>
            <a:r>
              <a:rPr lang="it-IT" sz="2400" dirty="0" err="1"/>
              <a:t>land</a:t>
            </a:r>
            <a:r>
              <a:rPr lang="it-IT" sz="2400" dirty="0"/>
              <a:t>) via aggressive "</a:t>
            </a:r>
            <a:r>
              <a:rPr lang="it-IT" sz="2400" dirty="0" err="1"/>
              <a:t>land</a:t>
            </a:r>
            <a:r>
              <a:rPr lang="it-IT" sz="2400" dirty="0"/>
              <a:t> grabbing."</a:t>
            </a:r>
          </a:p>
          <a:p>
            <a:pPr marL="457200" indent="-457200" algn="just">
              <a:buFont typeface="+mj-lt"/>
              <a:buAutoNum type="arabicPeriod"/>
            </a:pPr>
            <a:r>
              <a:rPr lang="it-IT" sz="2400" b="1" dirty="0" err="1"/>
              <a:t>Climate</a:t>
            </a:r>
            <a:r>
              <a:rPr lang="it-IT" sz="2400" b="1" dirty="0"/>
              <a:t> Pressure</a:t>
            </a:r>
            <a:r>
              <a:rPr lang="it-IT" sz="2400" dirty="0"/>
              <a:t>: </a:t>
            </a:r>
            <a:r>
              <a:rPr lang="it-IT" sz="2400" dirty="0" err="1"/>
              <a:t>Climate</a:t>
            </a:r>
            <a:r>
              <a:rPr lang="it-IT" sz="2400" dirty="0"/>
              <a:t> impacts, </a:t>
            </a:r>
            <a:r>
              <a:rPr lang="it-IT" sz="2400" dirty="0" err="1"/>
              <a:t>such</a:t>
            </a:r>
            <a:r>
              <a:rPr lang="it-IT" sz="2400" dirty="0"/>
              <a:t> </a:t>
            </a:r>
            <a:r>
              <a:rPr lang="it-IT" sz="2400" dirty="0" err="1"/>
              <a:t>as</a:t>
            </a:r>
            <a:r>
              <a:rPr lang="it-IT" sz="2400" dirty="0"/>
              <a:t> </a:t>
            </a:r>
            <a:r>
              <a:rPr lang="it-IT" sz="2400" dirty="0" err="1"/>
              <a:t>Mediterranean</a:t>
            </a:r>
            <a:r>
              <a:rPr lang="it-IT" sz="2400" dirty="0"/>
              <a:t> </a:t>
            </a:r>
            <a:r>
              <a:rPr lang="it-IT" sz="2400" dirty="0" err="1"/>
              <a:t>droughts</a:t>
            </a:r>
            <a:r>
              <a:rPr lang="it-IT" sz="2400" dirty="0"/>
              <a:t>, </a:t>
            </a:r>
            <a:r>
              <a:rPr lang="it-IT" sz="2400" dirty="0" err="1"/>
              <a:t>further</a:t>
            </a:r>
            <a:r>
              <a:rPr lang="it-IT" sz="2400" dirty="0"/>
              <a:t> accelerate global </a:t>
            </a:r>
            <a:r>
              <a:rPr lang="it-IT" sz="2400" dirty="0" err="1"/>
              <a:t>resource</a:t>
            </a:r>
            <a:r>
              <a:rPr lang="it-IT" sz="2400" dirty="0"/>
              <a:t> </a:t>
            </a:r>
            <a:r>
              <a:rPr lang="it-IT" sz="2400" dirty="0" err="1"/>
              <a:t>scarcity</a:t>
            </a:r>
            <a:r>
              <a:rPr lang="it-IT" sz="2400" dirty="0"/>
              <a:t>.</a:t>
            </a:r>
          </a:p>
          <a:p>
            <a:pPr algn="just"/>
            <a:endParaRPr lang="it-IT" sz="2400" dirty="0"/>
          </a:p>
        </p:txBody>
      </p:sp>
      <p:sp>
        <p:nvSpPr>
          <p:cNvPr id="5" name="CasellaDiTesto 4">
            <a:extLst>
              <a:ext uri="{FF2B5EF4-FFF2-40B4-BE49-F238E27FC236}">
                <a16:creationId xmlns:a16="http://schemas.microsoft.com/office/drawing/2014/main" id="{AD8E67D8-FFC4-63DC-5038-E24127F73C9E}"/>
              </a:ext>
            </a:extLst>
          </p:cNvPr>
          <p:cNvSpPr txBox="1"/>
          <p:nvPr/>
        </p:nvSpPr>
        <p:spPr>
          <a:xfrm>
            <a:off x="3597310" y="533949"/>
            <a:ext cx="2989344" cy="523220"/>
          </a:xfrm>
          <a:prstGeom prst="rect">
            <a:avLst/>
          </a:prstGeom>
          <a:noFill/>
        </p:spPr>
        <p:txBody>
          <a:bodyPr wrap="none" rtlCol="0">
            <a:spAutoFit/>
          </a:bodyPr>
          <a:lstStyle/>
          <a:p>
            <a:r>
              <a:rPr lang="it-IT" sz="2800" dirty="0">
                <a:solidFill>
                  <a:srgbClr val="FFC000"/>
                </a:solidFill>
              </a:rPr>
              <a:t>Resource </a:t>
            </a:r>
            <a:r>
              <a:rPr lang="it-IT" sz="2800" dirty="0" err="1">
                <a:solidFill>
                  <a:srgbClr val="FFC000"/>
                </a:solidFill>
              </a:rPr>
              <a:t>efficiency</a:t>
            </a:r>
            <a:endParaRPr lang="it-IT" sz="2800" dirty="0">
              <a:solidFill>
                <a:srgbClr val="FFC000"/>
              </a:solidFill>
            </a:endParaRPr>
          </a:p>
        </p:txBody>
      </p:sp>
      <p:pic>
        <p:nvPicPr>
          <p:cNvPr id="6" name="Immagine 5" descr="Immagine che contiene logo, Elementi grafici, Carattere, design&#10;&#10;Descrizione generata automaticamente">
            <a:extLst>
              <a:ext uri="{FF2B5EF4-FFF2-40B4-BE49-F238E27FC236}">
                <a16:creationId xmlns:a16="http://schemas.microsoft.com/office/drawing/2014/main" id="{278256BB-29E7-C1AE-F51F-B74F534772E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Tree>
    <p:extLst>
      <p:ext uri="{BB962C8B-B14F-4D97-AF65-F5344CB8AC3E}">
        <p14:creationId xmlns:p14="http://schemas.microsoft.com/office/powerpoint/2010/main" val="3414187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2122CB97-423B-1268-9CDD-1705FCDD1645}"/>
              </a:ext>
            </a:extLst>
          </p:cNvPr>
          <p:cNvSpPr>
            <a:spLocks noGrp="1"/>
          </p:cNvSpPr>
          <p:nvPr>
            <p:ph type="ftr" sz="quarter" idx="11"/>
          </p:nvPr>
        </p:nvSpPr>
        <p:spPr/>
        <p:txBody>
          <a:bodyPr/>
          <a:lstStyle/>
          <a:p>
            <a:endParaRPr lang="it-IT"/>
          </a:p>
        </p:txBody>
      </p:sp>
      <p:sp>
        <p:nvSpPr>
          <p:cNvPr id="4" name="CasellaDiTesto 3">
            <a:extLst>
              <a:ext uri="{FF2B5EF4-FFF2-40B4-BE49-F238E27FC236}">
                <a16:creationId xmlns:a16="http://schemas.microsoft.com/office/drawing/2014/main" id="{3D507486-5B89-6E6E-EC60-C5642EA2B07C}"/>
              </a:ext>
            </a:extLst>
          </p:cNvPr>
          <p:cNvSpPr txBox="1"/>
          <p:nvPr/>
        </p:nvSpPr>
        <p:spPr>
          <a:xfrm>
            <a:off x="261257" y="231596"/>
            <a:ext cx="11669486" cy="5324535"/>
          </a:xfrm>
          <a:prstGeom prst="rect">
            <a:avLst/>
          </a:prstGeom>
          <a:noFill/>
        </p:spPr>
        <p:txBody>
          <a:bodyPr wrap="square">
            <a:spAutoFit/>
          </a:bodyPr>
          <a:lstStyle/>
          <a:p>
            <a:pPr algn="ctr"/>
            <a:r>
              <a:rPr lang="it-IT" sz="3200" dirty="0" err="1">
                <a:solidFill>
                  <a:srgbClr val="C00000"/>
                </a:solidFill>
              </a:rPr>
              <a:t>Transforming</a:t>
            </a:r>
            <a:r>
              <a:rPr lang="it-IT" sz="3200" dirty="0">
                <a:solidFill>
                  <a:srgbClr val="C00000"/>
                </a:solidFill>
              </a:rPr>
              <a:t> the economy </a:t>
            </a:r>
          </a:p>
          <a:p>
            <a:endParaRPr lang="it-IT" sz="2800" dirty="0">
              <a:solidFill>
                <a:srgbClr val="C00000"/>
              </a:solidFill>
            </a:endParaRPr>
          </a:p>
          <a:p>
            <a:pPr marL="285750" indent="-285750">
              <a:buFont typeface="Arial" panose="020B0604020202020204" pitchFamily="34" charset="0"/>
              <a:buChar char="•"/>
            </a:pPr>
            <a:r>
              <a:rPr lang="it-IT" sz="2800" b="1" dirty="0"/>
              <a:t>Supply-Side Actions (Production &amp; Design)</a:t>
            </a:r>
          </a:p>
          <a:p>
            <a:endParaRPr lang="it-IT" sz="2800" b="1" dirty="0"/>
          </a:p>
          <a:p>
            <a:pPr marL="285750" indent="-285750">
              <a:buFont typeface="Arial" panose="020B0604020202020204" pitchFamily="34" charset="0"/>
              <a:buChar char="•"/>
            </a:pPr>
            <a:r>
              <a:rPr lang="it-IT" sz="2800" b="1" dirty="0" err="1"/>
              <a:t>Efficient</a:t>
            </a:r>
            <a:r>
              <a:rPr lang="it-IT" sz="2800" b="1" dirty="0"/>
              <a:t> Production</a:t>
            </a:r>
            <a:r>
              <a:rPr lang="it-IT" sz="2800" dirty="0"/>
              <a:t>: </a:t>
            </a:r>
            <a:r>
              <a:rPr lang="it-IT" sz="2800" dirty="0" err="1"/>
              <a:t>Incentivizing</a:t>
            </a:r>
            <a:r>
              <a:rPr lang="it-IT" sz="2800" dirty="0"/>
              <a:t> eco-</a:t>
            </a:r>
            <a:r>
              <a:rPr lang="it-IT" sz="2800" dirty="0" err="1"/>
              <a:t>efficient</a:t>
            </a:r>
            <a:r>
              <a:rPr lang="it-IT" sz="2800" dirty="0"/>
              <a:t> manufacturing </a:t>
            </a:r>
            <a:r>
              <a:rPr lang="it-IT" sz="2800" dirty="0" err="1"/>
              <a:t>processes</a:t>
            </a:r>
            <a:r>
              <a:rPr lang="it-IT" sz="2800" dirty="0"/>
              <a:t>.</a:t>
            </a:r>
          </a:p>
          <a:p>
            <a:endParaRPr lang="it-IT" sz="2800" dirty="0"/>
          </a:p>
          <a:p>
            <a:pPr marL="285750" indent="-285750">
              <a:buFont typeface="Arial" panose="020B0604020202020204" pitchFamily="34" charset="0"/>
              <a:buChar char="•"/>
            </a:pPr>
            <a:r>
              <a:rPr lang="it-IT" sz="2800" b="1" dirty="0"/>
              <a:t>Ecodesign Expansion</a:t>
            </a:r>
            <a:r>
              <a:rPr lang="it-IT" sz="2800" dirty="0"/>
              <a:t>: </a:t>
            </a:r>
            <a:r>
              <a:rPr lang="it-IT" sz="2800" dirty="0" err="1"/>
              <a:t>Extending</a:t>
            </a:r>
            <a:r>
              <a:rPr lang="it-IT" sz="2800" dirty="0"/>
              <a:t> Ecodesign </a:t>
            </a:r>
            <a:r>
              <a:rPr lang="it-IT" sz="2800" dirty="0" err="1"/>
              <a:t>directives</a:t>
            </a:r>
            <a:r>
              <a:rPr lang="it-IT" sz="2800" dirty="0"/>
              <a:t> to non-energy-</a:t>
            </a:r>
            <a:r>
              <a:rPr lang="it-IT" sz="2800" dirty="0" err="1"/>
              <a:t>related</a:t>
            </a:r>
            <a:r>
              <a:rPr lang="it-IT" sz="2800" dirty="0"/>
              <a:t> products.</a:t>
            </a:r>
          </a:p>
          <a:p>
            <a:endParaRPr lang="it-IT" sz="2800" dirty="0"/>
          </a:p>
          <a:p>
            <a:pPr marL="285750" indent="-285750">
              <a:buFont typeface="Arial" panose="020B0604020202020204" pitchFamily="34" charset="0"/>
              <a:buChar char="•"/>
            </a:pPr>
            <a:r>
              <a:rPr lang="it-IT" sz="2800" b="1" dirty="0"/>
              <a:t>Extended Producer </a:t>
            </a:r>
            <a:r>
              <a:rPr lang="it-IT" sz="2800" b="1" dirty="0" err="1"/>
              <a:t>Responsibility</a:t>
            </a:r>
            <a:r>
              <a:rPr lang="it-IT" sz="2800" b="1" dirty="0"/>
              <a:t> (EPR)</a:t>
            </a:r>
            <a:r>
              <a:rPr lang="it-IT" sz="2800" dirty="0"/>
              <a:t>: </a:t>
            </a:r>
            <a:r>
              <a:rPr lang="it-IT" sz="2800" dirty="0" err="1"/>
              <a:t>Covering</a:t>
            </a:r>
            <a:r>
              <a:rPr lang="it-IT" sz="2800" dirty="0"/>
              <a:t> the full life </a:t>
            </a:r>
            <a:r>
              <a:rPr lang="it-IT" sz="2800" dirty="0" err="1"/>
              <a:t>cycle</a:t>
            </a:r>
            <a:r>
              <a:rPr lang="it-IT" sz="2800" dirty="0"/>
              <a:t> (take-back, </a:t>
            </a:r>
            <a:r>
              <a:rPr lang="it-IT" sz="2800" dirty="0" err="1"/>
              <a:t>recycling</a:t>
            </a:r>
            <a:r>
              <a:rPr lang="it-IT" sz="2800" dirty="0"/>
              <a:t>, </a:t>
            </a:r>
            <a:r>
              <a:rPr lang="it-IT" sz="2800" dirty="0" err="1"/>
              <a:t>repair</a:t>
            </a:r>
            <a:r>
              <a:rPr lang="it-IT" sz="2800" dirty="0"/>
              <a:t>).</a:t>
            </a:r>
          </a:p>
        </p:txBody>
      </p:sp>
      <p:pic>
        <p:nvPicPr>
          <p:cNvPr id="5" name="Immagine 4" descr="Immagine che contiene logo, Elementi grafici, Carattere, design&#10;&#10;Descrizione generata automaticamente">
            <a:extLst>
              <a:ext uri="{FF2B5EF4-FFF2-40B4-BE49-F238E27FC236}">
                <a16:creationId xmlns:a16="http://schemas.microsoft.com/office/drawing/2014/main" id="{E3CAAA0A-A143-6384-9571-09C3B5188FA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Tree>
    <p:extLst>
      <p:ext uri="{BB962C8B-B14F-4D97-AF65-F5344CB8AC3E}">
        <p14:creationId xmlns:p14="http://schemas.microsoft.com/office/powerpoint/2010/main" val="1760055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158AEE08-4C72-E233-B686-B1B8D2A4E892}"/>
              </a:ext>
            </a:extLst>
          </p:cNvPr>
          <p:cNvSpPr>
            <a:spLocks noGrp="1"/>
          </p:cNvSpPr>
          <p:nvPr>
            <p:ph type="ftr" sz="quarter" idx="11"/>
          </p:nvPr>
        </p:nvSpPr>
        <p:spPr/>
        <p:txBody>
          <a:bodyPr/>
          <a:lstStyle/>
          <a:p>
            <a:endParaRPr lang="it-IT"/>
          </a:p>
        </p:txBody>
      </p:sp>
      <p:sp>
        <p:nvSpPr>
          <p:cNvPr id="4" name="CasellaDiTesto 3">
            <a:extLst>
              <a:ext uri="{FF2B5EF4-FFF2-40B4-BE49-F238E27FC236}">
                <a16:creationId xmlns:a16="http://schemas.microsoft.com/office/drawing/2014/main" id="{71717600-29F4-C55C-617B-7FD16B8DDE06}"/>
              </a:ext>
            </a:extLst>
          </p:cNvPr>
          <p:cNvSpPr txBox="1"/>
          <p:nvPr/>
        </p:nvSpPr>
        <p:spPr>
          <a:xfrm>
            <a:off x="778329" y="917912"/>
            <a:ext cx="10635342" cy="5940088"/>
          </a:xfrm>
          <a:prstGeom prst="rect">
            <a:avLst/>
          </a:prstGeom>
          <a:noFill/>
        </p:spPr>
        <p:txBody>
          <a:bodyPr wrap="square">
            <a:spAutoFit/>
          </a:bodyPr>
          <a:lstStyle/>
          <a:p>
            <a:r>
              <a:rPr lang="it-IT" sz="2800" b="1" dirty="0" err="1">
                <a:solidFill>
                  <a:srgbClr val="FFC000"/>
                </a:solidFill>
              </a:rPr>
              <a:t>Transforming</a:t>
            </a:r>
            <a:r>
              <a:rPr lang="it-IT" sz="2800" b="1" dirty="0">
                <a:solidFill>
                  <a:srgbClr val="FFC000"/>
                </a:solidFill>
              </a:rPr>
              <a:t> the economy </a:t>
            </a:r>
          </a:p>
          <a:p>
            <a:endParaRPr lang="it-IT" sz="2400" dirty="0">
              <a:solidFill>
                <a:srgbClr val="C00000"/>
              </a:solidFill>
            </a:endParaRPr>
          </a:p>
          <a:p>
            <a:r>
              <a:rPr lang="it-IT" sz="2800" b="1" dirty="0">
                <a:solidFill>
                  <a:schemeClr val="accent2">
                    <a:lumMod val="40000"/>
                    <a:lumOff val="60000"/>
                  </a:schemeClr>
                </a:solidFill>
              </a:rPr>
              <a:t>Turning Waste </a:t>
            </a:r>
            <a:r>
              <a:rPr lang="it-IT" sz="2800" b="1" dirty="0" err="1">
                <a:solidFill>
                  <a:schemeClr val="accent2">
                    <a:lumMod val="40000"/>
                    <a:lumOff val="60000"/>
                  </a:schemeClr>
                </a:solidFill>
              </a:rPr>
              <a:t>into</a:t>
            </a:r>
            <a:r>
              <a:rPr lang="it-IT" sz="2800" b="1" dirty="0">
                <a:solidFill>
                  <a:schemeClr val="accent2">
                    <a:lumMod val="40000"/>
                    <a:lumOff val="60000"/>
                  </a:schemeClr>
                </a:solidFill>
              </a:rPr>
              <a:t> a Resource</a:t>
            </a:r>
          </a:p>
          <a:p>
            <a:endParaRPr lang="it-IT" sz="2800" b="1" dirty="0">
              <a:solidFill>
                <a:schemeClr val="accent6">
                  <a:lumMod val="75000"/>
                </a:schemeClr>
              </a:solidFill>
            </a:endParaRPr>
          </a:p>
          <a:p>
            <a:r>
              <a:rPr lang="it-IT" sz="2800" b="1" dirty="0"/>
              <a:t>The Challenge</a:t>
            </a:r>
            <a:r>
              <a:rPr lang="it-IT" sz="2800" dirty="0"/>
              <a:t>: The EU </a:t>
            </a:r>
            <a:r>
              <a:rPr lang="it-IT" sz="2800" dirty="0" err="1"/>
              <a:t>generates</a:t>
            </a:r>
            <a:r>
              <a:rPr lang="it-IT" sz="2800" dirty="0"/>
              <a:t> </a:t>
            </a:r>
            <a:r>
              <a:rPr lang="it-IT" sz="2800" b="1" dirty="0"/>
              <a:t>2.7 </a:t>
            </a:r>
            <a:r>
              <a:rPr lang="it-IT" sz="2800" b="1" dirty="0" err="1"/>
              <a:t>billion</a:t>
            </a:r>
            <a:r>
              <a:rPr lang="it-IT" sz="2800" b="1" dirty="0"/>
              <a:t> </a:t>
            </a:r>
            <a:r>
              <a:rPr lang="it-IT" sz="2800" b="1" dirty="0" err="1"/>
              <a:t>tonnes</a:t>
            </a:r>
            <a:r>
              <a:rPr lang="it-IT" sz="2800" b="1" dirty="0"/>
              <a:t> of </a:t>
            </a:r>
            <a:r>
              <a:rPr lang="it-IT" sz="2800" b="1" dirty="0" err="1"/>
              <a:t>waste</a:t>
            </a:r>
            <a:r>
              <a:rPr lang="it-IT" sz="2800" dirty="0"/>
              <a:t> </a:t>
            </a:r>
            <a:r>
              <a:rPr lang="it-IT" sz="2800" dirty="0" err="1"/>
              <a:t>annually</a:t>
            </a:r>
            <a:r>
              <a:rPr lang="it-IT" sz="2800" dirty="0"/>
              <a:t> (98M </a:t>
            </a:r>
            <a:r>
              <a:rPr lang="it-IT" sz="2800" dirty="0" err="1"/>
              <a:t>tonnes</a:t>
            </a:r>
            <a:r>
              <a:rPr lang="it-IT" sz="2800" dirty="0"/>
              <a:t> </a:t>
            </a:r>
            <a:r>
              <a:rPr lang="it-IT" sz="2800" dirty="0" err="1"/>
              <a:t>hazardous</a:t>
            </a:r>
            <a:r>
              <a:rPr lang="it-IT" sz="2800" dirty="0"/>
              <a:t>), </a:t>
            </a:r>
            <a:r>
              <a:rPr lang="it-IT" sz="2800" dirty="0" err="1"/>
              <a:t>but</a:t>
            </a:r>
            <a:r>
              <a:rPr lang="it-IT" sz="2800" dirty="0"/>
              <a:t> </a:t>
            </a:r>
            <a:r>
              <a:rPr lang="it-IT" sz="2800" b="1" dirty="0" err="1"/>
              <a:t>only</a:t>
            </a:r>
            <a:r>
              <a:rPr lang="it-IT" sz="2800" b="1" dirty="0"/>
              <a:t> 40% </a:t>
            </a:r>
            <a:r>
              <a:rPr lang="it-IT" sz="2800" b="1" dirty="0" err="1"/>
              <a:t>is</a:t>
            </a:r>
            <a:r>
              <a:rPr lang="it-IT" sz="2800" b="1" dirty="0"/>
              <a:t> </a:t>
            </a:r>
            <a:r>
              <a:rPr lang="it-IT" sz="2800" b="1" dirty="0" err="1"/>
              <a:t>recycled</a:t>
            </a:r>
            <a:r>
              <a:rPr lang="it-IT" sz="2800" dirty="0"/>
              <a:t>, with the </a:t>
            </a:r>
            <a:r>
              <a:rPr lang="it-IT" sz="2800" dirty="0" err="1"/>
              <a:t>rest</a:t>
            </a:r>
            <a:r>
              <a:rPr lang="it-IT" sz="2800" dirty="0"/>
              <a:t> </a:t>
            </a:r>
            <a:r>
              <a:rPr lang="it-IT" sz="2800" dirty="0" err="1"/>
              <a:t>landfill-bound</a:t>
            </a:r>
            <a:r>
              <a:rPr lang="it-IT" sz="2800" dirty="0"/>
              <a:t> or </a:t>
            </a:r>
            <a:r>
              <a:rPr lang="it-IT" sz="2800" dirty="0" err="1"/>
              <a:t>incinerated</a:t>
            </a:r>
            <a:r>
              <a:rPr lang="it-IT" sz="2800" dirty="0"/>
              <a:t>.</a:t>
            </a:r>
          </a:p>
          <a:p>
            <a:endParaRPr lang="it-IT" sz="2800" b="1" dirty="0"/>
          </a:p>
          <a:p>
            <a:r>
              <a:rPr lang="it-IT" sz="2800" b="1" dirty="0"/>
              <a:t>The Strategy</a:t>
            </a:r>
            <a:r>
              <a:rPr lang="it-IT" sz="2800" dirty="0"/>
              <a:t>: </a:t>
            </a:r>
            <a:r>
              <a:rPr lang="it-IT" sz="2800" dirty="0" err="1"/>
              <a:t>Maximize</a:t>
            </a:r>
            <a:r>
              <a:rPr lang="it-IT" sz="2800" dirty="0"/>
              <a:t> </a:t>
            </a:r>
            <a:r>
              <a:rPr lang="it-IT" sz="2800" dirty="0" err="1"/>
              <a:t>circularity</a:t>
            </a:r>
            <a:r>
              <a:rPr lang="it-IT" sz="2800" dirty="0"/>
              <a:t> by </a:t>
            </a:r>
            <a:r>
              <a:rPr lang="it-IT" sz="2800" dirty="0" err="1"/>
              <a:t>establishing</a:t>
            </a:r>
            <a:r>
              <a:rPr lang="it-IT" sz="2800" dirty="0"/>
              <a:t> </a:t>
            </a:r>
            <a:r>
              <a:rPr lang="it-IT" sz="2800" dirty="0" err="1"/>
              <a:t>binding</a:t>
            </a:r>
            <a:r>
              <a:rPr lang="it-IT" sz="2800" dirty="0"/>
              <a:t> targets, minimum </a:t>
            </a:r>
            <a:r>
              <a:rPr lang="it-IT" sz="2800" dirty="0" err="1"/>
              <a:t>recycled</a:t>
            </a:r>
            <a:r>
              <a:rPr lang="it-IT" sz="2800" dirty="0"/>
              <a:t> </a:t>
            </a:r>
            <a:r>
              <a:rPr lang="it-IT" sz="2800" dirty="0" err="1"/>
              <a:t>content</a:t>
            </a:r>
            <a:r>
              <a:rPr lang="it-IT" sz="2800" dirty="0"/>
              <a:t> </a:t>
            </a:r>
            <a:r>
              <a:rPr lang="it-IT" sz="2800" dirty="0" err="1"/>
              <a:t>quotas</a:t>
            </a:r>
            <a:r>
              <a:rPr lang="it-IT" sz="2800" dirty="0"/>
              <a:t>, and </a:t>
            </a:r>
            <a:r>
              <a:rPr lang="it-IT" sz="2800" dirty="0" err="1"/>
              <a:t>strict</a:t>
            </a:r>
            <a:r>
              <a:rPr lang="it-IT" sz="2800" dirty="0"/>
              <a:t> </a:t>
            </a:r>
            <a:r>
              <a:rPr lang="it-IT" sz="2800" dirty="0" err="1"/>
              <a:t>durability</a:t>
            </a:r>
            <a:r>
              <a:rPr lang="it-IT" sz="2800" dirty="0"/>
              <a:t> </a:t>
            </a:r>
            <a:r>
              <a:rPr lang="it-IT" sz="2800" dirty="0" err="1"/>
              <a:t>criteria</a:t>
            </a:r>
            <a:r>
              <a:rPr lang="it-IT" sz="2800" dirty="0"/>
              <a:t>, </a:t>
            </a:r>
            <a:r>
              <a:rPr lang="it-IT" sz="2800" dirty="0" err="1"/>
              <a:t>while</a:t>
            </a:r>
            <a:r>
              <a:rPr lang="it-IT" sz="2800" dirty="0"/>
              <a:t> cutting </a:t>
            </a:r>
            <a:r>
              <a:rPr lang="it-IT" sz="2800" dirty="0" err="1"/>
              <a:t>illegal</a:t>
            </a:r>
            <a:r>
              <a:rPr lang="it-IT" sz="2800" dirty="0"/>
              <a:t> </a:t>
            </a:r>
            <a:r>
              <a:rPr lang="it-IT" sz="2800" dirty="0" err="1"/>
              <a:t>hazardous</a:t>
            </a:r>
            <a:r>
              <a:rPr lang="it-IT" sz="2800" dirty="0"/>
              <a:t> </a:t>
            </a:r>
            <a:r>
              <a:rPr lang="it-IT" sz="2800" dirty="0" err="1"/>
              <a:t>waste</a:t>
            </a:r>
            <a:r>
              <a:rPr lang="it-IT" sz="2800" dirty="0"/>
              <a:t> </a:t>
            </a:r>
            <a:r>
              <a:rPr lang="it-IT" sz="2800" dirty="0" err="1"/>
              <a:t>shipments</a:t>
            </a:r>
            <a:r>
              <a:rPr lang="it-IT" sz="2800" dirty="0"/>
              <a:t> and </a:t>
            </a:r>
            <a:r>
              <a:rPr lang="it-IT" sz="2800" dirty="0" err="1"/>
              <a:t>aligning</a:t>
            </a:r>
            <a:r>
              <a:rPr lang="it-IT" sz="2800" dirty="0"/>
              <a:t> EU public funds with </a:t>
            </a:r>
            <a:r>
              <a:rPr lang="it-IT" sz="2800" dirty="0" err="1"/>
              <a:t>highest-level</a:t>
            </a:r>
            <a:r>
              <a:rPr lang="it-IT" sz="2800" dirty="0"/>
              <a:t> </a:t>
            </a:r>
            <a:r>
              <a:rPr lang="it-IT" sz="2800" dirty="0" err="1"/>
              <a:t>recycling</a:t>
            </a:r>
            <a:r>
              <a:rPr lang="it-IT" sz="2800" dirty="0"/>
              <a:t> </a:t>
            </a:r>
            <a:r>
              <a:rPr lang="it-IT" sz="2800" dirty="0" err="1"/>
              <a:t>priorities</a:t>
            </a:r>
            <a:r>
              <a:rPr lang="it-IT" sz="2800" dirty="0"/>
              <a:t>.</a:t>
            </a:r>
          </a:p>
          <a:p>
            <a:br>
              <a:rPr lang="it-IT" sz="2400" dirty="0"/>
            </a:br>
            <a:endParaRPr lang="it-IT" sz="2400" dirty="0"/>
          </a:p>
        </p:txBody>
      </p:sp>
      <p:pic>
        <p:nvPicPr>
          <p:cNvPr id="5" name="Immagine 4" descr="Immagine che contiene logo, Elementi grafici, Carattere, design&#10;&#10;Descrizione generata automaticamente">
            <a:extLst>
              <a:ext uri="{FF2B5EF4-FFF2-40B4-BE49-F238E27FC236}">
                <a16:creationId xmlns:a16="http://schemas.microsoft.com/office/drawing/2014/main" id="{B844B4F9-3E2B-9B74-7DFE-D04C0165C10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Tree>
    <p:extLst>
      <p:ext uri="{BB962C8B-B14F-4D97-AF65-F5344CB8AC3E}">
        <p14:creationId xmlns:p14="http://schemas.microsoft.com/office/powerpoint/2010/main" val="812505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Immagine 2" descr="Immagine che contiene logo, Elementi grafici, Carattere, design&#10;&#10;Descrizione generata automaticamente">
            <a:extLst>
              <a:ext uri="{FF2B5EF4-FFF2-40B4-BE49-F238E27FC236}">
                <a16:creationId xmlns:a16="http://schemas.microsoft.com/office/drawing/2014/main" id="{916A08E2-AF6A-1561-0FD5-74EA297B01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0"/>
            <a:ext cx="1861632" cy="1861632"/>
          </a:xfrm>
          <a:prstGeom prst="rect">
            <a:avLst/>
          </a:prstGeom>
        </p:spPr>
      </p:pic>
      <p:pic>
        <p:nvPicPr>
          <p:cNvPr id="5" name="Immagine 4">
            <a:extLst>
              <a:ext uri="{FF2B5EF4-FFF2-40B4-BE49-F238E27FC236}">
                <a16:creationId xmlns:a16="http://schemas.microsoft.com/office/drawing/2014/main" id="{AB4C3310-39F4-790F-2C30-447CF80EFB6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46764" y="0"/>
            <a:ext cx="4045236" cy="846197"/>
          </a:xfrm>
          <a:prstGeom prst="rect">
            <a:avLst/>
          </a:prstGeom>
          <a:noFill/>
          <a:extLst>
            <a:ext uri="{909E8E84-426E-40DD-AFC4-6F175D3DCCD1}">
              <a14:hiddenFill xmlns:a14="http://schemas.microsoft.com/office/drawing/2010/main">
                <a:solidFill>
                  <a:srgbClr val="FFFFFF"/>
                </a:solidFill>
              </a14:hiddenFill>
            </a:ext>
          </a:extLst>
        </p:spPr>
      </p:pic>
      <p:sp>
        <p:nvSpPr>
          <p:cNvPr id="2" name="Segnaposto piè di pagina 1">
            <a:extLst>
              <a:ext uri="{FF2B5EF4-FFF2-40B4-BE49-F238E27FC236}">
                <a16:creationId xmlns:a16="http://schemas.microsoft.com/office/drawing/2014/main" id="{4A6E7193-349C-BC39-CE2C-DD1A81E9D509}"/>
              </a:ext>
            </a:extLst>
          </p:cNvPr>
          <p:cNvSpPr>
            <a:spLocks noGrp="1"/>
          </p:cNvSpPr>
          <p:nvPr>
            <p:ph type="ftr" sz="quarter" idx="11"/>
          </p:nvPr>
        </p:nvSpPr>
        <p:spPr>
          <a:xfrm>
            <a:off x="1341120" y="4055364"/>
            <a:ext cx="9509760" cy="320040"/>
          </a:xfrm>
        </p:spPr>
        <p:txBody>
          <a:bodyPr vert="horz" lIns="91440" tIns="45720" rIns="91440" bIns="45720" rtlCol="0" anchor="ctr">
            <a:normAutofit/>
          </a:bodyPr>
          <a:lstStyle/>
          <a:p>
            <a:pPr algn="ctr"/>
            <a:endParaRPr lang="en-US">
              <a:solidFill>
                <a:schemeClr val="bg1"/>
              </a:solidFill>
            </a:endParaRPr>
          </a:p>
        </p:txBody>
      </p:sp>
      <p:sp>
        <p:nvSpPr>
          <p:cNvPr id="4" name="CasellaDiTesto 3">
            <a:extLst>
              <a:ext uri="{FF2B5EF4-FFF2-40B4-BE49-F238E27FC236}">
                <a16:creationId xmlns:a16="http://schemas.microsoft.com/office/drawing/2014/main" id="{8900E08A-AEAB-23F6-F2CB-FCD72C110E1B}"/>
              </a:ext>
            </a:extLst>
          </p:cNvPr>
          <p:cNvSpPr txBox="1"/>
          <p:nvPr/>
        </p:nvSpPr>
        <p:spPr>
          <a:xfrm>
            <a:off x="951175" y="1861632"/>
            <a:ext cx="10272834" cy="4800425"/>
          </a:xfrm>
          <a:prstGeom prst="rect">
            <a:avLst/>
          </a:prstGeom>
        </p:spPr>
        <p:txBody>
          <a:bodyPr vert="horz" lIns="91440" tIns="45720" rIns="91440" bIns="45720" rtlCol="0" anchor="ctr">
            <a:noAutofit/>
          </a:bodyPr>
          <a:lstStyle/>
          <a:p>
            <a:pPr defTabSz="914400">
              <a:lnSpc>
                <a:spcPct val="110000"/>
              </a:lnSpc>
              <a:spcAft>
                <a:spcPts val="1200"/>
              </a:spcAft>
              <a:buClr>
                <a:schemeClr val="accent1"/>
              </a:buClr>
              <a:buSzPct val="110000"/>
            </a:pPr>
            <a:r>
              <a:rPr lang="en-US" sz="2800" b="1" dirty="0">
                <a:solidFill>
                  <a:srgbClr val="FFFF00"/>
                </a:solidFill>
                <a:latin typeface="Aptos Narrow" panose="020B0004020202020204" pitchFamily="34" charset="0"/>
              </a:rPr>
              <a:t>Introduction to Global Greenhouse Gas Emissions and </a:t>
            </a:r>
            <a:r>
              <a:rPr lang="it-IT" sz="2800" b="1" dirty="0">
                <a:solidFill>
                  <a:srgbClr val="FFFF00"/>
                </a:solidFill>
                <a:latin typeface="Aptos Narrow" panose="020B0004020202020204" pitchFamily="34" charset="0"/>
              </a:rPr>
              <a:t>global </a:t>
            </a:r>
            <a:r>
              <a:rPr lang="it-IT" sz="2800" b="1" dirty="0" err="1">
                <a:solidFill>
                  <a:srgbClr val="FFFF00"/>
                </a:solidFill>
                <a:latin typeface="Aptos Narrow" panose="020B0004020202020204" pitchFamily="34" charset="0"/>
              </a:rPr>
              <a:t>mean</a:t>
            </a:r>
            <a:r>
              <a:rPr lang="it-IT" sz="2800" b="1" dirty="0">
                <a:solidFill>
                  <a:srgbClr val="FFFF00"/>
                </a:solidFill>
                <a:latin typeface="Aptos Narrow" panose="020B0004020202020204" pitchFamily="34" charset="0"/>
              </a:rPr>
              <a:t> </a:t>
            </a:r>
            <a:r>
              <a:rPr lang="it-IT" sz="2800" b="1" dirty="0" err="1">
                <a:solidFill>
                  <a:srgbClr val="FFFF00"/>
                </a:solidFill>
                <a:latin typeface="Aptos Narrow" panose="020B0004020202020204" pitchFamily="34" charset="0"/>
              </a:rPr>
              <a:t>annual</a:t>
            </a:r>
            <a:r>
              <a:rPr lang="it-IT" sz="2800" b="1" dirty="0">
                <a:solidFill>
                  <a:srgbClr val="FFFF00"/>
                </a:solidFill>
                <a:latin typeface="Aptos Narrow" panose="020B0004020202020204" pitchFamily="34" charset="0"/>
              </a:rPr>
              <a:t> temperature </a:t>
            </a:r>
            <a:r>
              <a:rPr lang="it-IT" sz="2800" b="1" dirty="0" err="1">
                <a:solidFill>
                  <a:srgbClr val="FFFF00"/>
                </a:solidFill>
                <a:latin typeface="Aptos Narrow" panose="020B0004020202020204" pitchFamily="34" charset="0"/>
              </a:rPr>
              <a:t>anomalies</a:t>
            </a:r>
            <a:r>
              <a:rPr lang="it-IT" sz="2800" b="1" dirty="0">
                <a:solidFill>
                  <a:srgbClr val="FFFF00"/>
                </a:solidFill>
                <a:latin typeface="Aptos Narrow" panose="020B0004020202020204" pitchFamily="34" charset="0"/>
              </a:rPr>
              <a:t> </a:t>
            </a:r>
            <a:endParaRPr lang="en-US" sz="2800" b="1" dirty="0">
              <a:solidFill>
                <a:srgbClr val="FFFF00"/>
              </a:solidFill>
              <a:latin typeface="Aptos Narrow" panose="020B0004020202020204" pitchFamily="34" charset="0"/>
            </a:endParaRPr>
          </a:p>
          <a:p>
            <a:pPr indent="-228600" algn="just" defTabSz="914400">
              <a:lnSpc>
                <a:spcPct val="110000"/>
              </a:lnSpc>
              <a:spcAft>
                <a:spcPts val="1200"/>
              </a:spcAft>
              <a:buClr>
                <a:schemeClr val="accent1"/>
              </a:buClr>
              <a:buSzPct val="110000"/>
              <a:buFont typeface="Wingdings" panose="05000000000000000000" pitchFamily="2" charset="2"/>
              <a:buChar char="§"/>
            </a:pPr>
            <a:br>
              <a:rPr lang="en-US" sz="2400" dirty="0"/>
            </a:br>
            <a:r>
              <a:rPr lang="en-US" sz="2400" dirty="0"/>
              <a:t>Anthropogenic greenhouse gas emissions, led by carbon dioxide CO2, are the fundamental drivers of rising global average temperatures. Earth’s history confirms that atmospheric greenhouse gas concentrations directly dictate global temperature trends. </a:t>
            </a:r>
          </a:p>
          <a:p>
            <a:pPr indent="-228600" algn="just" defTabSz="914400">
              <a:lnSpc>
                <a:spcPct val="110000"/>
              </a:lnSpc>
              <a:spcAft>
                <a:spcPts val="1200"/>
              </a:spcAft>
              <a:buClr>
                <a:schemeClr val="accent1"/>
              </a:buClr>
              <a:buSzPct val="110000"/>
              <a:buFont typeface="Wingdings" panose="05000000000000000000" pitchFamily="2" charset="2"/>
              <a:buChar char="§"/>
            </a:pPr>
            <a:r>
              <a:rPr lang="en-US" sz="2400" dirty="0"/>
              <a:t>The table below illustrates the </a:t>
            </a:r>
            <a:r>
              <a:rPr lang="it-IT" sz="2400" dirty="0">
                <a:solidFill>
                  <a:srgbClr val="FFFF00">
                    <a:alpha val="70000"/>
                  </a:srgbClr>
                </a:solidFill>
              </a:rPr>
              <a:t>global </a:t>
            </a:r>
            <a:r>
              <a:rPr lang="it-IT" sz="2400" dirty="0" err="1">
                <a:solidFill>
                  <a:srgbClr val="FFFF00">
                    <a:alpha val="70000"/>
                  </a:srgbClr>
                </a:solidFill>
              </a:rPr>
              <a:t>mean</a:t>
            </a:r>
            <a:r>
              <a:rPr lang="it-IT" sz="2400" dirty="0">
                <a:solidFill>
                  <a:srgbClr val="FFFF00">
                    <a:alpha val="70000"/>
                  </a:srgbClr>
                </a:solidFill>
              </a:rPr>
              <a:t> </a:t>
            </a:r>
            <a:r>
              <a:rPr lang="it-IT" sz="2400" dirty="0" err="1">
                <a:solidFill>
                  <a:srgbClr val="FFFF00">
                    <a:alpha val="70000"/>
                  </a:srgbClr>
                </a:solidFill>
              </a:rPr>
              <a:t>annual</a:t>
            </a:r>
            <a:r>
              <a:rPr lang="it-IT" sz="2400" dirty="0">
                <a:solidFill>
                  <a:srgbClr val="FFFF00">
                    <a:alpha val="70000"/>
                  </a:srgbClr>
                </a:solidFill>
              </a:rPr>
              <a:t> temperature </a:t>
            </a:r>
            <a:r>
              <a:rPr lang="it-IT" sz="2400" dirty="0" err="1">
                <a:solidFill>
                  <a:srgbClr val="FFFF00">
                    <a:alpha val="70000"/>
                  </a:srgbClr>
                </a:solidFill>
              </a:rPr>
              <a:t>anomalies</a:t>
            </a:r>
            <a:r>
              <a:rPr lang="it-IT" sz="2400" dirty="0">
                <a:solidFill>
                  <a:srgbClr val="FFFF00">
                    <a:alpha val="70000"/>
                  </a:srgbClr>
                </a:solidFill>
              </a:rPr>
              <a:t> </a:t>
            </a:r>
            <a:endParaRPr lang="en-US" sz="2400" b="0" i="0" dirty="0">
              <a:solidFill>
                <a:srgbClr val="FFFF00">
                  <a:alpha val="70000"/>
                </a:srgbClr>
              </a:solidFill>
            </a:endParaRPr>
          </a:p>
        </p:txBody>
      </p:sp>
    </p:spTree>
    <p:extLst>
      <p:ext uri="{BB962C8B-B14F-4D97-AF65-F5344CB8AC3E}">
        <p14:creationId xmlns:p14="http://schemas.microsoft.com/office/powerpoint/2010/main" val="3278538141"/>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EF12A99B-BA91-28DF-0513-B0BF6B0E6646}"/>
              </a:ext>
            </a:extLst>
          </p:cNvPr>
          <p:cNvSpPr>
            <a:spLocks noGrp="1"/>
          </p:cNvSpPr>
          <p:nvPr>
            <p:ph type="ftr" sz="quarter" idx="11"/>
          </p:nvPr>
        </p:nvSpPr>
        <p:spPr/>
        <p:txBody>
          <a:bodyPr/>
          <a:lstStyle/>
          <a:p>
            <a:endParaRPr lang="it-IT"/>
          </a:p>
        </p:txBody>
      </p:sp>
      <p:sp>
        <p:nvSpPr>
          <p:cNvPr id="4" name="CasellaDiTesto 3">
            <a:extLst>
              <a:ext uri="{FF2B5EF4-FFF2-40B4-BE49-F238E27FC236}">
                <a16:creationId xmlns:a16="http://schemas.microsoft.com/office/drawing/2014/main" id="{FF7ED153-D765-6B56-7D9A-3E0D156F2F06}"/>
              </a:ext>
            </a:extLst>
          </p:cNvPr>
          <p:cNvSpPr txBox="1"/>
          <p:nvPr/>
        </p:nvSpPr>
        <p:spPr>
          <a:xfrm>
            <a:off x="619649" y="653702"/>
            <a:ext cx="10108641" cy="5386090"/>
          </a:xfrm>
          <a:prstGeom prst="rect">
            <a:avLst/>
          </a:prstGeom>
          <a:noFill/>
        </p:spPr>
        <p:txBody>
          <a:bodyPr wrap="square">
            <a:spAutoFit/>
          </a:bodyPr>
          <a:lstStyle/>
          <a:p>
            <a:r>
              <a:rPr lang="it-IT" sz="2800" b="1" dirty="0">
                <a:solidFill>
                  <a:srgbClr val="FFFF00"/>
                </a:solidFill>
              </a:rPr>
              <a:t>Waste Management: </a:t>
            </a:r>
            <a:r>
              <a:rPr lang="it-IT" sz="2800" b="1" dirty="0" err="1">
                <a:solidFill>
                  <a:srgbClr val="FFFF00"/>
                </a:solidFill>
              </a:rPr>
              <a:t>Prevention</a:t>
            </a:r>
            <a:r>
              <a:rPr lang="it-IT" sz="2800" b="1" dirty="0">
                <a:solidFill>
                  <a:srgbClr val="FFFF00"/>
                </a:solidFill>
              </a:rPr>
              <a:t> &amp; </a:t>
            </a:r>
            <a:r>
              <a:rPr lang="it-IT" sz="2800" b="1" dirty="0" err="1">
                <a:solidFill>
                  <a:srgbClr val="FFFF00"/>
                </a:solidFill>
              </a:rPr>
              <a:t>Hierar</a:t>
            </a:r>
            <a:r>
              <a:rPr lang="it-IT" sz="2800" b="1" dirty="0" err="1">
                <a:solidFill>
                  <a:schemeClr val="accent6">
                    <a:lumMod val="75000"/>
                  </a:schemeClr>
                </a:solidFill>
              </a:rPr>
              <a:t>chy</a:t>
            </a:r>
            <a:endParaRPr lang="it-IT" sz="2800" b="1" dirty="0">
              <a:solidFill>
                <a:schemeClr val="accent6">
                  <a:lumMod val="75000"/>
                </a:schemeClr>
              </a:solidFill>
            </a:endParaRPr>
          </a:p>
          <a:p>
            <a:endParaRPr lang="it-IT" sz="2800" b="1" dirty="0"/>
          </a:p>
          <a:p>
            <a:r>
              <a:rPr lang="it-IT" sz="2800" b="1" dirty="0">
                <a:solidFill>
                  <a:srgbClr val="FFFF00"/>
                </a:solidFill>
              </a:rPr>
              <a:t>The Waste </a:t>
            </a:r>
            <a:r>
              <a:rPr lang="it-IT" sz="2800" b="1" dirty="0" err="1">
                <a:solidFill>
                  <a:srgbClr val="FFFF00"/>
                </a:solidFill>
              </a:rPr>
              <a:t>Hierarchy</a:t>
            </a:r>
            <a:r>
              <a:rPr lang="it-IT" sz="2800" dirty="0">
                <a:solidFill>
                  <a:schemeClr val="accent6">
                    <a:lumMod val="75000"/>
                  </a:schemeClr>
                </a:solidFill>
              </a:rPr>
              <a:t>: </a:t>
            </a:r>
            <a:r>
              <a:rPr lang="it-IT" sz="2800" dirty="0" err="1"/>
              <a:t>Prioritizing</a:t>
            </a:r>
            <a:r>
              <a:rPr lang="it-IT" sz="2800" dirty="0"/>
              <a:t> management steps from </a:t>
            </a:r>
            <a:r>
              <a:rPr lang="it-IT" sz="2800" dirty="0" err="1"/>
              <a:t>most</a:t>
            </a:r>
            <a:r>
              <a:rPr lang="it-IT" sz="2800" dirty="0"/>
              <a:t> to </a:t>
            </a:r>
            <a:r>
              <a:rPr lang="it-IT" sz="2800" dirty="0" err="1"/>
              <a:t>least</a:t>
            </a:r>
            <a:r>
              <a:rPr lang="it-IT" sz="2800" dirty="0"/>
              <a:t> </a:t>
            </a:r>
            <a:r>
              <a:rPr lang="it-IT" sz="2800" dirty="0" err="1"/>
              <a:t>sustainable</a:t>
            </a:r>
            <a:r>
              <a:rPr lang="it-IT" sz="2800" dirty="0"/>
              <a:t>: </a:t>
            </a:r>
            <a:r>
              <a:rPr lang="it-IT" sz="2800" b="1" dirty="0" err="1"/>
              <a:t>Prevention</a:t>
            </a:r>
            <a:r>
              <a:rPr lang="it-IT" sz="2800" dirty="0"/>
              <a:t> \(\</a:t>
            </a:r>
            <a:r>
              <a:rPr lang="it-IT" sz="2800" dirty="0" err="1"/>
              <a:t>rightarrow</a:t>
            </a:r>
            <a:r>
              <a:rPr lang="it-IT" sz="2800" dirty="0"/>
              <a:t> \) </a:t>
            </a:r>
            <a:r>
              <a:rPr lang="it-IT" sz="2800" b="1" dirty="0" err="1"/>
              <a:t>Reuse</a:t>
            </a:r>
            <a:r>
              <a:rPr lang="it-IT" sz="2800" dirty="0"/>
              <a:t> \(\</a:t>
            </a:r>
            <a:r>
              <a:rPr lang="it-IT" sz="2800" dirty="0" err="1"/>
              <a:t>rightarrow</a:t>
            </a:r>
            <a:r>
              <a:rPr lang="it-IT" sz="2800" dirty="0"/>
              <a:t> \) </a:t>
            </a:r>
            <a:r>
              <a:rPr lang="it-IT" sz="2800" b="1" dirty="0" err="1"/>
              <a:t>Recycling</a:t>
            </a:r>
            <a:r>
              <a:rPr lang="it-IT" sz="2800" dirty="0"/>
              <a:t> \(\</a:t>
            </a:r>
            <a:r>
              <a:rPr lang="it-IT" sz="2800" dirty="0" err="1"/>
              <a:t>rightarrow</a:t>
            </a:r>
            <a:r>
              <a:rPr lang="it-IT" sz="2800" dirty="0"/>
              <a:t> \) </a:t>
            </a:r>
            <a:r>
              <a:rPr lang="it-IT" sz="2800" b="1" dirty="0"/>
              <a:t>Recovery</a:t>
            </a:r>
            <a:r>
              <a:rPr lang="it-IT" sz="2800" dirty="0"/>
              <a:t> \(\</a:t>
            </a:r>
            <a:r>
              <a:rPr lang="it-IT" sz="2800" dirty="0" err="1"/>
              <a:t>rightarrow</a:t>
            </a:r>
            <a:r>
              <a:rPr lang="it-IT" sz="2800" dirty="0"/>
              <a:t> \) </a:t>
            </a:r>
            <a:r>
              <a:rPr lang="it-IT" sz="2800" b="1" dirty="0" err="1"/>
              <a:t>Disposal</a:t>
            </a:r>
            <a:r>
              <a:rPr lang="it-IT" sz="2800" dirty="0"/>
              <a:t>.</a:t>
            </a:r>
          </a:p>
          <a:p>
            <a:r>
              <a:rPr lang="it-IT" sz="2800" dirty="0"/>
              <a:t> </a:t>
            </a:r>
            <a:r>
              <a:rPr lang="it-IT" sz="2800" b="1" dirty="0">
                <a:solidFill>
                  <a:srgbClr val="FFFF00"/>
                </a:solidFill>
              </a:rPr>
              <a:t>Strategic Shift </a:t>
            </a:r>
            <a:r>
              <a:rPr lang="it-IT" sz="2800" b="1" dirty="0">
                <a:solidFill>
                  <a:schemeClr val="accent6">
                    <a:lumMod val="75000"/>
                  </a:schemeClr>
                </a:solidFill>
              </a:rPr>
              <a:t>: </a:t>
            </a:r>
            <a:r>
              <a:rPr lang="it-IT" sz="2800" dirty="0" err="1"/>
              <a:t>Moving</a:t>
            </a:r>
            <a:r>
              <a:rPr lang="it-IT" sz="2800" dirty="0"/>
              <a:t> up the </a:t>
            </a:r>
            <a:r>
              <a:rPr lang="it-IT" sz="2800" dirty="0" err="1"/>
              <a:t>hierarchy</a:t>
            </a:r>
            <a:r>
              <a:rPr lang="it-IT" sz="2800" dirty="0"/>
              <a:t> by </a:t>
            </a:r>
            <a:r>
              <a:rPr lang="it-IT" sz="2800" dirty="0" err="1"/>
              <a:t>strictly</a:t>
            </a:r>
            <a:r>
              <a:rPr lang="it-IT" sz="2800" dirty="0"/>
              <a:t> </a:t>
            </a:r>
            <a:r>
              <a:rPr lang="it-IT" sz="2800" dirty="0" err="1"/>
              <a:t>focusing</a:t>
            </a:r>
            <a:r>
              <a:rPr lang="it-IT" sz="2800" dirty="0"/>
              <a:t> on the top </a:t>
            </a:r>
            <a:r>
              <a:rPr lang="it-IT" sz="2800" dirty="0" err="1"/>
              <a:t>three</a:t>
            </a:r>
            <a:r>
              <a:rPr lang="it-IT" sz="2800" dirty="0"/>
              <a:t> </a:t>
            </a:r>
            <a:r>
              <a:rPr lang="it-IT" sz="2800" dirty="0" err="1"/>
              <a:t>tiers</a:t>
            </a:r>
            <a:r>
              <a:rPr lang="it-IT" sz="2800" dirty="0"/>
              <a:t>:</a:t>
            </a:r>
          </a:p>
          <a:p>
            <a:pPr lvl="1"/>
            <a:r>
              <a:rPr lang="it-IT" sz="2800" b="1" dirty="0" err="1"/>
              <a:t>Prioritize</a:t>
            </a:r>
            <a:r>
              <a:rPr lang="it-IT" sz="2800" b="1" dirty="0"/>
              <a:t> </a:t>
            </a:r>
            <a:r>
              <a:rPr lang="it-IT" sz="2800" b="1" dirty="0" err="1"/>
              <a:t>Prevention</a:t>
            </a:r>
            <a:r>
              <a:rPr lang="it-IT" sz="2800" dirty="0"/>
              <a:t> (</a:t>
            </a:r>
            <a:r>
              <a:rPr lang="it-IT" sz="2800" dirty="0" err="1"/>
              <a:t>Avoid</a:t>
            </a:r>
            <a:r>
              <a:rPr lang="it-IT" sz="2800" dirty="0"/>
              <a:t> </a:t>
            </a:r>
            <a:r>
              <a:rPr lang="it-IT" sz="2800" dirty="0" err="1"/>
              <a:t>generating</a:t>
            </a:r>
            <a:r>
              <a:rPr lang="it-IT" sz="2800" dirty="0"/>
              <a:t> </a:t>
            </a:r>
            <a:r>
              <a:rPr lang="it-IT" sz="2800" dirty="0" err="1"/>
              <a:t>waste</a:t>
            </a:r>
            <a:r>
              <a:rPr lang="it-IT" sz="2800" dirty="0"/>
              <a:t>)</a:t>
            </a:r>
          </a:p>
          <a:p>
            <a:pPr lvl="1"/>
            <a:r>
              <a:rPr lang="it-IT" sz="2800" b="1" dirty="0" err="1"/>
              <a:t>Maximize</a:t>
            </a:r>
            <a:r>
              <a:rPr lang="it-IT" sz="2800" b="1" dirty="0"/>
              <a:t> </a:t>
            </a:r>
            <a:r>
              <a:rPr lang="it-IT" sz="2800" b="1" dirty="0" err="1"/>
              <a:t>Reuse</a:t>
            </a:r>
            <a:r>
              <a:rPr lang="it-IT" sz="2800" dirty="0"/>
              <a:t> (</a:t>
            </a:r>
            <a:r>
              <a:rPr lang="it-IT" sz="2800" dirty="0" err="1"/>
              <a:t>Extend</a:t>
            </a:r>
            <a:r>
              <a:rPr lang="it-IT" sz="2800" dirty="0"/>
              <a:t> product </a:t>
            </a:r>
            <a:r>
              <a:rPr lang="it-IT" sz="2800" dirty="0" err="1"/>
              <a:t>lifespans</a:t>
            </a:r>
            <a:r>
              <a:rPr lang="it-IT" sz="2800" dirty="0"/>
              <a:t>)</a:t>
            </a:r>
          </a:p>
          <a:p>
            <a:pPr lvl="1"/>
            <a:r>
              <a:rPr lang="it-IT" sz="2800" b="1" dirty="0" err="1"/>
              <a:t>Optimize</a:t>
            </a:r>
            <a:r>
              <a:rPr lang="it-IT" sz="2800" b="1" dirty="0"/>
              <a:t> </a:t>
            </a:r>
            <a:r>
              <a:rPr lang="it-IT" sz="2800" b="1" dirty="0" err="1"/>
              <a:t>Recycling</a:t>
            </a:r>
            <a:r>
              <a:rPr lang="it-IT" sz="2800" dirty="0"/>
              <a:t> (</a:t>
            </a:r>
            <a:r>
              <a:rPr lang="it-IT" sz="2800" dirty="0" err="1"/>
              <a:t>Recover</a:t>
            </a:r>
            <a:r>
              <a:rPr lang="it-IT" sz="2800" dirty="0"/>
              <a:t> </a:t>
            </a:r>
            <a:r>
              <a:rPr lang="it-IT" sz="2800" dirty="0" err="1"/>
              <a:t>valuable</a:t>
            </a:r>
            <a:r>
              <a:rPr lang="it-IT" sz="2800" dirty="0"/>
              <a:t> </a:t>
            </a:r>
            <a:r>
              <a:rPr lang="it-IT" sz="2800" dirty="0" err="1"/>
              <a:t>materials</a:t>
            </a:r>
            <a:r>
              <a:rPr lang="it-IT" sz="2800" dirty="0"/>
              <a:t>)</a:t>
            </a:r>
          </a:p>
          <a:p>
            <a:br>
              <a:rPr lang="it-IT" dirty="0"/>
            </a:br>
            <a:endParaRPr lang="it-IT" dirty="0"/>
          </a:p>
        </p:txBody>
      </p:sp>
      <p:pic>
        <p:nvPicPr>
          <p:cNvPr id="5" name="Immagine 4" descr="Immagine che contiene logo, Elementi grafici, Carattere, design&#10;&#10;Descrizione generata automaticamente">
            <a:extLst>
              <a:ext uri="{FF2B5EF4-FFF2-40B4-BE49-F238E27FC236}">
                <a16:creationId xmlns:a16="http://schemas.microsoft.com/office/drawing/2014/main" id="{B7C920E0-FF65-2489-350D-FED17802D0A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Tree>
    <p:extLst>
      <p:ext uri="{BB962C8B-B14F-4D97-AF65-F5344CB8AC3E}">
        <p14:creationId xmlns:p14="http://schemas.microsoft.com/office/powerpoint/2010/main" val="2389103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D8E465DE-90E3-977D-80D1-F66D56C426D1}"/>
              </a:ext>
            </a:extLst>
          </p:cNvPr>
          <p:cNvSpPr>
            <a:spLocks noGrp="1"/>
          </p:cNvSpPr>
          <p:nvPr>
            <p:ph type="ftr" sz="quarter" idx="11"/>
          </p:nvPr>
        </p:nvSpPr>
        <p:spPr/>
        <p:txBody>
          <a:bodyPr/>
          <a:lstStyle/>
          <a:p>
            <a:endParaRPr lang="it-IT"/>
          </a:p>
        </p:txBody>
      </p:sp>
      <p:pic>
        <p:nvPicPr>
          <p:cNvPr id="3" name="Immagine 2" descr="Immagine che contiene logo, Elementi grafici, Carattere, design&#10;&#10;Descrizione generata automaticamente">
            <a:extLst>
              <a:ext uri="{FF2B5EF4-FFF2-40B4-BE49-F238E27FC236}">
                <a16:creationId xmlns:a16="http://schemas.microsoft.com/office/drawing/2014/main" id="{E51171DB-6340-6AE0-9052-D171672DBA8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
        <p:nvSpPr>
          <p:cNvPr id="7" name="CasellaDiTesto 6">
            <a:extLst>
              <a:ext uri="{FF2B5EF4-FFF2-40B4-BE49-F238E27FC236}">
                <a16:creationId xmlns:a16="http://schemas.microsoft.com/office/drawing/2014/main" id="{8728E665-088D-108C-3638-68821AA4D460}"/>
              </a:ext>
            </a:extLst>
          </p:cNvPr>
          <p:cNvSpPr txBox="1"/>
          <p:nvPr/>
        </p:nvSpPr>
        <p:spPr>
          <a:xfrm>
            <a:off x="1972235" y="4742654"/>
            <a:ext cx="6096000" cy="1200329"/>
          </a:xfrm>
          <a:prstGeom prst="rect">
            <a:avLst/>
          </a:prstGeom>
          <a:noFill/>
        </p:spPr>
        <p:txBody>
          <a:bodyPr wrap="square">
            <a:spAutoFit/>
          </a:bodyPr>
          <a:lstStyle/>
          <a:p>
            <a:pPr algn="l">
              <a:buNone/>
            </a:pPr>
            <a:r>
              <a:rPr lang="it-IT" b="0" i="0" dirty="0">
                <a:solidFill>
                  <a:schemeClr val="accent2">
                    <a:lumMod val="75000"/>
                  </a:schemeClr>
                </a:solidFill>
                <a:effectLst/>
                <a:latin typeface="arial" panose="020B0604020202020204" pitchFamily="34" charset="0"/>
              </a:rPr>
              <a:t>Highlights</a:t>
            </a:r>
          </a:p>
          <a:p>
            <a:pPr algn="l">
              <a:buNone/>
            </a:pPr>
            <a:r>
              <a:rPr lang="it-IT" dirty="0">
                <a:solidFill>
                  <a:srgbClr val="000000"/>
                </a:solidFill>
                <a:effectLst/>
              </a:rPr>
              <a:t>In 2022, 5.0 </a:t>
            </a:r>
            <a:r>
              <a:rPr lang="it-IT" dirty="0" err="1">
                <a:solidFill>
                  <a:srgbClr val="000000"/>
                </a:solidFill>
                <a:effectLst/>
              </a:rPr>
              <a:t>tonnes</a:t>
            </a:r>
            <a:r>
              <a:rPr lang="it-IT" dirty="0">
                <a:solidFill>
                  <a:srgbClr val="000000"/>
                </a:solidFill>
                <a:effectLst/>
              </a:rPr>
              <a:t> of </a:t>
            </a:r>
            <a:r>
              <a:rPr lang="it-IT" dirty="0" err="1">
                <a:solidFill>
                  <a:srgbClr val="000000"/>
                </a:solidFill>
                <a:effectLst/>
              </a:rPr>
              <a:t>waste</a:t>
            </a:r>
            <a:r>
              <a:rPr lang="it-IT" dirty="0">
                <a:solidFill>
                  <a:srgbClr val="000000"/>
                </a:solidFill>
                <a:effectLst/>
              </a:rPr>
              <a:t> </a:t>
            </a:r>
            <a:r>
              <a:rPr lang="it-IT" dirty="0" err="1">
                <a:solidFill>
                  <a:srgbClr val="000000"/>
                </a:solidFill>
                <a:effectLst/>
              </a:rPr>
              <a:t>were</a:t>
            </a:r>
            <a:r>
              <a:rPr lang="it-IT" dirty="0">
                <a:solidFill>
                  <a:srgbClr val="000000"/>
                </a:solidFill>
                <a:effectLst/>
              </a:rPr>
              <a:t> </a:t>
            </a:r>
            <a:r>
              <a:rPr lang="it-IT" dirty="0" err="1">
                <a:solidFill>
                  <a:srgbClr val="000000"/>
                </a:solidFill>
                <a:effectLst/>
              </a:rPr>
              <a:t>generated</a:t>
            </a:r>
            <a:r>
              <a:rPr lang="it-IT" dirty="0">
                <a:solidFill>
                  <a:srgbClr val="000000"/>
                </a:solidFill>
                <a:effectLst/>
              </a:rPr>
              <a:t> per EU </a:t>
            </a:r>
            <a:r>
              <a:rPr lang="it-IT" dirty="0" err="1">
                <a:solidFill>
                  <a:srgbClr val="000000"/>
                </a:solidFill>
                <a:effectLst/>
              </a:rPr>
              <a:t>inhabitant</a:t>
            </a:r>
            <a:r>
              <a:rPr lang="it-IT" dirty="0">
                <a:solidFill>
                  <a:srgbClr val="000000"/>
                </a:solidFill>
                <a:effectLst/>
              </a:rPr>
              <a:t>.</a:t>
            </a:r>
          </a:p>
          <a:p>
            <a:pPr algn="l"/>
            <a:r>
              <a:rPr lang="it-IT" dirty="0">
                <a:solidFill>
                  <a:srgbClr val="000000"/>
                </a:solidFill>
                <a:effectLst/>
              </a:rPr>
              <a:t>In 2022, 40.8% of </a:t>
            </a:r>
            <a:r>
              <a:rPr lang="it-IT" dirty="0" err="1">
                <a:solidFill>
                  <a:srgbClr val="000000"/>
                </a:solidFill>
                <a:effectLst/>
              </a:rPr>
              <a:t>waste</a:t>
            </a:r>
            <a:r>
              <a:rPr lang="it-IT" dirty="0">
                <a:solidFill>
                  <a:srgbClr val="000000"/>
                </a:solidFill>
                <a:effectLst/>
              </a:rPr>
              <a:t> </a:t>
            </a:r>
            <a:r>
              <a:rPr lang="it-IT" dirty="0" err="1">
                <a:solidFill>
                  <a:srgbClr val="000000"/>
                </a:solidFill>
                <a:effectLst/>
              </a:rPr>
              <a:t>were</a:t>
            </a:r>
            <a:r>
              <a:rPr lang="it-IT" dirty="0">
                <a:solidFill>
                  <a:srgbClr val="000000"/>
                </a:solidFill>
                <a:effectLst/>
              </a:rPr>
              <a:t> </a:t>
            </a:r>
            <a:r>
              <a:rPr lang="it-IT" dirty="0" err="1">
                <a:solidFill>
                  <a:srgbClr val="000000"/>
                </a:solidFill>
                <a:effectLst/>
              </a:rPr>
              <a:t>recycled</a:t>
            </a:r>
            <a:r>
              <a:rPr lang="it-IT" dirty="0">
                <a:solidFill>
                  <a:srgbClr val="000000"/>
                </a:solidFill>
                <a:effectLst/>
              </a:rPr>
              <a:t> and 30.2% </a:t>
            </a:r>
            <a:r>
              <a:rPr lang="it-IT" dirty="0" err="1">
                <a:solidFill>
                  <a:srgbClr val="000000"/>
                </a:solidFill>
                <a:effectLst/>
              </a:rPr>
              <a:t>landfilled</a:t>
            </a:r>
            <a:r>
              <a:rPr lang="it-IT" dirty="0">
                <a:solidFill>
                  <a:srgbClr val="000000"/>
                </a:solidFill>
                <a:effectLst/>
              </a:rPr>
              <a:t> in the EU.</a:t>
            </a:r>
          </a:p>
        </p:txBody>
      </p:sp>
      <p:pic>
        <p:nvPicPr>
          <p:cNvPr id="8" name="Immagine 7" descr="Immagine che contiene testo, schermata, Diagramma, Carattere&#10;&#10;Il contenuto generato dall'IA potrebbe non essere corretto.">
            <a:extLst>
              <a:ext uri="{FF2B5EF4-FFF2-40B4-BE49-F238E27FC236}">
                <a16:creationId xmlns:a16="http://schemas.microsoft.com/office/drawing/2014/main" id="{9043D1FA-8F6F-EE06-1142-0FB7C628DC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060" y="331573"/>
            <a:ext cx="9879106" cy="4358164"/>
          </a:xfrm>
          <a:prstGeom prst="rect">
            <a:avLst/>
          </a:prstGeom>
        </p:spPr>
      </p:pic>
    </p:spTree>
    <p:extLst>
      <p:ext uri="{BB962C8B-B14F-4D97-AF65-F5344CB8AC3E}">
        <p14:creationId xmlns:p14="http://schemas.microsoft.com/office/powerpoint/2010/main" val="13383656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descr="Immagine che contiene testo, schermata, numero, Carattere&#10;&#10;Il contenuto generato dall'IA potrebbe non essere corretto.">
            <a:extLst>
              <a:ext uri="{FF2B5EF4-FFF2-40B4-BE49-F238E27FC236}">
                <a16:creationId xmlns:a16="http://schemas.microsoft.com/office/drawing/2014/main" id="{2E89CAC9-CCB5-4D90-17D6-19379735BF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5730" y="71718"/>
            <a:ext cx="6440539" cy="6284632"/>
          </a:xfrm>
          <a:prstGeom prst="rect">
            <a:avLst/>
          </a:prstGeom>
        </p:spPr>
      </p:pic>
      <p:sp>
        <p:nvSpPr>
          <p:cNvPr id="2" name="Segnaposto piè di pagina 1">
            <a:extLst>
              <a:ext uri="{FF2B5EF4-FFF2-40B4-BE49-F238E27FC236}">
                <a16:creationId xmlns:a16="http://schemas.microsoft.com/office/drawing/2014/main" id="{E7E7686C-6655-DB0C-6754-47DE4F8EFEDE}"/>
              </a:ext>
            </a:extLst>
          </p:cNvPr>
          <p:cNvSpPr>
            <a:spLocks noGrp="1"/>
          </p:cNvSpPr>
          <p:nvPr>
            <p:ph type="ftr" sz="quarter" idx="11"/>
          </p:nvPr>
        </p:nvSpPr>
        <p:spPr/>
        <p:txBody>
          <a:bodyPr>
            <a:normAutofit/>
          </a:bodyPr>
          <a:lstStyle/>
          <a:p>
            <a:endParaRPr lang="it-IT">
              <a:solidFill>
                <a:srgbClr val="FFFFFF"/>
              </a:solidFill>
            </a:endParaRPr>
          </a:p>
        </p:txBody>
      </p:sp>
    </p:spTree>
    <p:extLst>
      <p:ext uri="{BB962C8B-B14F-4D97-AF65-F5344CB8AC3E}">
        <p14:creationId xmlns:p14="http://schemas.microsoft.com/office/powerpoint/2010/main" val="2031333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EFC936A1-B315-20AC-2E2A-CE5A8C9487EC}"/>
              </a:ext>
            </a:extLst>
          </p:cNvPr>
          <p:cNvSpPr>
            <a:spLocks noGrp="1"/>
          </p:cNvSpPr>
          <p:nvPr>
            <p:ph type="ftr" sz="quarter" idx="11"/>
          </p:nvPr>
        </p:nvSpPr>
        <p:spPr>
          <a:xfrm rot="5400000">
            <a:off x="-1828800" y="2002536"/>
            <a:ext cx="4114800" cy="365125"/>
          </a:xfrm>
        </p:spPr>
        <p:txBody>
          <a:bodyPr>
            <a:normAutofit/>
          </a:bodyPr>
          <a:lstStyle/>
          <a:p>
            <a:pPr algn="l"/>
            <a:endParaRPr lang="it-IT" sz="1100">
              <a:solidFill>
                <a:srgbClr val="FFFFFF"/>
              </a:solidFill>
            </a:endParaRPr>
          </a:p>
        </p:txBody>
      </p:sp>
      <p:pic>
        <p:nvPicPr>
          <p:cNvPr id="4" name="Immagine 3" descr="Immagine che contiene testo, schermata, diagramma, Carattere&#10;&#10;Il contenuto generato dall'IA potrebbe non essere corretto.">
            <a:extLst>
              <a:ext uri="{FF2B5EF4-FFF2-40B4-BE49-F238E27FC236}">
                <a16:creationId xmlns:a16="http://schemas.microsoft.com/office/drawing/2014/main" id="{FAEBA538-EC07-C0A1-2DCB-EC0F4E3A91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4919" y="322729"/>
            <a:ext cx="6786282" cy="6078071"/>
          </a:xfrm>
          <a:prstGeom prst="rect">
            <a:avLst/>
          </a:prstGeom>
        </p:spPr>
      </p:pic>
    </p:spTree>
    <p:extLst>
      <p:ext uri="{BB962C8B-B14F-4D97-AF65-F5344CB8AC3E}">
        <p14:creationId xmlns:p14="http://schemas.microsoft.com/office/powerpoint/2010/main" val="751422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CAA58B0B-2686-6936-4E80-1F2FD6E391DD}"/>
              </a:ext>
            </a:extLst>
          </p:cNvPr>
          <p:cNvSpPr>
            <a:spLocks noGrp="1"/>
          </p:cNvSpPr>
          <p:nvPr>
            <p:ph type="ftr" sz="quarter" idx="11"/>
          </p:nvPr>
        </p:nvSpPr>
        <p:spPr>
          <a:xfrm rot="5400000">
            <a:off x="-1828800" y="2002536"/>
            <a:ext cx="4114800" cy="365125"/>
          </a:xfrm>
        </p:spPr>
        <p:txBody>
          <a:bodyPr>
            <a:normAutofit/>
          </a:bodyPr>
          <a:lstStyle/>
          <a:p>
            <a:pPr algn="l"/>
            <a:endParaRPr lang="it-IT" sz="1100">
              <a:solidFill>
                <a:srgbClr val="FFFFFF"/>
              </a:solidFill>
            </a:endParaRPr>
          </a:p>
        </p:txBody>
      </p:sp>
      <p:pic>
        <p:nvPicPr>
          <p:cNvPr id="4" name="Immagine 3" descr="Immagine che contiene schermata, linea, Diagramma, testo&#10;&#10;Il contenuto generato dall'IA potrebbe non essere corretto.">
            <a:extLst>
              <a:ext uri="{FF2B5EF4-FFF2-40B4-BE49-F238E27FC236}">
                <a16:creationId xmlns:a16="http://schemas.microsoft.com/office/drawing/2014/main" id="{E8F9105D-A12E-2E8A-6F6C-5F9F3CD4F374}"/>
              </a:ext>
            </a:extLst>
          </p:cNvPr>
          <p:cNvPicPr>
            <a:picLocks noChangeAspect="1"/>
          </p:cNvPicPr>
          <p:nvPr/>
        </p:nvPicPr>
        <p:blipFill>
          <a:blip r:embed="rId2">
            <a:extLst>
              <a:ext uri="{28A0092B-C50C-407E-A947-70E740481C1C}">
                <a14:useLocalDpi xmlns:a14="http://schemas.microsoft.com/office/drawing/2010/main" val="0"/>
              </a:ext>
            </a:extLst>
          </a:blip>
          <a:srcRect r="2756" b="-1"/>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32227113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1398FB57-E606-B291-F6E1-94BE81C325F7}"/>
              </a:ext>
            </a:extLst>
          </p:cNvPr>
          <p:cNvSpPr>
            <a:spLocks noGrp="1"/>
          </p:cNvSpPr>
          <p:nvPr>
            <p:ph type="ftr" sz="quarter" idx="11"/>
          </p:nvPr>
        </p:nvSpPr>
        <p:spPr>
          <a:xfrm rot="5400000">
            <a:off x="-1828800" y="2002536"/>
            <a:ext cx="4114800" cy="365125"/>
          </a:xfrm>
        </p:spPr>
        <p:txBody>
          <a:bodyPr>
            <a:normAutofit/>
          </a:bodyPr>
          <a:lstStyle/>
          <a:p>
            <a:pPr algn="l"/>
            <a:endParaRPr lang="it-IT" sz="1100">
              <a:solidFill>
                <a:srgbClr val="FFFFFF"/>
              </a:solidFill>
            </a:endParaRPr>
          </a:p>
        </p:txBody>
      </p:sp>
      <p:pic>
        <p:nvPicPr>
          <p:cNvPr id="4" name="Immagine 3" descr="Immagine che contiene testo, linea, Diagramma, Carattere&#10;&#10;Il contenuto generato dall'IA potrebbe non essere corretto.">
            <a:extLst>
              <a:ext uri="{FF2B5EF4-FFF2-40B4-BE49-F238E27FC236}">
                <a16:creationId xmlns:a16="http://schemas.microsoft.com/office/drawing/2014/main" id="{BEBE1644-943C-51EB-1B6D-8D3BD51D33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196" y="457200"/>
            <a:ext cx="10203607" cy="5943600"/>
          </a:xfrm>
          <a:prstGeom prst="rect">
            <a:avLst/>
          </a:prstGeom>
        </p:spPr>
      </p:pic>
    </p:spTree>
    <p:extLst>
      <p:ext uri="{BB962C8B-B14F-4D97-AF65-F5344CB8AC3E}">
        <p14:creationId xmlns:p14="http://schemas.microsoft.com/office/powerpoint/2010/main" val="1017727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D8699749-8EBD-6D46-EE53-36E4E8F91807}"/>
              </a:ext>
            </a:extLst>
          </p:cNvPr>
          <p:cNvSpPr>
            <a:spLocks noGrp="1"/>
          </p:cNvSpPr>
          <p:nvPr>
            <p:ph type="ftr" sz="quarter" idx="11"/>
          </p:nvPr>
        </p:nvSpPr>
        <p:spPr/>
        <p:txBody>
          <a:bodyPr/>
          <a:lstStyle/>
          <a:p>
            <a:endParaRPr lang="it-IT"/>
          </a:p>
        </p:txBody>
      </p:sp>
      <p:sp>
        <p:nvSpPr>
          <p:cNvPr id="4" name="CasellaDiTesto 3">
            <a:extLst>
              <a:ext uri="{FF2B5EF4-FFF2-40B4-BE49-F238E27FC236}">
                <a16:creationId xmlns:a16="http://schemas.microsoft.com/office/drawing/2014/main" id="{6F89B687-DDD4-312B-8F61-CEFF52E55F31}"/>
              </a:ext>
            </a:extLst>
          </p:cNvPr>
          <p:cNvSpPr txBox="1"/>
          <p:nvPr/>
        </p:nvSpPr>
        <p:spPr>
          <a:xfrm>
            <a:off x="472273" y="592853"/>
            <a:ext cx="11284298" cy="6247864"/>
          </a:xfrm>
          <a:prstGeom prst="rect">
            <a:avLst/>
          </a:prstGeom>
          <a:noFill/>
        </p:spPr>
        <p:txBody>
          <a:bodyPr wrap="square">
            <a:spAutoFit/>
          </a:bodyPr>
          <a:lstStyle/>
          <a:p>
            <a:pPr>
              <a:spcBef>
                <a:spcPts val="1800"/>
              </a:spcBef>
              <a:spcAft>
                <a:spcPts val="900"/>
              </a:spcAft>
              <a:buNone/>
            </a:pPr>
            <a:r>
              <a:rPr lang="it-IT" sz="2400" b="1" u="none" strike="noStrike" dirty="0" err="1">
                <a:solidFill>
                  <a:srgbClr val="FFFF00"/>
                </a:solidFill>
                <a:effectLst/>
                <a:latin typeface="Google Sans"/>
              </a:rPr>
              <a:t>What</a:t>
            </a:r>
            <a:r>
              <a:rPr lang="it-IT" sz="2400" b="1" u="none" strike="noStrike" dirty="0">
                <a:solidFill>
                  <a:srgbClr val="FFFF00"/>
                </a:solidFill>
                <a:effectLst/>
                <a:latin typeface="Google Sans"/>
              </a:rPr>
              <a:t> the EU </a:t>
            </a:r>
            <a:r>
              <a:rPr lang="it-IT" sz="2400" b="1" u="none" strike="noStrike" dirty="0" err="1">
                <a:solidFill>
                  <a:srgbClr val="FFFF00"/>
                </a:solidFill>
                <a:effectLst/>
                <a:latin typeface="Google Sans"/>
              </a:rPr>
              <a:t>is</a:t>
            </a:r>
            <a:r>
              <a:rPr lang="it-IT" sz="2400" b="1" u="none" strike="noStrike" dirty="0">
                <a:solidFill>
                  <a:srgbClr val="FFFF00"/>
                </a:solidFill>
                <a:effectLst/>
                <a:latin typeface="Google Sans"/>
              </a:rPr>
              <a:t> </a:t>
            </a:r>
            <a:r>
              <a:rPr lang="it-IT" sz="2400" b="1" u="none" strike="noStrike" dirty="0" err="1">
                <a:solidFill>
                  <a:srgbClr val="FFFF00"/>
                </a:solidFill>
                <a:effectLst/>
                <a:latin typeface="Google Sans"/>
              </a:rPr>
              <a:t>doing</a:t>
            </a:r>
            <a:r>
              <a:rPr lang="it-IT" sz="2400" b="1" u="none" strike="noStrike" dirty="0">
                <a:solidFill>
                  <a:srgbClr val="FFFF00"/>
                </a:solidFill>
                <a:effectLst/>
                <a:latin typeface="Google Sans"/>
              </a:rPr>
              <a:t>: Frameworks &amp; Actions</a:t>
            </a:r>
          </a:p>
          <a:p>
            <a:pPr algn="just">
              <a:spcBef>
                <a:spcPts val="900"/>
              </a:spcBef>
              <a:spcAft>
                <a:spcPts val="1200"/>
              </a:spcAft>
              <a:buNone/>
            </a:pPr>
            <a:r>
              <a:rPr lang="it-IT" sz="2000" b="0" u="none" strike="noStrike" dirty="0">
                <a:effectLst/>
                <a:latin typeface="Google Sans"/>
              </a:rPr>
              <a:t>The </a:t>
            </a:r>
            <a:r>
              <a:rPr lang="it-IT" sz="2000" b="0" u="none" strike="noStrike" dirty="0" err="1">
                <a:effectLst/>
                <a:latin typeface="Google Sans"/>
              </a:rPr>
              <a:t>European</a:t>
            </a:r>
            <a:r>
              <a:rPr lang="it-IT" sz="2000" b="0" u="none" strike="noStrike" dirty="0">
                <a:effectLst/>
                <a:latin typeface="Google Sans"/>
              </a:rPr>
              <a:t> Union </a:t>
            </a:r>
            <a:r>
              <a:rPr lang="it-IT" sz="2000" b="0" u="none" strike="noStrike" dirty="0" err="1">
                <a:effectLst/>
                <a:latin typeface="Google Sans"/>
              </a:rPr>
              <a:t>actively</a:t>
            </a:r>
            <a:r>
              <a:rPr lang="it-IT" sz="2000" b="0" u="none" strike="noStrike" dirty="0">
                <a:effectLst/>
                <a:latin typeface="Google Sans"/>
              </a:rPr>
              <a:t> </a:t>
            </a:r>
            <a:r>
              <a:rPr lang="it-IT" sz="2000" b="0" u="none" strike="noStrike" dirty="0" err="1">
                <a:effectLst/>
                <a:latin typeface="Google Sans"/>
              </a:rPr>
              <a:t>enforces</a:t>
            </a:r>
            <a:r>
              <a:rPr lang="it-IT" sz="2000" b="0" u="none" strike="noStrike" dirty="0">
                <a:effectLst/>
                <a:latin typeface="Google Sans"/>
              </a:rPr>
              <a:t> the </a:t>
            </a:r>
            <a:r>
              <a:rPr lang="it-IT" sz="2000" b="0" u="none" strike="noStrike" dirty="0" err="1">
                <a:effectLst/>
                <a:latin typeface="Google Sans"/>
              </a:rPr>
              <a:t>waste</a:t>
            </a:r>
            <a:r>
              <a:rPr lang="it-IT" sz="2000" b="0" u="none" strike="noStrike" dirty="0">
                <a:effectLst/>
                <a:latin typeface="Google Sans"/>
              </a:rPr>
              <a:t> </a:t>
            </a:r>
            <a:r>
              <a:rPr lang="it-IT" sz="2000" b="0" u="none" strike="noStrike" dirty="0" err="1">
                <a:effectLst/>
                <a:latin typeface="Google Sans"/>
              </a:rPr>
              <a:t>hierarchy</a:t>
            </a:r>
            <a:r>
              <a:rPr lang="it-IT" sz="2000" b="0" u="none" strike="noStrike" dirty="0">
                <a:effectLst/>
                <a:latin typeface="Google Sans"/>
              </a:rPr>
              <a:t> </a:t>
            </a:r>
            <a:r>
              <a:rPr lang="it-IT" sz="2000" b="0" u="none" strike="noStrike" dirty="0" err="1">
                <a:effectLst/>
                <a:latin typeface="Google Sans"/>
              </a:rPr>
              <a:t>through</a:t>
            </a:r>
            <a:r>
              <a:rPr lang="it-IT" sz="2000" b="0" u="none" strike="noStrike" dirty="0">
                <a:effectLst/>
                <a:latin typeface="Google Sans"/>
              </a:rPr>
              <a:t> concrete legislative frameworks, funding, and </a:t>
            </a:r>
            <a:r>
              <a:rPr lang="it-IT" sz="2000" b="0" u="none" strike="noStrike" dirty="0" err="1">
                <a:effectLst/>
                <a:latin typeface="Google Sans"/>
              </a:rPr>
              <a:t>circular</a:t>
            </a:r>
            <a:r>
              <a:rPr lang="it-IT" sz="2000" b="0" u="none" strike="noStrike" dirty="0">
                <a:effectLst/>
                <a:latin typeface="Google Sans"/>
              </a:rPr>
              <a:t> economy strategies:</a:t>
            </a:r>
          </a:p>
          <a:p>
            <a:pPr algn="just">
              <a:spcBef>
                <a:spcPts val="900"/>
              </a:spcBef>
              <a:spcAft>
                <a:spcPts val="900"/>
              </a:spcAft>
              <a:buFont typeface="Arial" panose="020B0604020202020204" pitchFamily="34" charset="0"/>
              <a:buChar char="•"/>
            </a:pPr>
            <a:r>
              <a:rPr lang="it-IT" sz="2000" b="1" u="none" strike="noStrike" dirty="0">
                <a:effectLst/>
                <a:latin typeface="Google Sans"/>
              </a:rPr>
              <a:t>The </a:t>
            </a:r>
            <a:r>
              <a:rPr lang="it-IT" sz="2000" b="1" u="none" strike="noStrike" dirty="0" err="1">
                <a:effectLst/>
                <a:latin typeface="Google Sans"/>
              </a:rPr>
              <a:t>Circular</a:t>
            </a:r>
            <a:r>
              <a:rPr lang="it-IT" sz="2000" b="1" u="none" strike="noStrike" dirty="0">
                <a:effectLst/>
                <a:latin typeface="Google Sans"/>
              </a:rPr>
              <a:t> Economy Action Plan (CEAP)</a:t>
            </a:r>
            <a:r>
              <a:rPr lang="it-IT" sz="2000" b="0" u="none" strike="noStrike" dirty="0">
                <a:effectLst/>
                <a:latin typeface="Google Sans"/>
              </a:rPr>
              <a:t>: A core pillar of the </a:t>
            </a:r>
            <a:r>
              <a:rPr lang="it-IT" sz="2000" b="0" u="none" strike="noStrike" dirty="0" err="1">
                <a:effectLst/>
                <a:latin typeface="Google Sans"/>
              </a:rPr>
              <a:t>European</a:t>
            </a:r>
            <a:r>
              <a:rPr lang="it-IT" sz="2000" b="0" u="none" strike="noStrike" dirty="0">
                <a:effectLst/>
                <a:latin typeface="Google Sans"/>
              </a:rPr>
              <a:t> Green Deal </a:t>
            </a:r>
            <a:r>
              <a:rPr lang="it-IT" sz="2000" b="0" u="none" strike="noStrike" dirty="0" err="1">
                <a:effectLst/>
                <a:latin typeface="Google Sans"/>
              </a:rPr>
              <a:t>that</a:t>
            </a:r>
            <a:r>
              <a:rPr lang="it-IT" sz="2000" b="0" u="none" strike="noStrike" dirty="0">
                <a:effectLst/>
                <a:latin typeface="Google Sans"/>
              </a:rPr>
              <a:t> </a:t>
            </a:r>
            <a:r>
              <a:rPr lang="it-IT" sz="2000" b="0" u="none" strike="noStrike" dirty="0" err="1">
                <a:effectLst/>
                <a:latin typeface="Google Sans"/>
              </a:rPr>
              <a:t>introduces</a:t>
            </a:r>
            <a:r>
              <a:rPr lang="it-IT" sz="2000" b="0" u="none" strike="noStrike" dirty="0">
                <a:effectLst/>
                <a:latin typeface="Google Sans"/>
              </a:rPr>
              <a:t> </a:t>
            </a:r>
            <a:r>
              <a:rPr lang="it-IT" sz="2000" b="0" u="none" strike="noStrike" dirty="0" err="1">
                <a:effectLst/>
                <a:latin typeface="Google Sans"/>
              </a:rPr>
              <a:t>legally</a:t>
            </a:r>
            <a:r>
              <a:rPr lang="it-IT" sz="2000" b="0" u="none" strike="noStrike" dirty="0">
                <a:effectLst/>
                <a:latin typeface="Google Sans"/>
              </a:rPr>
              <a:t> </a:t>
            </a:r>
            <a:r>
              <a:rPr lang="it-IT" sz="2000" b="0" u="none" strike="noStrike" dirty="0" err="1">
                <a:effectLst/>
                <a:latin typeface="Google Sans"/>
              </a:rPr>
              <a:t>binding</a:t>
            </a:r>
            <a:r>
              <a:rPr lang="it-IT" sz="2000" b="0" u="none" strike="noStrike" dirty="0">
                <a:effectLst/>
                <a:latin typeface="Google Sans"/>
              </a:rPr>
              <a:t> targets to reduce </a:t>
            </a:r>
            <a:r>
              <a:rPr lang="it-IT" sz="2000" b="0" u="none" strike="noStrike" dirty="0" err="1">
                <a:effectLst/>
                <a:latin typeface="Google Sans"/>
              </a:rPr>
              <a:t>waste</a:t>
            </a:r>
            <a:r>
              <a:rPr lang="it-IT" sz="2000" b="0" u="none" strike="noStrike" dirty="0">
                <a:effectLst/>
                <a:latin typeface="Google Sans"/>
              </a:rPr>
              <a:t> generation and double the </a:t>
            </a:r>
            <a:r>
              <a:rPr lang="it-IT" sz="2000" b="0" u="none" strike="noStrike" dirty="0" err="1">
                <a:effectLst/>
                <a:latin typeface="Google Sans"/>
              </a:rPr>
              <a:t>EU's</a:t>
            </a:r>
            <a:r>
              <a:rPr lang="it-IT" sz="2000" b="0" u="none" strike="noStrike" dirty="0">
                <a:effectLst/>
                <a:latin typeface="Google Sans"/>
              </a:rPr>
              <a:t> </a:t>
            </a:r>
            <a:r>
              <a:rPr lang="it-IT" sz="2000" b="0" u="none" strike="noStrike" dirty="0" err="1">
                <a:effectLst/>
                <a:latin typeface="Google Sans"/>
              </a:rPr>
              <a:t>circular</a:t>
            </a:r>
            <a:r>
              <a:rPr lang="it-IT" sz="2000" b="0" u="none" strike="noStrike" dirty="0">
                <a:effectLst/>
                <a:latin typeface="Google Sans"/>
              </a:rPr>
              <a:t> </a:t>
            </a:r>
            <a:r>
              <a:rPr lang="it-IT" sz="2000" b="0" u="none" strike="noStrike" dirty="0" err="1">
                <a:effectLst/>
                <a:latin typeface="Google Sans"/>
              </a:rPr>
              <a:t>material</a:t>
            </a:r>
            <a:r>
              <a:rPr lang="it-IT" sz="2000" b="0" u="none" strike="noStrike" dirty="0">
                <a:effectLst/>
                <a:latin typeface="Google Sans"/>
              </a:rPr>
              <a:t> use rate by 2030.</a:t>
            </a:r>
          </a:p>
          <a:p>
            <a:pPr algn="just">
              <a:spcBef>
                <a:spcPts val="900"/>
              </a:spcBef>
              <a:spcAft>
                <a:spcPts val="900"/>
              </a:spcAft>
              <a:buFont typeface="Arial" panose="020B0604020202020204" pitchFamily="34" charset="0"/>
              <a:buChar char="•"/>
            </a:pPr>
            <a:r>
              <a:rPr lang="it-IT" sz="2000" b="1" u="none" strike="noStrike" dirty="0">
                <a:effectLst/>
                <a:latin typeface="Google Sans"/>
              </a:rPr>
              <a:t>The Ecodesign for </a:t>
            </a:r>
            <a:r>
              <a:rPr lang="it-IT" sz="2000" b="1" u="none" strike="noStrike" dirty="0" err="1">
                <a:effectLst/>
                <a:latin typeface="Google Sans"/>
              </a:rPr>
              <a:t>Sustainable</a:t>
            </a:r>
            <a:r>
              <a:rPr lang="it-IT" sz="2000" b="1" u="none" strike="noStrike" dirty="0">
                <a:effectLst/>
                <a:latin typeface="Google Sans"/>
              </a:rPr>
              <a:t> Products </a:t>
            </a:r>
            <a:r>
              <a:rPr lang="it-IT" sz="2000" b="1" u="none" strike="noStrike" dirty="0" err="1">
                <a:effectLst/>
                <a:latin typeface="Google Sans"/>
              </a:rPr>
              <a:t>Regulation</a:t>
            </a:r>
            <a:r>
              <a:rPr lang="it-IT" sz="2000" b="1" u="none" strike="noStrike" dirty="0">
                <a:effectLst/>
                <a:latin typeface="Google Sans"/>
              </a:rPr>
              <a:t> (ESPR)</a:t>
            </a:r>
            <a:r>
              <a:rPr lang="it-IT" sz="2000" b="0" u="none" strike="noStrike" dirty="0">
                <a:effectLst/>
                <a:latin typeface="Google Sans"/>
              </a:rPr>
              <a:t>: EU rules </a:t>
            </a:r>
            <a:r>
              <a:rPr lang="it-IT" sz="2000" b="0" u="none" strike="noStrike" dirty="0" err="1">
                <a:effectLst/>
                <a:latin typeface="Google Sans"/>
              </a:rPr>
              <a:t>that</a:t>
            </a:r>
            <a:r>
              <a:rPr lang="it-IT" sz="2000" b="0" u="none" strike="noStrike" dirty="0">
                <a:effectLst/>
                <a:latin typeface="Google Sans"/>
              </a:rPr>
              <a:t> force </a:t>
            </a:r>
            <a:r>
              <a:rPr lang="it-IT" sz="2000" b="0" u="none" strike="noStrike" dirty="0" err="1">
                <a:effectLst/>
                <a:latin typeface="Google Sans"/>
              </a:rPr>
              <a:t>manufacturers</a:t>
            </a:r>
            <a:r>
              <a:rPr lang="it-IT" sz="2000" b="0" u="none" strike="noStrike" dirty="0">
                <a:effectLst/>
                <a:latin typeface="Google Sans"/>
              </a:rPr>
              <a:t> to design products </a:t>
            </a:r>
            <a:r>
              <a:rPr lang="it-IT" sz="2000" b="0" u="none" strike="noStrike" dirty="0" err="1">
                <a:effectLst/>
                <a:latin typeface="Google Sans"/>
              </a:rPr>
              <a:t>that</a:t>
            </a:r>
            <a:r>
              <a:rPr lang="it-IT" sz="2000" b="0" u="none" strike="noStrike" dirty="0">
                <a:effectLst/>
                <a:latin typeface="Google Sans"/>
              </a:rPr>
              <a:t> are </a:t>
            </a:r>
            <a:r>
              <a:rPr lang="it-IT" sz="2000" b="0" u="none" strike="noStrike" dirty="0" err="1">
                <a:effectLst/>
                <a:latin typeface="Google Sans"/>
              </a:rPr>
              <a:t>easier</a:t>
            </a:r>
            <a:r>
              <a:rPr lang="it-IT" sz="2000" b="0" u="none" strike="noStrike" dirty="0">
                <a:effectLst/>
                <a:latin typeface="Google Sans"/>
              </a:rPr>
              <a:t> to </a:t>
            </a:r>
            <a:r>
              <a:rPr lang="it-IT" sz="2000" b="1" u="none" strike="noStrike" dirty="0" err="1">
                <a:effectLst/>
                <a:latin typeface="Google Sans"/>
              </a:rPr>
              <a:t>repair</a:t>
            </a:r>
            <a:r>
              <a:rPr lang="it-IT" sz="2000" b="1" u="none" strike="noStrike" dirty="0">
                <a:effectLst/>
                <a:latin typeface="Google Sans"/>
              </a:rPr>
              <a:t>, </a:t>
            </a:r>
            <a:r>
              <a:rPr lang="it-IT" sz="2000" b="1" u="none" strike="noStrike" dirty="0" err="1">
                <a:effectLst/>
                <a:latin typeface="Google Sans"/>
              </a:rPr>
              <a:t>reuse</a:t>
            </a:r>
            <a:r>
              <a:rPr lang="it-IT" sz="2000" b="1" u="none" strike="noStrike" dirty="0">
                <a:effectLst/>
                <a:latin typeface="Google Sans"/>
              </a:rPr>
              <a:t>, and </a:t>
            </a:r>
            <a:r>
              <a:rPr lang="it-IT" sz="2000" b="1" u="none" strike="noStrike" dirty="0" err="1">
                <a:effectLst/>
                <a:latin typeface="Google Sans"/>
              </a:rPr>
              <a:t>recycle</a:t>
            </a:r>
            <a:r>
              <a:rPr lang="it-IT" sz="2000" b="0" u="none" strike="noStrike" dirty="0">
                <a:effectLst/>
                <a:latin typeface="Google Sans"/>
              </a:rPr>
              <a:t>, </a:t>
            </a:r>
            <a:r>
              <a:rPr lang="it-IT" sz="2000" b="0" u="none" strike="noStrike" dirty="0" err="1">
                <a:effectLst/>
                <a:latin typeface="Google Sans"/>
              </a:rPr>
              <a:t>tackling</a:t>
            </a:r>
            <a:r>
              <a:rPr lang="it-IT" sz="2000" b="0" u="none" strike="noStrike" dirty="0">
                <a:effectLst/>
                <a:latin typeface="Google Sans"/>
              </a:rPr>
              <a:t> </a:t>
            </a:r>
            <a:r>
              <a:rPr lang="it-IT" sz="2000" b="0" u="none" strike="noStrike" dirty="0" err="1">
                <a:effectLst/>
                <a:latin typeface="Google Sans"/>
              </a:rPr>
              <a:t>waste</a:t>
            </a:r>
            <a:r>
              <a:rPr lang="it-IT" sz="2000" b="0" u="none" strike="noStrike" dirty="0">
                <a:effectLst/>
                <a:latin typeface="Google Sans"/>
              </a:rPr>
              <a:t> </a:t>
            </a:r>
            <a:r>
              <a:rPr lang="it-IT" sz="2000" b="0" u="none" strike="noStrike" dirty="0" err="1">
                <a:effectLst/>
                <a:latin typeface="Google Sans"/>
              </a:rPr>
              <a:t>at</a:t>
            </a:r>
            <a:r>
              <a:rPr lang="it-IT" sz="2000" b="0" u="none" strike="noStrike" dirty="0">
                <a:effectLst/>
                <a:latin typeface="Google Sans"/>
              </a:rPr>
              <a:t> the source (</a:t>
            </a:r>
            <a:r>
              <a:rPr lang="it-IT" sz="2000" b="0" u="none" strike="noStrike" dirty="0" err="1">
                <a:effectLst/>
                <a:latin typeface="Google Sans"/>
              </a:rPr>
              <a:t>Prevention</a:t>
            </a:r>
            <a:r>
              <a:rPr lang="it-IT" sz="2000" b="0" u="none" strike="noStrike" dirty="0">
                <a:effectLst/>
                <a:latin typeface="Google Sans"/>
              </a:rPr>
              <a:t>).</a:t>
            </a:r>
          </a:p>
          <a:p>
            <a:pPr algn="just">
              <a:spcBef>
                <a:spcPts val="900"/>
              </a:spcBef>
              <a:spcAft>
                <a:spcPts val="900"/>
              </a:spcAft>
              <a:buFont typeface="Arial" panose="020B0604020202020204" pitchFamily="34" charset="0"/>
              <a:buChar char="•"/>
            </a:pPr>
            <a:r>
              <a:rPr lang="it-IT" sz="2000" b="1" u="none" strike="noStrike" dirty="0">
                <a:effectLst/>
                <a:latin typeface="Google Sans"/>
              </a:rPr>
              <a:t>"Right to </a:t>
            </a:r>
            <a:r>
              <a:rPr lang="it-IT" sz="2000" b="1" u="none" strike="noStrike" dirty="0" err="1">
                <a:effectLst/>
                <a:latin typeface="Google Sans"/>
              </a:rPr>
              <a:t>Repair</a:t>
            </a:r>
            <a:r>
              <a:rPr lang="it-IT" sz="2000" b="1" u="none" strike="noStrike" dirty="0">
                <a:effectLst/>
                <a:latin typeface="Google Sans"/>
              </a:rPr>
              <a:t>" </a:t>
            </a:r>
            <a:r>
              <a:rPr lang="it-IT" sz="2000" b="1" u="none" strike="noStrike" dirty="0" err="1">
                <a:effectLst/>
                <a:latin typeface="Google Sans"/>
              </a:rPr>
              <a:t>Legislation</a:t>
            </a:r>
            <a:r>
              <a:rPr lang="it-IT" sz="2000" b="0" u="none" strike="noStrike" dirty="0">
                <a:effectLst/>
                <a:latin typeface="Google Sans"/>
              </a:rPr>
              <a:t>: A </a:t>
            </a:r>
            <a:r>
              <a:rPr lang="it-IT" sz="2000" b="0" u="none" strike="noStrike" dirty="0" err="1">
                <a:effectLst/>
                <a:latin typeface="Google Sans"/>
              </a:rPr>
              <a:t>recent</a:t>
            </a:r>
            <a:r>
              <a:rPr lang="it-IT" sz="2000" b="0" u="none" strike="noStrike" dirty="0">
                <a:effectLst/>
                <a:latin typeface="Google Sans"/>
              </a:rPr>
              <a:t> </a:t>
            </a:r>
            <a:r>
              <a:rPr lang="it-IT" sz="2000" b="0" u="none" strike="noStrike" dirty="0" err="1">
                <a:effectLst/>
                <a:latin typeface="Google Sans"/>
              </a:rPr>
              <a:t>directive</a:t>
            </a:r>
            <a:r>
              <a:rPr lang="it-IT" sz="2000" b="0" u="none" strike="noStrike" dirty="0">
                <a:effectLst/>
                <a:latin typeface="Google Sans"/>
              </a:rPr>
              <a:t> </a:t>
            </a:r>
            <a:r>
              <a:rPr lang="it-IT" sz="2000" b="0" u="none" strike="noStrike" dirty="0" err="1">
                <a:effectLst/>
                <a:latin typeface="Google Sans"/>
              </a:rPr>
              <a:t>that</a:t>
            </a:r>
            <a:r>
              <a:rPr lang="it-IT" sz="2000" b="0" u="none" strike="noStrike" dirty="0">
                <a:effectLst/>
                <a:latin typeface="Google Sans"/>
              </a:rPr>
              <a:t> </a:t>
            </a:r>
            <a:r>
              <a:rPr lang="it-IT" sz="2000" b="0" u="none" strike="noStrike" dirty="0" err="1">
                <a:effectLst/>
                <a:latin typeface="Google Sans"/>
              </a:rPr>
              <a:t>empowers</a:t>
            </a:r>
            <a:r>
              <a:rPr lang="it-IT" sz="2000" b="0" u="none" strike="noStrike" dirty="0">
                <a:effectLst/>
                <a:latin typeface="Google Sans"/>
              </a:rPr>
              <a:t> consumers by making </a:t>
            </a:r>
            <a:r>
              <a:rPr lang="it-IT" sz="2000" b="0" u="none" strike="noStrike" dirty="0" err="1">
                <a:effectLst/>
                <a:latin typeface="Google Sans"/>
              </a:rPr>
              <a:t>repairs</a:t>
            </a:r>
            <a:r>
              <a:rPr lang="it-IT" sz="2000" b="0" u="none" strike="noStrike" dirty="0">
                <a:effectLst/>
                <a:latin typeface="Google Sans"/>
              </a:rPr>
              <a:t> more </a:t>
            </a:r>
            <a:r>
              <a:rPr lang="it-IT" sz="2000" b="0" u="none" strike="noStrike" dirty="0" err="1">
                <a:effectLst/>
                <a:latin typeface="Google Sans"/>
              </a:rPr>
              <a:t>accessible</a:t>
            </a:r>
            <a:r>
              <a:rPr lang="it-IT" sz="2000" b="0" u="none" strike="noStrike" dirty="0">
                <a:effectLst/>
                <a:latin typeface="Google Sans"/>
              </a:rPr>
              <a:t> and </a:t>
            </a:r>
            <a:r>
              <a:rPr lang="it-IT" sz="2000" b="0" u="none" strike="noStrike" dirty="0" err="1">
                <a:effectLst/>
                <a:latin typeface="Google Sans"/>
              </a:rPr>
              <a:t>affordable</a:t>
            </a:r>
            <a:r>
              <a:rPr lang="it-IT" sz="2000" b="0" u="none" strike="noStrike" dirty="0">
                <a:effectLst/>
                <a:latin typeface="Google Sans"/>
              </a:rPr>
              <a:t>, </a:t>
            </a:r>
            <a:r>
              <a:rPr lang="it-IT" sz="2000" b="0" u="none" strike="noStrike" dirty="0" err="1">
                <a:effectLst/>
                <a:latin typeface="Google Sans"/>
              </a:rPr>
              <a:t>directly</a:t>
            </a:r>
            <a:r>
              <a:rPr lang="it-IT" sz="2000" b="0" u="none" strike="noStrike" dirty="0">
                <a:effectLst/>
                <a:latin typeface="Google Sans"/>
              </a:rPr>
              <a:t> </a:t>
            </a:r>
            <a:r>
              <a:rPr lang="it-IT" sz="2000" b="0" u="none" strike="noStrike" dirty="0" err="1">
                <a:effectLst/>
                <a:latin typeface="Google Sans"/>
              </a:rPr>
              <a:t>promoting</a:t>
            </a:r>
            <a:r>
              <a:rPr lang="it-IT" sz="2000" b="0" u="none" strike="noStrike" dirty="0">
                <a:effectLst/>
                <a:latin typeface="Google Sans"/>
              </a:rPr>
              <a:t> </a:t>
            </a:r>
            <a:r>
              <a:rPr lang="it-IT" sz="2000" b="1" u="none" strike="noStrike" dirty="0" err="1">
                <a:effectLst/>
                <a:latin typeface="Google Sans"/>
              </a:rPr>
              <a:t>Reuse</a:t>
            </a:r>
            <a:r>
              <a:rPr lang="it-IT" sz="2000" b="0" u="none" strike="noStrike" dirty="0">
                <a:effectLst/>
                <a:latin typeface="Google Sans"/>
              </a:rPr>
              <a:t> over </a:t>
            </a:r>
            <a:r>
              <a:rPr lang="it-IT" sz="2000" b="0" u="none" strike="noStrike" dirty="0" err="1">
                <a:effectLst/>
                <a:latin typeface="Google Sans"/>
              </a:rPr>
              <a:t>disposal</a:t>
            </a:r>
            <a:r>
              <a:rPr lang="it-IT" sz="2000" b="0" u="none" strike="noStrike" dirty="0">
                <a:effectLst/>
                <a:latin typeface="Google Sans"/>
              </a:rPr>
              <a:t>.</a:t>
            </a:r>
          </a:p>
          <a:p>
            <a:pPr algn="just">
              <a:spcBef>
                <a:spcPts val="900"/>
              </a:spcBef>
              <a:spcAft>
                <a:spcPts val="900"/>
              </a:spcAft>
              <a:buFont typeface="Arial" panose="020B0604020202020204" pitchFamily="34" charset="0"/>
              <a:buChar char="•"/>
            </a:pPr>
            <a:r>
              <a:rPr lang="it-IT" sz="2000" b="1" u="none" strike="noStrike" dirty="0" err="1">
                <a:effectLst/>
                <a:latin typeface="Google Sans"/>
              </a:rPr>
              <a:t>Strict</a:t>
            </a:r>
            <a:r>
              <a:rPr lang="it-IT" sz="2000" b="1" u="none" strike="noStrike" dirty="0">
                <a:effectLst/>
                <a:latin typeface="Google Sans"/>
              </a:rPr>
              <a:t> </a:t>
            </a:r>
            <a:r>
              <a:rPr lang="it-IT" sz="2000" b="1" u="none" strike="noStrike" dirty="0" err="1">
                <a:effectLst/>
                <a:latin typeface="Google Sans"/>
              </a:rPr>
              <a:t>Recycling</a:t>
            </a:r>
            <a:r>
              <a:rPr lang="it-IT" sz="2000" b="1" u="none" strike="noStrike" dirty="0">
                <a:effectLst/>
                <a:latin typeface="Google Sans"/>
              </a:rPr>
              <a:t> Targets</a:t>
            </a:r>
            <a:r>
              <a:rPr lang="it-IT" sz="2000" b="0" u="none" strike="noStrike" dirty="0">
                <a:effectLst/>
                <a:latin typeface="Google Sans"/>
              </a:rPr>
              <a:t>: EU </a:t>
            </a:r>
            <a:r>
              <a:rPr lang="it-IT" sz="2000" b="0" u="none" strike="noStrike" dirty="0" err="1">
                <a:effectLst/>
                <a:latin typeface="Google Sans"/>
              </a:rPr>
              <a:t>directives</a:t>
            </a:r>
            <a:r>
              <a:rPr lang="it-IT" sz="2000" b="0" u="none" strike="noStrike" dirty="0">
                <a:effectLst/>
                <a:latin typeface="Google Sans"/>
              </a:rPr>
              <a:t> mandate </a:t>
            </a:r>
            <a:r>
              <a:rPr lang="it-IT" sz="2000" b="0" u="none" strike="noStrike" dirty="0" err="1">
                <a:effectLst/>
                <a:latin typeface="Google Sans"/>
              </a:rPr>
              <a:t>that</a:t>
            </a:r>
            <a:r>
              <a:rPr lang="it-IT" sz="2000" b="0" u="none" strike="noStrike" dirty="0">
                <a:effectLst/>
                <a:latin typeface="Google Sans"/>
              </a:rPr>
              <a:t> </a:t>
            </a:r>
            <a:r>
              <a:rPr lang="it-IT" sz="2000" b="0" u="none" strike="noStrike" dirty="0" err="1">
                <a:effectLst/>
                <a:latin typeface="Google Sans"/>
              </a:rPr>
              <a:t>member</a:t>
            </a:r>
            <a:r>
              <a:rPr lang="it-IT" sz="2000" b="0" u="none" strike="noStrike" dirty="0">
                <a:effectLst/>
                <a:latin typeface="Google Sans"/>
              </a:rPr>
              <a:t> </a:t>
            </a:r>
            <a:r>
              <a:rPr lang="it-IT" sz="2000" b="0" u="none" strike="noStrike" dirty="0" err="1">
                <a:effectLst/>
                <a:latin typeface="Google Sans"/>
              </a:rPr>
              <a:t>states</a:t>
            </a:r>
            <a:r>
              <a:rPr lang="it-IT" sz="2000" b="0" u="none" strike="noStrike" dirty="0">
                <a:effectLst/>
                <a:latin typeface="Google Sans"/>
              </a:rPr>
              <a:t> </a:t>
            </a:r>
            <a:r>
              <a:rPr lang="it-IT" sz="2000" b="0" u="none" strike="noStrike" dirty="0" err="1">
                <a:effectLst/>
                <a:latin typeface="Google Sans"/>
              </a:rPr>
              <a:t>recycle</a:t>
            </a:r>
            <a:r>
              <a:rPr lang="it-IT" sz="2000" b="0" u="none" strike="noStrike" dirty="0">
                <a:effectLst/>
                <a:latin typeface="Google Sans"/>
              </a:rPr>
              <a:t> </a:t>
            </a:r>
            <a:r>
              <a:rPr lang="it-IT" sz="2000" b="0" u="none" strike="noStrike" dirty="0" err="1">
                <a:effectLst/>
                <a:latin typeface="Google Sans"/>
              </a:rPr>
              <a:t>at</a:t>
            </a:r>
            <a:r>
              <a:rPr lang="it-IT" sz="2000" b="0" u="none" strike="noStrike" dirty="0">
                <a:effectLst/>
                <a:latin typeface="Google Sans"/>
              </a:rPr>
              <a:t> </a:t>
            </a:r>
            <a:r>
              <a:rPr lang="it-IT" sz="2000" b="0" u="none" strike="noStrike" dirty="0" err="1">
                <a:effectLst/>
                <a:latin typeface="Google Sans"/>
              </a:rPr>
              <a:t>least</a:t>
            </a:r>
            <a:r>
              <a:rPr lang="it-IT" sz="2000" b="0" u="none" strike="noStrike" dirty="0">
                <a:effectLst/>
                <a:latin typeface="Google Sans"/>
              </a:rPr>
              <a:t> </a:t>
            </a:r>
            <a:r>
              <a:rPr lang="it-IT" sz="2000" b="1" u="none" strike="noStrike" dirty="0">
                <a:effectLst/>
                <a:latin typeface="Google Sans"/>
              </a:rPr>
              <a:t>55% of </a:t>
            </a:r>
            <a:r>
              <a:rPr lang="it-IT" sz="2000" b="1" u="none" strike="noStrike" dirty="0" err="1">
                <a:effectLst/>
                <a:latin typeface="Google Sans"/>
              </a:rPr>
              <a:t>municipal</a:t>
            </a:r>
            <a:r>
              <a:rPr lang="it-IT" sz="2000" b="1" u="none" strike="noStrike" dirty="0">
                <a:effectLst/>
                <a:latin typeface="Google Sans"/>
              </a:rPr>
              <a:t> </a:t>
            </a:r>
            <a:r>
              <a:rPr lang="it-IT" sz="2000" b="1" u="none" strike="noStrike" dirty="0" err="1">
                <a:effectLst/>
                <a:latin typeface="Google Sans"/>
              </a:rPr>
              <a:t>waste</a:t>
            </a:r>
            <a:r>
              <a:rPr lang="it-IT" sz="2000" b="1" u="none" strike="noStrike" dirty="0">
                <a:effectLst/>
                <a:latin typeface="Google Sans"/>
              </a:rPr>
              <a:t> by 2025</a:t>
            </a:r>
            <a:r>
              <a:rPr lang="it-IT" sz="2000" b="0" u="none" strike="noStrike" dirty="0">
                <a:effectLst/>
                <a:latin typeface="Google Sans"/>
              </a:rPr>
              <a:t>, </a:t>
            </a:r>
            <a:r>
              <a:rPr lang="it-IT" sz="2000" b="0" u="none" strike="noStrike" dirty="0" err="1">
                <a:effectLst/>
                <a:latin typeface="Google Sans"/>
              </a:rPr>
              <a:t>rising</a:t>
            </a:r>
            <a:r>
              <a:rPr lang="it-IT" sz="2000" b="0" u="none" strike="noStrike" dirty="0">
                <a:effectLst/>
                <a:latin typeface="Google Sans"/>
              </a:rPr>
              <a:t> to </a:t>
            </a:r>
            <a:r>
              <a:rPr lang="it-IT" sz="2000" b="1" u="none" strike="noStrike" dirty="0">
                <a:effectLst/>
                <a:latin typeface="Google Sans"/>
              </a:rPr>
              <a:t>65% by 2035</a:t>
            </a:r>
            <a:r>
              <a:rPr lang="it-IT" sz="2000" b="0" u="none" strike="noStrike" dirty="0">
                <a:effectLst/>
                <a:latin typeface="Google Sans"/>
              </a:rPr>
              <a:t>, </a:t>
            </a:r>
            <a:r>
              <a:rPr lang="it-IT" sz="2000" b="0" u="none" strike="noStrike" dirty="0" err="1">
                <a:effectLst/>
                <a:latin typeface="Google Sans"/>
              </a:rPr>
              <a:t>while</a:t>
            </a:r>
            <a:r>
              <a:rPr lang="it-IT" sz="2000" b="0" u="none" strike="noStrike" dirty="0">
                <a:effectLst/>
                <a:latin typeface="Google Sans"/>
              </a:rPr>
              <a:t> </a:t>
            </a:r>
            <a:r>
              <a:rPr lang="it-IT" sz="2000" b="0" u="none" strike="noStrike" dirty="0" err="1">
                <a:effectLst/>
                <a:latin typeface="Google Sans"/>
              </a:rPr>
              <a:t>limiting</a:t>
            </a:r>
            <a:r>
              <a:rPr lang="it-IT" sz="2000" b="0" u="none" strike="noStrike" dirty="0">
                <a:effectLst/>
                <a:latin typeface="Google Sans"/>
              </a:rPr>
              <a:t> </a:t>
            </a:r>
            <a:r>
              <a:rPr lang="it-IT" sz="2000" b="0" u="none" strike="noStrike" dirty="0" err="1">
                <a:effectLst/>
                <a:latin typeface="Google Sans"/>
              </a:rPr>
              <a:t>landfilling</a:t>
            </a:r>
            <a:r>
              <a:rPr lang="it-IT" sz="2000" b="0" u="none" strike="noStrike" dirty="0">
                <a:effectLst/>
                <a:latin typeface="Google Sans"/>
              </a:rPr>
              <a:t> to a maximum of 10%.</a:t>
            </a:r>
          </a:p>
          <a:p>
            <a:pPr algn="just">
              <a:spcBef>
                <a:spcPts val="900"/>
              </a:spcBef>
              <a:spcAft>
                <a:spcPts val="900"/>
              </a:spcAft>
              <a:buFont typeface="Arial" panose="020B0604020202020204" pitchFamily="34" charset="0"/>
              <a:buChar char="•"/>
            </a:pPr>
            <a:r>
              <a:rPr lang="it-IT" sz="2000" b="1" u="none" strike="noStrike" dirty="0">
                <a:effectLst/>
                <a:latin typeface="Google Sans"/>
              </a:rPr>
              <a:t>Financial Incentives (</a:t>
            </a:r>
            <a:r>
              <a:rPr lang="it-IT" sz="2000" b="1" u="none" strike="noStrike" dirty="0" err="1">
                <a:effectLst/>
                <a:latin typeface="Google Sans"/>
              </a:rPr>
              <a:t>Cohesion</a:t>
            </a:r>
            <a:r>
              <a:rPr lang="it-IT" sz="2000" b="1" u="none" strike="noStrike" dirty="0">
                <a:effectLst/>
                <a:latin typeface="Google Sans"/>
              </a:rPr>
              <a:t> Funds)</a:t>
            </a:r>
            <a:r>
              <a:rPr lang="it-IT" sz="2000" b="0" u="none" strike="noStrike" dirty="0">
                <a:effectLst/>
                <a:latin typeface="Google Sans"/>
              </a:rPr>
              <a:t>: The EU </a:t>
            </a:r>
            <a:r>
              <a:rPr lang="it-IT" sz="2000" b="0" u="none" strike="noStrike" dirty="0" err="1">
                <a:effectLst/>
                <a:latin typeface="Google Sans"/>
              </a:rPr>
              <a:t>blocks</a:t>
            </a:r>
            <a:r>
              <a:rPr lang="it-IT" sz="2000" b="0" u="none" strike="noStrike" dirty="0">
                <a:effectLst/>
                <a:latin typeface="Google Sans"/>
              </a:rPr>
              <a:t> public funding for new </a:t>
            </a:r>
            <a:r>
              <a:rPr lang="it-IT" sz="2000" b="0" u="none" strike="noStrike" dirty="0" err="1">
                <a:effectLst/>
                <a:latin typeface="Google Sans"/>
              </a:rPr>
              <a:t>landfills</a:t>
            </a:r>
            <a:r>
              <a:rPr lang="it-IT" sz="2000" b="0" u="none" strike="noStrike" dirty="0">
                <a:effectLst/>
                <a:latin typeface="Google Sans"/>
              </a:rPr>
              <a:t> or </a:t>
            </a:r>
            <a:r>
              <a:rPr lang="it-IT" sz="2000" b="0" u="none" strike="noStrike" dirty="0" err="1">
                <a:effectLst/>
                <a:latin typeface="Google Sans"/>
              </a:rPr>
              <a:t>incinerators</a:t>
            </a:r>
            <a:r>
              <a:rPr lang="it-IT" sz="2000" b="0" u="none" strike="noStrike" dirty="0">
                <a:effectLst/>
                <a:latin typeface="Google Sans"/>
              </a:rPr>
              <a:t>, </a:t>
            </a:r>
            <a:r>
              <a:rPr lang="it-IT" sz="2000" b="0" u="none" strike="noStrike" dirty="0" err="1">
                <a:effectLst/>
                <a:latin typeface="Google Sans"/>
              </a:rPr>
              <a:t>redirecting</a:t>
            </a:r>
            <a:r>
              <a:rPr lang="it-IT" sz="2000" b="0" u="none" strike="noStrike" dirty="0">
                <a:effectLst/>
                <a:latin typeface="Google Sans"/>
              </a:rPr>
              <a:t> </a:t>
            </a:r>
            <a:r>
              <a:rPr lang="it-IT" sz="2000" b="0" u="none" strike="noStrike" dirty="0" err="1">
                <a:effectLst/>
                <a:latin typeface="Google Sans"/>
              </a:rPr>
              <a:t>billions</a:t>
            </a:r>
            <a:r>
              <a:rPr lang="it-IT" sz="2000" b="0" u="none" strike="noStrike" dirty="0">
                <a:effectLst/>
                <a:latin typeface="Google Sans"/>
              </a:rPr>
              <a:t> of </a:t>
            </a:r>
            <a:r>
              <a:rPr lang="it-IT" sz="2000" b="0" u="none" strike="noStrike" dirty="0" err="1">
                <a:effectLst/>
                <a:latin typeface="Google Sans"/>
              </a:rPr>
              <a:t>euros</a:t>
            </a:r>
            <a:r>
              <a:rPr lang="it-IT" sz="2000" b="0" u="none" strike="noStrike" dirty="0">
                <a:effectLst/>
                <a:latin typeface="Google Sans"/>
              </a:rPr>
              <a:t> </a:t>
            </a:r>
            <a:r>
              <a:rPr lang="it-IT" sz="2000" b="0" u="none" strike="noStrike" dirty="0" err="1">
                <a:effectLst/>
                <a:latin typeface="Google Sans"/>
              </a:rPr>
              <a:t>exclusively</a:t>
            </a:r>
            <a:r>
              <a:rPr lang="it-IT" sz="2000" b="0" u="none" strike="noStrike" dirty="0">
                <a:effectLst/>
                <a:latin typeface="Google Sans"/>
              </a:rPr>
              <a:t> </a:t>
            </a:r>
            <a:r>
              <a:rPr lang="it-IT" sz="2000" b="0" u="none" strike="noStrike" dirty="0" err="1">
                <a:effectLst/>
                <a:latin typeface="Google Sans"/>
              </a:rPr>
              <a:t>toward</a:t>
            </a:r>
            <a:r>
              <a:rPr lang="it-IT" sz="2000" b="0" u="none" strike="noStrike" dirty="0">
                <a:effectLst/>
                <a:latin typeface="Google Sans"/>
              </a:rPr>
              <a:t> </a:t>
            </a:r>
            <a:r>
              <a:rPr lang="it-IT" sz="2000" b="0" u="none" strike="noStrike" dirty="0" err="1">
                <a:effectLst/>
                <a:latin typeface="Google Sans"/>
              </a:rPr>
              <a:t>advanced</a:t>
            </a:r>
            <a:r>
              <a:rPr lang="it-IT" sz="2000" b="0" u="none" strike="noStrike" dirty="0">
                <a:effectLst/>
                <a:latin typeface="Google Sans"/>
              </a:rPr>
              <a:t> </a:t>
            </a:r>
            <a:r>
              <a:rPr lang="it-IT" sz="2000" b="1" u="none" strike="noStrike" dirty="0" err="1">
                <a:effectLst/>
                <a:latin typeface="Google Sans"/>
              </a:rPr>
              <a:t>recycling</a:t>
            </a:r>
            <a:r>
              <a:rPr lang="it-IT" sz="2000" b="1" u="none" strike="noStrike" dirty="0">
                <a:effectLst/>
                <a:latin typeface="Google Sans"/>
              </a:rPr>
              <a:t> and </a:t>
            </a:r>
            <a:r>
              <a:rPr lang="it-IT" sz="2000" b="1" u="none" strike="noStrike" dirty="0" err="1">
                <a:effectLst/>
                <a:latin typeface="Google Sans"/>
              </a:rPr>
              <a:t>sorting</a:t>
            </a:r>
            <a:r>
              <a:rPr lang="it-IT" sz="2000" b="1" u="none" strike="noStrike" dirty="0">
                <a:effectLst/>
                <a:latin typeface="Google Sans"/>
              </a:rPr>
              <a:t> </a:t>
            </a:r>
            <a:r>
              <a:rPr lang="it-IT" sz="2000" b="1" u="none" strike="noStrike" dirty="0" err="1">
                <a:effectLst/>
                <a:latin typeface="Google Sans"/>
              </a:rPr>
              <a:t>infrastructure</a:t>
            </a:r>
            <a:r>
              <a:rPr lang="it-IT" sz="2000" b="0" u="none" strike="noStrike" dirty="0">
                <a:effectLst/>
                <a:latin typeface="Google Sans"/>
              </a:rPr>
              <a:t>.</a:t>
            </a:r>
          </a:p>
          <a:p>
            <a:pPr>
              <a:buNone/>
            </a:pPr>
            <a:br>
              <a:rPr lang="it-IT" dirty="0"/>
            </a:br>
            <a:endParaRPr lang="it-IT" dirty="0"/>
          </a:p>
        </p:txBody>
      </p:sp>
    </p:spTree>
    <p:extLst>
      <p:ext uri="{BB962C8B-B14F-4D97-AF65-F5344CB8AC3E}">
        <p14:creationId xmlns:p14="http://schemas.microsoft.com/office/powerpoint/2010/main" val="3645678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EE031E06-D81E-5C09-A02B-1DF91F8A545F}"/>
              </a:ext>
            </a:extLst>
          </p:cNvPr>
          <p:cNvSpPr>
            <a:spLocks noGrp="1"/>
          </p:cNvSpPr>
          <p:nvPr>
            <p:ph type="ftr" sz="quarter" idx="11"/>
          </p:nvPr>
        </p:nvSpPr>
        <p:spPr/>
        <p:txBody>
          <a:bodyPr/>
          <a:lstStyle/>
          <a:p>
            <a:endParaRPr lang="it-IT"/>
          </a:p>
        </p:txBody>
      </p:sp>
      <p:sp>
        <p:nvSpPr>
          <p:cNvPr id="4" name="CasellaDiTesto 3">
            <a:extLst>
              <a:ext uri="{FF2B5EF4-FFF2-40B4-BE49-F238E27FC236}">
                <a16:creationId xmlns:a16="http://schemas.microsoft.com/office/drawing/2014/main" id="{9C070750-74DC-3052-BB99-E02A693F0D06}"/>
              </a:ext>
            </a:extLst>
          </p:cNvPr>
          <p:cNvSpPr txBox="1"/>
          <p:nvPr/>
        </p:nvSpPr>
        <p:spPr>
          <a:xfrm>
            <a:off x="206827" y="443530"/>
            <a:ext cx="11604173" cy="6032421"/>
          </a:xfrm>
          <a:prstGeom prst="rect">
            <a:avLst/>
          </a:prstGeom>
          <a:noFill/>
        </p:spPr>
        <p:txBody>
          <a:bodyPr wrap="square">
            <a:spAutoFit/>
          </a:bodyPr>
          <a:lstStyle/>
          <a:p>
            <a:endParaRPr lang="it-IT" sz="2800" dirty="0">
              <a:solidFill>
                <a:srgbClr val="C00000"/>
              </a:solidFill>
            </a:endParaRPr>
          </a:p>
          <a:p>
            <a:r>
              <a:rPr lang="it-IT" sz="2800" b="1" dirty="0">
                <a:solidFill>
                  <a:srgbClr val="FFFF00"/>
                </a:solidFill>
              </a:rPr>
              <a:t>             </a:t>
            </a:r>
            <a:r>
              <a:rPr lang="it-IT" sz="2800" b="1" dirty="0" err="1">
                <a:solidFill>
                  <a:srgbClr val="FFFF00"/>
                </a:solidFill>
              </a:rPr>
              <a:t>Supporting</a:t>
            </a:r>
            <a:r>
              <a:rPr lang="it-IT" sz="2800" b="1" dirty="0">
                <a:solidFill>
                  <a:srgbClr val="FFFF00"/>
                </a:solidFill>
              </a:rPr>
              <a:t> </a:t>
            </a:r>
            <a:r>
              <a:rPr lang="it-IT" sz="2800" b="1" dirty="0" err="1">
                <a:solidFill>
                  <a:srgbClr val="FFFF00"/>
                </a:solidFill>
              </a:rPr>
              <a:t>Research</a:t>
            </a:r>
            <a:r>
              <a:rPr lang="it-IT" sz="2800" b="1" dirty="0">
                <a:solidFill>
                  <a:srgbClr val="FFFF00"/>
                </a:solidFill>
              </a:rPr>
              <a:t>, Innovation &amp; Natural Capital</a:t>
            </a:r>
          </a:p>
          <a:p>
            <a:endParaRPr lang="it-IT" b="1" dirty="0">
              <a:solidFill>
                <a:srgbClr val="FFFF00"/>
              </a:solidFill>
            </a:endParaRPr>
          </a:p>
          <a:p>
            <a:pPr marL="342900" indent="-342900">
              <a:buFont typeface="Arial" panose="020B0604020202020204" pitchFamily="34" charset="0"/>
              <a:buChar char="•"/>
            </a:pPr>
            <a:r>
              <a:rPr lang="it-IT" sz="2400" b="1" dirty="0">
                <a:solidFill>
                  <a:srgbClr val="FFFF00"/>
                </a:solidFill>
              </a:rPr>
              <a:t>Fixing Market Prices</a:t>
            </a:r>
            <a:r>
              <a:rPr lang="it-IT" sz="2400" dirty="0">
                <a:solidFill>
                  <a:srgbClr val="FFFF00"/>
                </a:solidFill>
              </a:rPr>
              <a:t>: </a:t>
            </a:r>
            <a:r>
              <a:rPr lang="it-IT" sz="2400" dirty="0" err="1"/>
              <a:t>Phasing</a:t>
            </a:r>
            <a:r>
              <a:rPr lang="it-IT" sz="2400" dirty="0"/>
              <a:t> out </a:t>
            </a:r>
            <a:r>
              <a:rPr lang="it-IT" sz="2400" dirty="0" err="1"/>
              <a:t>harmful</a:t>
            </a:r>
            <a:r>
              <a:rPr lang="it-IT" sz="2400" dirty="0"/>
              <a:t> </a:t>
            </a:r>
            <a:r>
              <a:rPr lang="it-IT" sz="2400" dirty="0" err="1"/>
              <a:t>subsidies</a:t>
            </a:r>
            <a:r>
              <a:rPr lang="it-IT" sz="2400" dirty="0"/>
              <a:t> and </a:t>
            </a:r>
            <a:r>
              <a:rPr lang="it-IT" sz="2400" dirty="0" err="1"/>
              <a:t>correcting</a:t>
            </a:r>
            <a:r>
              <a:rPr lang="it-IT" sz="2400" dirty="0"/>
              <a:t> market </a:t>
            </a:r>
            <a:r>
              <a:rPr lang="it-IT" sz="2400" dirty="0" err="1"/>
              <a:t>inefficiencies</a:t>
            </a:r>
            <a:r>
              <a:rPr lang="it-IT" sz="2400" dirty="0"/>
              <a:t> </a:t>
            </a:r>
            <a:r>
              <a:rPr lang="it-IT" sz="2400" dirty="0" err="1"/>
              <a:t>through</a:t>
            </a:r>
            <a:r>
              <a:rPr lang="it-IT" sz="2400" dirty="0"/>
              <a:t> </a:t>
            </a:r>
            <a:r>
              <a:rPr lang="it-IT" sz="2400" dirty="0" err="1"/>
              <a:t>environmental</a:t>
            </a:r>
            <a:r>
              <a:rPr lang="it-IT" sz="2400" dirty="0"/>
              <a:t> taxes and green incentives.</a:t>
            </a:r>
          </a:p>
          <a:p>
            <a:pPr marL="342900" indent="-342900">
              <a:buFont typeface="Arial" panose="020B0604020202020204" pitchFamily="34" charset="0"/>
              <a:buChar char="•"/>
            </a:pPr>
            <a:r>
              <a:rPr lang="it-IT" sz="2400" b="1" dirty="0">
                <a:solidFill>
                  <a:srgbClr val="FFFF00"/>
                </a:solidFill>
              </a:rPr>
              <a:t>Green Tax </a:t>
            </a:r>
            <a:r>
              <a:rPr lang="it-IT" sz="2400" b="1" dirty="0" err="1">
                <a:solidFill>
                  <a:srgbClr val="FFFF00"/>
                </a:solidFill>
              </a:rPr>
              <a:t>Reforms</a:t>
            </a:r>
            <a:r>
              <a:rPr lang="it-IT" sz="2400" dirty="0"/>
              <a:t>: </a:t>
            </a:r>
            <a:r>
              <a:rPr lang="it-IT" sz="2400" dirty="0" err="1"/>
              <a:t>Shifting</a:t>
            </a:r>
            <a:r>
              <a:rPr lang="it-IT" sz="2400" dirty="0"/>
              <a:t> the tax burden by </a:t>
            </a:r>
            <a:r>
              <a:rPr lang="it-IT" sz="2400" dirty="0" err="1"/>
              <a:t>increasing</a:t>
            </a:r>
            <a:r>
              <a:rPr lang="it-IT" sz="2400" dirty="0"/>
              <a:t> taxes on </a:t>
            </a:r>
            <a:r>
              <a:rPr lang="it-IT" sz="2400" dirty="0" err="1"/>
              <a:t>pollution</a:t>
            </a:r>
            <a:r>
              <a:rPr lang="it-IT" sz="2400" dirty="0"/>
              <a:t> and </a:t>
            </a:r>
            <a:r>
              <a:rPr lang="it-IT" sz="2400" dirty="0" err="1"/>
              <a:t>resource</a:t>
            </a:r>
            <a:r>
              <a:rPr lang="it-IT" sz="2400" dirty="0"/>
              <a:t> use </a:t>
            </a:r>
            <a:r>
              <a:rPr lang="it-IT" sz="2400" dirty="0" err="1"/>
              <a:t>while</a:t>
            </a:r>
            <a:r>
              <a:rPr lang="it-IT" sz="2400" dirty="0"/>
              <a:t> </a:t>
            </a:r>
            <a:r>
              <a:rPr lang="it-IT" sz="2400" dirty="0" err="1"/>
              <a:t>lowering</a:t>
            </a:r>
            <a:r>
              <a:rPr lang="it-IT" sz="2400" dirty="0"/>
              <a:t> taxes on </a:t>
            </a:r>
            <a:r>
              <a:rPr lang="it-IT" sz="2400" dirty="0" err="1"/>
              <a:t>labor</a:t>
            </a:r>
            <a:r>
              <a:rPr lang="it-IT" sz="2400" dirty="0"/>
              <a:t> to </a:t>
            </a:r>
            <a:r>
              <a:rPr lang="it-IT" sz="2400" dirty="0" err="1"/>
              <a:t>boost</a:t>
            </a:r>
            <a:r>
              <a:rPr lang="it-IT" sz="2400" dirty="0"/>
              <a:t> </a:t>
            </a:r>
            <a:r>
              <a:rPr lang="it-IT" sz="2400" dirty="0" err="1"/>
              <a:t>employment</a:t>
            </a:r>
            <a:r>
              <a:rPr lang="it-IT" sz="2400" dirty="0"/>
              <a:t>.</a:t>
            </a:r>
          </a:p>
          <a:p>
            <a:pPr marL="342900" indent="-342900">
              <a:buFont typeface="Arial" panose="020B0604020202020204" pitchFamily="34" charset="0"/>
              <a:buChar char="•"/>
            </a:pPr>
            <a:r>
              <a:rPr lang="it-IT" sz="2400" b="1" dirty="0">
                <a:solidFill>
                  <a:srgbClr val="FFFF00"/>
                </a:solidFill>
              </a:rPr>
              <a:t>The Value of </a:t>
            </a:r>
            <a:r>
              <a:rPr lang="it-IT" sz="2400" b="1" dirty="0" err="1">
                <a:solidFill>
                  <a:srgbClr val="FFFF00"/>
                </a:solidFill>
              </a:rPr>
              <a:t>Ecosystems</a:t>
            </a:r>
            <a:r>
              <a:rPr lang="it-IT" sz="2400" dirty="0"/>
              <a:t>: </a:t>
            </a:r>
            <a:r>
              <a:rPr lang="it-IT" sz="2400" dirty="0" err="1"/>
              <a:t>Protecting</a:t>
            </a:r>
            <a:r>
              <a:rPr lang="it-IT" sz="2400" dirty="0"/>
              <a:t> the </a:t>
            </a:r>
            <a:r>
              <a:rPr lang="it-IT" sz="2400" dirty="0" err="1"/>
              <a:t>natural</a:t>
            </a:r>
            <a:r>
              <a:rPr lang="it-IT" sz="2400" dirty="0"/>
              <a:t> capital (</a:t>
            </a:r>
            <a:r>
              <a:rPr lang="it-IT" sz="2400" dirty="0" err="1"/>
              <a:t>clean</a:t>
            </a:r>
            <a:r>
              <a:rPr lang="it-IT" sz="2400" dirty="0"/>
              <a:t> air, water, </a:t>
            </a:r>
            <a:r>
              <a:rPr lang="it-IT" sz="2400" dirty="0" err="1"/>
              <a:t>pollination</a:t>
            </a:r>
            <a:r>
              <a:rPr lang="it-IT" sz="2400" dirty="0"/>
              <a:t>) </a:t>
            </a:r>
            <a:r>
              <a:rPr lang="it-IT" sz="2400" dirty="0" err="1"/>
              <a:t>that</a:t>
            </a:r>
            <a:r>
              <a:rPr lang="it-IT" sz="2400" dirty="0"/>
              <a:t> </a:t>
            </a:r>
            <a:r>
              <a:rPr lang="it-IT" sz="2400" dirty="0" err="1"/>
              <a:t>underpins</a:t>
            </a:r>
            <a:r>
              <a:rPr lang="it-IT" sz="2400" dirty="0"/>
              <a:t> </a:t>
            </a:r>
            <a:r>
              <a:rPr lang="it-IT" sz="2400" dirty="0" err="1"/>
              <a:t>economic</a:t>
            </a:r>
            <a:r>
              <a:rPr lang="it-IT" sz="2400" dirty="0"/>
              <a:t> </a:t>
            </a:r>
            <a:r>
              <a:rPr lang="it-IT" sz="2400" dirty="0" err="1"/>
              <a:t>prosperity</a:t>
            </a:r>
            <a:r>
              <a:rPr lang="it-IT" sz="2400" dirty="0"/>
              <a:t> </a:t>
            </a:r>
            <a:r>
              <a:rPr lang="it-IT" sz="2400" dirty="0" err="1"/>
              <a:t>but</a:t>
            </a:r>
            <a:r>
              <a:rPr lang="it-IT" sz="2400" dirty="0"/>
              <a:t> </a:t>
            </a:r>
            <a:r>
              <a:rPr lang="it-IT" sz="2400" dirty="0" err="1"/>
              <a:t>lacks</a:t>
            </a:r>
            <a:r>
              <a:rPr lang="it-IT" sz="2400" dirty="0"/>
              <a:t> market </a:t>
            </a:r>
            <a:r>
              <a:rPr lang="it-IT" sz="2400" dirty="0" err="1"/>
              <a:t>valuation</a:t>
            </a:r>
            <a:r>
              <a:rPr lang="it-IT" sz="2400" dirty="0"/>
              <a:t>.</a:t>
            </a:r>
          </a:p>
          <a:p>
            <a:pPr marL="342900" indent="-342900">
              <a:buFont typeface="Arial" panose="020B0604020202020204" pitchFamily="34" charset="0"/>
              <a:buChar char="•"/>
            </a:pPr>
            <a:r>
              <a:rPr lang="it-IT" sz="2400" b="1" dirty="0" err="1">
                <a:solidFill>
                  <a:srgbClr val="FFFF00"/>
                </a:solidFill>
              </a:rPr>
              <a:t>Alarming</a:t>
            </a:r>
            <a:r>
              <a:rPr lang="it-IT" sz="2400" b="1" dirty="0">
                <a:solidFill>
                  <a:srgbClr val="FFFF00"/>
                </a:solidFill>
              </a:rPr>
              <a:t> </a:t>
            </a:r>
            <a:r>
              <a:rPr lang="it-IT" sz="2400" b="1" dirty="0" err="1">
                <a:solidFill>
                  <a:srgbClr val="FFFF00"/>
                </a:solidFill>
              </a:rPr>
              <a:t>Degradation</a:t>
            </a:r>
            <a:r>
              <a:rPr lang="it-IT" sz="2400" dirty="0"/>
              <a:t>: </a:t>
            </a:r>
            <a:r>
              <a:rPr lang="it-IT" sz="2400" dirty="0" err="1"/>
              <a:t>Addressing</a:t>
            </a:r>
            <a:r>
              <a:rPr lang="it-IT" sz="2400" dirty="0"/>
              <a:t> </a:t>
            </a:r>
            <a:r>
              <a:rPr lang="it-IT" sz="2400" dirty="0" err="1"/>
              <a:t>critical</a:t>
            </a:r>
            <a:r>
              <a:rPr lang="it-IT" sz="2400" dirty="0"/>
              <a:t> data </a:t>
            </a:r>
            <a:r>
              <a:rPr lang="it-IT" sz="2400" dirty="0" err="1"/>
              <a:t>showing</a:t>
            </a:r>
            <a:r>
              <a:rPr lang="it-IT" sz="2400" dirty="0"/>
              <a:t> </a:t>
            </a:r>
            <a:r>
              <a:rPr lang="it-IT" sz="2400" b="1" dirty="0"/>
              <a:t>60%</a:t>
            </a:r>
            <a:r>
              <a:rPr lang="it-IT" sz="2400" dirty="0"/>
              <a:t> of global </a:t>
            </a:r>
            <a:r>
              <a:rPr lang="it-IT" sz="2400" dirty="0" err="1"/>
              <a:t>ecosystems</a:t>
            </a:r>
            <a:r>
              <a:rPr lang="it-IT" sz="2400" dirty="0"/>
              <a:t> </a:t>
            </a:r>
            <a:r>
              <a:rPr lang="it-IT" sz="2400" dirty="0" err="1"/>
              <a:t>degraded</a:t>
            </a:r>
            <a:r>
              <a:rPr lang="it-IT" sz="2400" dirty="0"/>
              <a:t>, </a:t>
            </a:r>
            <a:r>
              <a:rPr lang="it-IT" sz="2400" b="1" dirty="0"/>
              <a:t>88%</a:t>
            </a:r>
            <a:r>
              <a:rPr lang="it-IT" sz="2400" dirty="0"/>
              <a:t> of EU </a:t>
            </a:r>
            <a:r>
              <a:rPr lang="it-IT" sz="2400" dirty="0" err="1"/>
              <a:t>fish</a:t>
            </a:r>
            <a:r>
              <a:rPr lang="it-IT" sz="2400" dirty="0"/>
              <a:t> stocks </a:t>
            </a:r>
            <a:r>
              <a:rPr lang="it-IT" sz="2400" dirty="0" err="1"/>
              <a:t>overfished</a:t>
            </a:r>
            <a:r>
              <a:rPr lang="it-IT" sz="2400" dirty="0"/>
              <a:t>, and </a:t>
            </a:r>
            <a:r>
              <a:rPr lang="it-IT" sz="2400" dirty="0" err="1"/>
              <a:t>only</a:t>
            </a:r>
            <a:r>
              <a:rPr lang="it-IT" sz="2400" dirty="0"/>
              <a:t> </a:t>
            </a:r>
            <a:r>
              <a:rPr lang="it-IT" sz="2400" b="1" dirty="0"/>
              <a:t>11%</a:t>
            </a:r>
            <a:r>
              <a:rPr lang="it-IT" sz="2400" dirty="0"/>
              <a:t> of </a:t>
            </a:r>
            <a:r>
              <a:rPr lang="it-IT" sz="2400" dirty="0" err="1"/>
              <a:t>protected</a:t>
            </a:r>
            <a:r>
              <a:rPr lang="it-IT" sz="2400" dirty="0"/>
              <a:t> </a:t>
            </a:r>
            <a:r>
              <a:rPr lang="it-IT" sz="2400" dirty="0" err="1"/>
              <a:t>habitats</a:t>
            </a:r>
            <a:r>
              <a:rPr lang="it-IT" sz="2400" dirty="0"/>
              <a:t> in good status.</a:t>
            </a:r>
          </a:p>
          <a:p>
            <a:pPr marL="342900" indent="-342900">
              <a:buFont typeface="Arial" panose="020B0604020202020204" pitchFamily="34" charset="0"/>
              <a:buChar char="•"/>
            </a:pPr>
            <a:r>
              <a:rPr lang="it-IT" sz="2400" b="1" dirty="0">
                <a:solidFill>
                  <a:srgbClr val="FFFF00"/>
                </a:solidFill>
              </a:rPr>
              <a:t>Strategic Actions</a:t>
            </a:r>
            <a:r>
              <a:rPr lang="it-IT" sz="2400" dirty="0"/>
              <a:t>: Mapping </a:t>
            </a:r>
            <a:r>
              <a:rPr lang="it-IT" sz="2400" dirty="0" err="1"/>
              <a:t>ecosystems</a:t>
            </a:r>
            <a:r>
              <a:rPr lang="it-IT" sz="2400" dirty="0"/>
              <a:t>, </a:t>
            </a:r>
            <a:r>
              <a:rPr lang="it-IT" sz="2400" dirty="0" err="1"/>
              <a:t>integrating</a:t>
            </a:r>
            <a:r>
              <a:rPr lang="it-IT" sz="2400" dirty="0"/>
              <a:t> </a:t>
            </a:r>
            <a:r>
              <a:rPr lang="it-IT" sz="2400" dirty="0" err="1"/>
              <a:t>natural</a:t>
            </a:r>
            <a:r>
              <a:rPr lang="it-IT" sz="2400" dirty="0"/>
              <a:t> capital </a:t>
            </a:r>
            <a:r>
              <a:rPr lang="it-IT" sz="2400" dirty="0" err="1"/>
              <a:t>into</a:t>
            </a:r>
            <a:r>
              <a:rPr lang="it-IT" sz="2400" dirty="0"/>
              <a:t> accounting systems, and </a:t>
            </a:r>
            <a:r>
              <a:rPr lang="it-IT" sz="2400" dirty="0" err="1"/>
              <a:t>promoting</a:t>
            </a:r>
            <a:r>
              <a:rPr lang="it-IT" sz="2400" dirty="0"/>
              <a:t> innovative investments in green </a:t>
            </a:r>
            <a:r>
              <a:rPr lang="it-IT" sz="2400" dirty="0" err="1"/>
              <a:t>infrastructure</a:t>
            </a:r>
            <a:r>
              <a:rPr lang="it-IT" sz="2400" dirty="0"/>
              <a:t>.</a:t>
            </a:r>
          </a:p>
          <a:p>
            <a:br>
              <a:rPr lang="it-IT" sz="2400" dirty="0"/>
            </a:br>
            <a:endParaRPr lang="it-IT" sz="2400" dirty="0"/>
          </a:p>
        </p:txBody>
      </p:sp>
      <p:pic>
        <p:nvPicPr>
          <p:cNvPr id="5" name="Immagine 4" descr="Immagine che contiene logo, Elementi grafici, Carattere, design&#10;&#10;Descrizione generata automaticamente">
            <a:extLst>
              <a:ext uri="{FF2B5EF4-FFF2-40B4-BE49-F238E27FC236}">
                <a16:creationId xmlns:a16="http://schemas.microsoft.com/office/drawing/2014/main" id="{952D4508-B4EF-CD20-4A8F-BAA7CA0346E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2094" y="38372"/>
            <a:ext cx="962010" cy="962010"/>
          </a:xfrm>
          <a:prstGeom prst="ellipse">
            <a:avLst/>
          </a:prstGeom>
          <a:ln>
            <a:noFill/>
          </a:ln>
          <a:effectLst>
            <a:softEdge rad="112500"/>
          </a:effectLst>
        </p:spPr>
      </p:pic>
    </p:spTree>
    <p:extLst>
      <p:ext uri="{BB962C8B-B14F-4D97-AF65-F5344CB8AC3E}">
        <p14:creationId xmlns:p14="http://schemas.microsoft.com/office/powerpoint/2010/main" val="38528011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BA40227B-AF3C-5934-57E2-64F213242557}"/>
              </a:ext>
            </a:extLst>
          </p:cNvPr>
          <p:cNvSpPr>
            <a:spLocks noGrp="1"/>
          </p:cNvSpPr>
          <p:nvPr>
            <p:ph type="ftr" sz="quarter" idx="11"/>
          </p:nvPr>
        </p:nvSpPr>
        <p:spPr/>
        <p:txBody>
          <a:bodyPr/>
          <a:lstStyle/>
          <a:p>
            <a:endParaRPr lang="it-IT"/>
          </a:p>
        </p:txBody>
      </p:sp>
      <p:sp>
        <p:nvSpPr>
          <p:cNvPr id="4" name="CasellaDiTesto 3">
            <a:extLst>
              <a:ext uri="{FF2B5EF4-FFF2-40B4-BE49-F238E27FC236}">
                <a16:creationId xmlns:a16="http://schemas.microsoft.com/office/drawing/2014/main" id="{08F08F9D-4E72-C081-7A5F-BCA8CC1B07B1}"/>
              </a:ext>
            </a:extLst>
          </p:cNvPr>
          <p:cNvSpPr txBox="1"/>
          <p:nvPr/>
        </p:nvSpPr>
        <p:spPr>
          <a:xfrm>
            <a:off x="576942" y="971568"/>
            <a:ext cx="10036629" cy="4124206"/>
          </a:xfrm>
          <a:prstGeom prst="rect">
            <a:avLst/>
          </a:prstGeom>
          <a:noFill/>
        </p:spPr>
        <p:txBody>
          <a:bodyPr wrap="square">
            <a:spAutoFit/>
          </a:bodyPr>
          <a:lstStyle/>
          <a:p>
            <a:r>
              <a:rPr lang="it-IT" dirty="0">
                <a:solidFill>
                  <a:srgbClr val="FFFF00"/>
                </a:solidFill>
              </a:rPr>
              <a:t> </a:t>
            </a:r>
            <a:r>
              <a:rPr lang="it-IT" sz="2800" dirty="0" err="1">
                <a:solidFill>
                  <a:srgbClr val="FFFF00"/>
                </a:solidFill>
              </a:rPr>
              <a:t>Biodiversity</a:t>
            </a:r>
            <a:r>
              <a:rPr lang="it-IT" dirty="0">
                <a:solidFill>
                  <a:srgbClr val="FFFF00"/>
                </a:solidFill>
              </a:rPr>
              <a:t> </a:t>
            </a:r>
          </a:p>
          <a:p>
            <a:endParaRPr lang="it-IT" dirty="0"/>
          </a:p>
          <a:p>
            <a:pPr algn="just"/>
            <a:r>
              <a:rPr lang="it-IT" sz="2400" dirty="0" err="1"/>
              <a:t>Biodiversity</a:t>
            </a:r>
            <a:r>
              <a:rPr lang="it-IT" sz="2400" dirty="0"/>
              <a:t> </a:t>
            </a:r>
            <a:r>
              <a:rPr lang="it-IT" sz="2400" dirty="0" err="1"/>
              <a:t>loss</a:t>
            </a:r>
            <a:r>
              <a:rPr lang="it-IT" sz="2400" dirty="0"/>
              <a:t> can </a:t>
            </a:r>
            <a:r>
              <a:rPr lang="it-IT" sz="2400" dirty="0" err="1"/>
              <a:t>weaken</a:t>
            </a:r>
            <a:r>
              <a:rPr lang="it-IT" sz="2400" dirty="0"/>
              <a:t> an </a:t>
            </a:r>
            <a:r>
              <a:rPr lang="it-IT" sz="2400" dirty="0" err="1"/>
              <a:t>ecosystem</a:t>
            </a:r>
            <a:r>
              <a:rPr lang="it-IT" sz="2400" dirty="0"/>
              <a:t>, </a:t>
            </a:r>
            <a:r>
              <a:rPr lang="it-IT" sz="2400" dirty="0" err="1"/>
              <a:t>compromising</a:t>
            </a:r>
            <a:r>
              <a:rPr lang="it-IT" sz="2400" dirty="0"/>
              <a:t> the </a:t>
            </a:r>
            <a:r>
              <a:rPr lang="it-IT" sz="2400" dirty="0" err="1"/>
              <a:t>provision</a:t>
            </a:r>
            <a:r>
              <a:rPr lang="it-IT" sz="2400" dirty="0"/>
              <a:t> of </a:t>
            </a:r>
            <a:r>
              <a:rPr lang="it-IT" sz="2400" dirty="0" err="1"/>
              <a:t>ecosystem</a:t>
            </a:r>
            <a:r>
              <a:rPr lang="it-IT" sz="2400" dirty="0"/>
              <a:t> services and making </a:t>
            </a:r>
            <a:r>
              <a:rPr lang="it-IT" sz="2400" dirty="0" err="1"/>
              <a:t>it</a:t>
            </a:r>
            <a:r>
              <a:rPr lang="it-IT" sz="2400" dirty="0"/>
              <a:t> more </a:t>
            </a:r>
            <a:r>
              <a:rPr lang="it-IT" sz="2400" dirty="0" err="1"/>
              <a:t>vulnerable</a:t>
            </a:r>
            <a:r>
              <a:rPr lang="it-IT" sz="2400" dirty="0"/>
              <a:t> to </a:t>
            </a:r>
            <a:r>
              <a:rPr lang="it-IT" sz="2400" dirty="0" err="1"/>
              <a:t>environmental</a:t>
            </a:r>
            <a:r>
              <a:rPr lang="it-IT" sz="2400" dirty="0"/>
              <a:t> shocks. </a:t>
            </a:r>
            <a:r>
              <a:rPr lang="it-IT" sz="2400" dirty="0" err="1"/>
              <a:t>Restoring</a:t>
            </a:r>
            <a:r>
              <a:rPr lang="it-IT" sz="2400" dirty="0"/>
              <a:t> </a:t>
            </a:r>
            <a:r>
              <a:rPr lang="it-IT" sz="2400" dirty="0" err="1"/>
              <a:t>degraded</a:t>
            </a:r>
            <a:r>
              <a:rPr lang="it-IT" sz="2400" dirty="0"/>
              <a:t> </a:t>
            </a:r>
            <a:r>
              <a:rPr lang="it-IT" sz="2400" dirty="0" err="1"/>
              <a:t>ecosystems</a:t>
            </a:r>
            <a:r>
              <a:rPr lang="it-IT" sz="2400" dirty="0"/>
              <a:t> </a:t>
            </a:r>
            <a:r>
              <a:rPr lang="it-IT" sz="2400" dirty="0" err="1"/>
              <a:t>is</a:t>
            </a:r>
            <a:r>
              <a:rPr lang="it-IT" sz="2400" dirty="0"/>
              <a:t> </a:t>
            </a:r>
            <a:r>
              <a:rPr lang="it-IT" sz="2400" dirty="0" err="1"/>
              <a:t>costly</a:t>
            </a:r>
            <a:r>
              <a:rPr lang="it-IT" sz="2400" dirty="0"/>
              <a:t> and, in some </a:t>
            </a:r>
            <a:r>
              <a:rPr lang="it-IT" sz="2400" dirty="0" err="1"/>
              <a:t>cases</a:t>
            </a:r>
            <a:r>
              <a:rPr lang="it-IT" sz="2400" dirty="0"/>
              <a:t>, </a:t>
            </a:r>
            <a:r>
              <a:rPr lang="it-IT" sz="2400" dirty="0" err="1"/>
              <a:t>changes</a:t>
            </a:r>
            <a:r>
              <a:rPr lang="it-IT" sz="2400" dirty="0"/>
              <a:t> can </a:t>
            </a:r>
            <a:r>
              <a:rPr lang="it-IT" sz="2400" dirty="0" err="1"/>
              <a:t>become</a:t>
            </a:r>
            <a:r>
              <a:rPr lang="it-IT" sz="2400" dirty="0"/>
              <a:t> </a:t>
            </a:r>
            <a:r>
              <a:rPr lang="it-IT" sz="2400" dirty="0" err="1"/>
              <a:t>irreversible</a:t>
            </a:r>
            <a:r>
              <a:rPr lang="it-IT" sz="2400" dirty="0"/>
              <a:t>.</a:t>
            </a:r>
          </a:p>
          <a:p>
            <a:pPr algn="just"/>
            <a:r>
              <a:rPr lang="it-IT" sz="2400" dirty="0"/>
              <a:t> • mainstreaming </a:t>
            </a:r>
            <a:r>
              <a:rPr lang="it-IT" sz="2400" dirty="0" err="1"/>
              <a:t>biodiversity</a:t>
            </a:r>
            <a:r>
              <a:rPr lang="it-IT" sz="2400" dirty="0"/>
              <a:t> </a:t>
            </a:r>
            <a:r>
              <a:rPr lang="it-IT" sz="2400" dirty="0" err="1"/>
              <a:t>protection</a:t>
            </a:r>
            <a:r>
              <a:rPr lang="it-IT" sz="2400" dirty="0"/>
              <a:t> </a:t>
            </a:r>
            <a:r>
              <a:rPr lang="it-IT" sz="2400" dirty="0" err="1"/>
              <a:t>into</a:t>
            </a:r>
            <a:r>
              <a:rPr lang="it-IT" sz="2400" dirty="0"/>
              <a:t> </a:t>
            </a:r>
            <a:r>
              <a:rPr lang="it-IT" sz="2400" dirty="0" err="1"/>
              <a:t>agriculture</a:t>
            </a:r>
            <a:r>
              <a:rPr lang="it-IT" sz="2400" dirty="0"/>
              <a:t> and </a:t>
            </a:r>
            <a:r>
              <a:rPr lang="it-IT" sz="2400" dirty="0" err="1"/>
              <a:t>fisheries</a:t>
            </a:r>
            <a:r>
              <a:rPr lang="it-IT" sz="2400" dirty="0"/>
              <a:t> </a:t>
            </a:r>
          </a:p>
          <a:p>
            <a:pPr algn="just"/>
            <a:r>
              <a:rPr lang="it-IT" sz="2400" dirty="0"/>
              <a:t>• </a:t>
            </a:r>
            <a:r>
              <a:rPr lang="it-IT" sz="2400" dirty="0" err="1"/>
              <a:t>achieving</a:t>
            </a:r>
            <a:r>
              <a:rPr lang="it-IT" sz="2400" dirty="0"/>
              <a:t> the targets set by the </a:t>
            </a:r>
            <a:r>
              <a:rPr lang="it-IT" sz="2400" dirty="0" err="1"/>
              <a:t>Biodiversity</a:t>
            </a:r>
            <a:r>
              <a:rPr lang="it-IT" sz="2400" dirty="0"/>
              <a:t> Strategy 2030 </a:t>
            </a:r>
          </a:p>
          <a:p>
            <a:pPr algn="just"/>
            <a:r>
              <a:rPr lang="it-IT" sz="2400" dirty="0"/>
              <a:t>• </a:t>
            </a:r>
            <a:r>
              <a:rPr lang="it-IT" sz="2400" dirty="0" err="1"/>
              <a:t>Minerals</a:t>
            </a:r>
            <a:r>
              <a:rPr lang="it-IT" sz="2400" dirty="0"/>
              <a:t> and metals </a:t>
            </a:r>
          </a:p>
          <a:p>
            <a:pPr algn="just"/>
            <a:r>
              <a:rPr lang="it-IT" sz="2400" dirty="0"/>
              <a:t>• </a:t>
            </a:r>
            <a:r>
              <a:rPr lang="it-IT" sz="2400" dirty="0" err="1"/>
              <a:t>sustainable</a:t>
            </a:r>
            <a:r>
              <a:rPr lang="it-IT" sz="2400" dirty="0"/>
              <a:t> management of </a:t>
            </a:r>
            <a:r>
              <a:rPr lang="it-IT" sz="2400" dirty="0" err="1"/>
              <a:t>materials</a:t>
            </a:r>
            <a:r>
              <a:rPr lang="it-IT" sz="2400" dirty="0"/>
              <a:t> </a:t>
            </a:r>
          </a:p>
          <a:p>
            <a:pPr algn="just"/>
            <a:r>
              <a:rPr lang="it-IT" sz="2400" dirty="0"/>
              <a:t>• a “</a:t>
            </a:r>
            <a:r>
              <a:rPr lang="it-IT" sz="2400" dirty="0" err="1"/>
              <a:t>circular</a:t>
            </a:r>
            <a:r>
              <a:rPr lang="it-IT" sz="2400" dirty="0"/>
              <a:t> economy” </a:t>
            </a:r>
            <a:r>
              <a:rPr lang="it-IT" sz="2400" dirty="0" err="1"/>
              <a:t>where</a:t>
            </a:r>
            <a:r>
              <a:rPr lang="it-IT" sz="2400" dirty="0"/>
              <a:t> </a:t>
            </a:r>
            <a:r>
              <a:rPr lang="it-IT" sz="2400" dirty="0" err="1"/>
              <a:t>waste</a:t>
            </a:r>
            <a:r>
              <a:rPr lang="it-IT" sz="2400" dirty="0"/>
              <a:t> </a:t>
            </a:r>
            <a:r>
              <a:rPr lang="it-IT" sz="2400" dirty="0" err="1"/>
              <a:t>becomes</a:t>
            </a:r>
            <a:r>
              <a:rPr lang="it-IT" sz="2400" dirty="0"/>
              <a:t> a </a:t>
            </a:r>
            <a:r>
              <a:rPr lang="it-IT" sz="2400" dirty="0" err="1"/>
              <a:t>resource</a:t>
            </a:r>
            <a:endParaRPr lang="it-IT" sz="2400" dirty="0"/>
          </a:p>
        </p:txBody>
      </p:sp>
      <p:pic>
        <p:nvPicPr>
          <p:cNvPr id="5" name="Immagine 4" descr="Immagine che contiene logo, Elementi grafici, Carattere, design&#10;&#10;Descrizione generata automaticamente">
            <a:extLst>
              <a:ext uri="{FF2B5EF4-FFF2-40B4-BE49-F238E27FC236}">
                <a16:creationId xmlns:a16="http://schemas.microsoft.com/office/drawing/2014/main" id="{39BA583E-74AA-503F-9FD4-E74BE635C97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Tree>
    <p:extLst>
      <p:ext uri="{BB962C8B-B14F-4D97-AF65-F5344CB8AC3E}">
        <p14:creationId xmlns:p14="http://schemas.microsoft.com/office/powerpoint/2010/main" val="31627494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118C0FE0-007A-FFCB-43E4-C73DD19F3CA5}"/>
              </a:ext>
            </a:extLst>
          </p:cNvPr>
          <p:cNvSpPr>
            <a:spLocks noGrp="1"/>
          </p:cNvSpPr>
          <p:nvPr>
            <p:ph type="ftr" sz="quarter" idx="11"/>
          </p:nvPr>
        </p:nvSpPr>
        <p:spPr/>
        <p:txBody>
          <a:bodyPr/>
          <a:lstStyle/>
          <a:p>
            <a:endParaRPr lang="it-IT"/>
          </a:p>
        </p:txBody>
      </p:sp>
      <p:sp>
        <p:nvSpPr>
          <p:cNvPr id="4" name="CasellaDiTesto 3">
            <a:extLst>
              <a:ext uri="{FF2B5EF4-FFF2-40B4-BE49-F238E27FC236}">
                <a16:creationId xmlns:a16="http://schemas.microsoft.com/office/drawing/2014/main" id="{4FC35657-1FE5-B1A5-CF43-993849C05673}"/>
              </a:ext>
            </a:extLst>
          </p:cNvPr>
          <p:cNvSpPr txBox="1"/>
          <p:nvPr/>
        </p:nvSpPr>
        <p:spPr>
          <a:xfrm>
            <a:off x="1045028" y="631099"/>
            <a:ext cx="10289513" cy="4985980"/>
          </a:xfrm>
          <a:prstGeom prst="rect">
            <a:avLst/>
          </a:prstGeom>
          <a:noFill/>
        </p:spPr>
        <p:txBody>
          <a:bodyPr wrap="square">
            <a:spAutoFit/>
          </a:bodyPr>
          <a:lstStyle/>
          <a:p>
            <a:pPr algn="ctr"/>
            <a:r>
              <a:rPr lang="en-GB" sz="2800" b="1" dirty="0">
                <a:solidFill>
                  <a:schemeClr val="accent2">
                    <a:lumMod val="75000"/>
                  </a:schemeClr>
                </a:solidFill>
                <a:latin typeface="Arial" panose="020B0604020202020204" pitchFamily="34" charset="0"/>
                <a:ea typeface="Times New Roman" panose="02020603050405020304" pitchFamily="18" charset="0"/>
                <a:cs typeface="Arial" panose="020B0604020202020204" pitchFamily="34" charset="0"/>
              </a:rPr>
              <a:t>Situation analysis and Capacity Enhancement</a:t>
            </a:r>
          </a:p>
          <a:p>
            <a:pPr algn="ctr"/>
            <a:r>
              <a:rPr lang="en-GB" sz="2800" b="1" dirty="0">
                <a:solidFill>
                  <a:schemeClr val="accent2">
                    <a:lumMod val="75000"/>
                  </a:schemeClr>
                </a:solidFill>
                <a:latin typeface="Arial" panose="020B0604020202020204" pitchFamily="34" charset="0"/>
                <a:ea typeface="Times New Roman" panose="02020603050405020304" pitchFamily="18" charset="0"/>
                <a:cs typeface="Arial" panose="020B0604020202020204" pitchFamily="34" charset="0"/>
              </a:rPr>
              <a:t>TECGREMED needs </a:t>
            </a:r>
          </a:p>
          <a:p>
            <a:endParaRPr lang="en-GB" sz="2800" b="1" dirty="0">
              <a:solidFill>
                <a:srgbClr val="595959"/>
              </a:solidFill>
              <a:latin typeface="Arial" panose="020B0604020202020204" pitchFamily="34" charset="0"/>
              <a:cs typeface="Arial" panose="020B0604020202020204" pitchFamily="34" charset="0"/>
            </a:endParaRPr>
          </a:p>
          <a:p>
            <a:endParaRPr lang="en-GB" b="1" dirty="0">
              <a:solidFill>
                <a:srgbClr val="595959"/>
              </a:solidFill>
              <a:latin typeface="Arial" panose="020B0604020202020204" pitchFamily="34" charset="0"/>
              <a:cs typeface="Arial" panose="020B0604020202020204" pitchFamily="34" charset="0"/>
            </a:endParaRPr>
          </a:p>
          <a:p>
            <a:pPr algn="just"/>
            <a:r>
              <a:rPr lang="it-IT" sz="2400" dirty="0"/>
              <a:t>The training activities help TECGREMED UNIVERSITIES to </a:t>
            </a:r>
            <a:r>
              <a:rPr lang="it-IT" sz="2400" dirty="0" err="1"/>
              <a:t>define</a:t>
            </a:r>
            <a:r>
              <a:rPr lang="it-IT" sz="2400" dirty="0"/>
              <a:t> </a:t>
            </a:r>
            <a:r>
              <a:rPr lang="it-IT" sz="2400" dirty="0" err="1"/>
              <a:t>development</a:t>
            </a:r>
            <a:r>
              <a:rPr lang="it-IT" sz="2400" dirty="0"/>
              <a:t> policy </a:t>
            </a:r>
            <a:r>
              <a:rPr lang="it-IT" sz="2400" dirty="0" err="1"/>
              <a:t>guidelines</a:t>
            </a:r>
            <a:r>
              <a:rPr lang="it-IT" sz="2400" dirty="0"/>
              <a:t> </a:t>
            </a:r>
            <a:r>
              <a:rPr lang="it-IT" sz="2400" dirty="0" err="1"/>
              <a:t>that</a:t>
            </a:r>
            <a:r>
              <a:rPr lang="it-IT" sz="2400" dirty="0"/>
              <a:t> </a:t>
            </a:r>
            <a:r>
              <a:rPr lang="it-IT" sz="2400" dirty="0" err="1"/>
              <a:t>outline</a:t>
            </a:r>
            <a:r>
              <a:rPr lang="it-IT" sz="2400" dirty="0"/>
              <a:t> a </a:t>
            </a:r>
            <a:r>
              <a:rPr lang="it-IT" sz="2400" dirty="0" err="1"/>
              <a:t>series</a:t>
            </a:r>
            <a:r>
              <a:rPr lang="it-IT" sz="2400" dirty="0"/>
              <a:t> of steps to </a:t>
            </a:r>
            <a:r>
              <a:rPr lang="it-IT" sz="2400" dirty="0" err="1"/>
              <a:t>consider</a:t>
            </a:r>
            <a:r>
              <a:rPr lang="it-IT" sz="2400" dirty="0"/>
              <a:t> in </a:t>
            </a:r>
            <a:r>
              <a:rPr lang="it-IT" sz="2400" dirty="0" err="1"/>
              <a:t>order</a:t>
            </a:r>
            <a:r>
              <a:rPr lang="it-IT" sz="2400" dirty="0"/>
              <a:t> to </a:t>
            </a:r>
            <a:r>
              <a:rPr lang="it-IT" sz="2400" dirty="0" err="1"/>
              <a:t>strengthen</a:t>
            </a:r>
            <a:r>
              <a:rPr lang="it-IT" sz="2400" dirty="0"/>
              <a:t> the </a:t>
            </a:r>
            <a:r>
              <a:rPr lang="it-IT" sz="2400" dirty="0" err="1"/>
              <a:t>capacities</a:t>
            </a:r>
            <a:r>
              <a:rPr lang="it-IT" sz="2400" dirty="0"/>
              <a:t> </a:t>
            </a:r>
            <a:r>
              <a:rPr lang="it-IT" sz="2400" dirty="0" err="1"/>
              <a:t>needed</a:t>
            </a:r>
            <a:r>
              <a:rPr lang="it-IT" sz="2400" dirty="0"/>
              <a:t> to green </a:t>
            </a:r>
            <a:r>
              <a:rPr lang="it-IT" sz="2400" dirty="0" err="1"/>
              <a:t>development</a:t>
            </a:r>
            <a:r>
              <a:rPr lang="it-IT" sz="2400" dirty="0"/>
              <a:t> planning in </a:t>
            </a:r>
            <a:r>
              <a:rPr lang="it-IT" sz="2400" dirty="0" err="1"/>
              <a:t>individual</a:t>
            </a:r>
            <a:r>
              <a:rPr lang="it-IT" sz="2400" dirty="0"/>
              <a:t> </a:t>
            </a:r>
            <a:r>
              <a:rPr lang="it-IT" sz="2400" dirty="0" err="1"/>
              <a:t>universities</a:t>
            </a:r>
            <a:r>
              <a:rPr lang="it-IT" sz="2400" dirty="0"/>
              <a:t>. </a:t>
            </a:r>
          </a:p>
          <a:p>
            <a:pPr algn="just"/>
            <a:endParaRPr lang="it-IT" sz="2400" dirty="0"/>
          </a:p>
          <a:p>
            <a:pPr algn="just"/>
            <a:r>
              <a:rPr lang="it-IT" sz="2400" dirty="0"/>
              <a:t>The </a:t>
            </a:r>
            <a:r>
              <a:rPr lang="it-IT" sz="2400" dirty="0" err="1"/>
              <a:t>main</a:t>
            </a:r>
            <a:r>
              <a:rPr lang="it-IT" sz="2400" dirty="0"/>
              <a:t> keyword </a:t>
            </a:r>
            <a:r>
              <a:rPr lang="it-IT" sz="2400" dirty="0" err="1"/>
              <a:t>we</a:t>
            </a:r>
            <a:r>
              <a:rPr lang="it-IT" sz="2400" dirty="0"/>
              <a:t> </a:t>
            </a:r>
            <a:r>
              <a:rPr lang="it-IT" sz="2400" dirty="0" err="1"/>
              <a:t>have</a:t>
            </a:r>
            <a:r>
              <a:rPr lang="it-IT" sz="2400" dirty="0"/>
              <a:t> </a:t>
            </a:r>
            <a:r>
              <a:rPr lang="it-IT" sz="2400" dirty="0" err="1"/>
              <a:t>defined</a:t>
            </a:r>
            <a:r>
              <a:rPr lang="it-IT" sz="2400" dirty="0"/>
              <a:t> </a:t>
            </a:r>
            <a:r>
              <a:rPr lang="it-IT" sz="2400" dirty="0" err="1"/>
              <a:t>is</a:t>
            </a:r>
            <a:r>
              <a:rPr lang="it-IT" sz="2400" dirty="0"/>
              <a:t> "GREEN", </a:t>
            </a:r>
            <a:r>
              <a:rPr lang="it-IT" sz="2400" dirty="0" err="1"/>
              <a:t>where</a:t>
            </a:r>
            <a:r>
              <a:rPr lang="it-IT" sz="2400" dirty="0"/>
              <a:t> </a:t>
            </a:r>
            <a:r>
              <a:rPr lang="it-IT" sz="2400" dirty="0" err="1"/>
              <a:t>university</a:t>
            </a:r>
            <a:r>
              <a:rPr lang="it-IT" sz="2400" dirty="0"/>
              <a:t> budget </a:t>
            </a:r>
            <a:r>
              <a:rPr lang="it-IT" sz="2400" dirty="0" err="1"/>
              <a:t>processes</a:t>
            </a:r>
            <a:r>
              <a:rPr lang="it-IT" sz="2400" dirty="0"/>
              <a:t> and key strategies for </a:t>
            </a:r>
            <a:r>
              <a:rPr lang="it-IT" sz="2400" dirty="0" err="1"/>
              <a:t>economic</a:t>
            </a:r>
            <a:r>
              <a:rPr lang="it-IT" sz="2400" dirty="0"/>
              <a:t> </a:t>
            </a:r>
            <a:r>
              <a:rPr lang="it-IT" sz="2400" dirty="0" err="1"/>
              <a:t>sectors</a:t>
            </a:r>
            <a:r>
              <a:rPr lang="it-IT" sz="2400" dirty="0"/>
              <a:t> are </a:t>
            </a:r>
            <a:r>
              <a:rPr lang="it-IT" sz="2400" dirty="0" err="1"/>
              <a:t>able</a:t>
            </a:r>
            <a:r>
              <a:rPr lang="it-IT" sz="2400" dirty="0"/>
              <a:t> to </a:t>
            </a:r>
            <a:r>
              <a:rPr lang="it-IT" sz="2400" dirty="0" err="1"/>
              <a:t>identify</a:t>
            </a:r>
            <a:r>
              <a:rPr lang="it-IT" sz="2400" dirty="0"/>
              <a:t> key </a:t>
            </a:r>
            <a:r>
              <a:rPr lang="it-IT" sz="2400" dirty="0" err="1"/>
              <a:t>actors</a:t>
            </a:r>
            <a:r>
              <a:rPr lang="it-IT" sz="2400" dirty="0"/>
              <a:t> to be </a:t>
            </a:r>
            <a:r>
              <a:rPr lang="it-IT" sz="2400" dirty="0" err="1"/>
              <a:t>involved</a:t>
            </a:r>
            <a:r>
              <a:rPr lang="it-IT" sz="2400" dirty="0"/>
              <a:t> in decision-making </a:t>
            </a:r>
            <a:r>
              <a:rPr lang="it-IT" sz="2400" dirty="0" err="1"/>
              <a:t>processes</a:t>
            </a:r>
            <a:r>
              <a:rPr lang="it-IT" sz="2400" dirty="0"/>
              <a:t>, </a:t>
            </a:r>
            <a:r>
              <a:rPr lang="it-IT" sz="2400" dirty="0" err="1"/>
              <a:t>while</a:t>
            </a:r>
            <a:r>
              <a:rPr lang="it-IT" sz="2400" dirty="0"/>
              <a:t> </a:t>
            </a:r>
            <a:r>
              <a:rPr lang="it-IT" sz="2400" dirty="0" err="1"/>
              <a:t>simultaneously</a:t>
            </a:r>
            <a:r>
              <a:rPr lang="it-IT" sz="2400" dirty="0"/>
              <a:t> </a:t>
            </a:r>
            <a:r>
              <a:rPr lang="it-IT" sz="2400" dirty="0" err="1"/>
              <a:t>outlining</a:t>
            </a:r>
            <a:r>
              <a:rPr lang="it-IT" sz="2400" dirty="0"/>
              <a:t> </a:t>
            </a:r>
            <a:r>
              <a:rPr lang="it-IT" sz="2400" dirty="0" err="1"/>
              <a:t>possible</a:t>
            </a:r>
            <a:r>
              <a:rPr lang="it-IT" sz="2400" dirty="0"/>
              <a:t> </a:t>
            </a:r>
            <a:r>
              <a:rPr lang="it-IT" sz="2400" dirty="0" err="1"/>
              <a:t>capacity</a:t>
            </a:r>
            <a:r>
              <a:rPr lang="it-IT" sz="2400" dirty="0"/>
              <a:t> </a:t>
            </a:r>
            <a:r>
              <a:rPr lang="it-IT" sz="2400" dirty="0" err="1"/>
              <a:t>needs</a:t>
            </a:r>
            <a:r>
              <a:rPr lang="it-IT" sz="2400" dirty="0"/>
              <a:t> and </a:t>
            </a:r>
            <a:r>
              <a:rPr lang="it-IT" sz="2400" dirty="0" err="1"/>
              <a:t>suggesting</a:t>
            </a:r>
            <a:r>
              <a:rPr lang="it-IT" sz="2400" dirty="0"/>
              <a:t> </a:t>
            </a:r>
            <a:r>
              <a:rPr lang="it-IT" sz="2400" dirty="0" err="1"/>
              <a:t>how</a:t>
            </a:r>
            <a:r>
              <a:rPr lang="it-IT" sz="2400" dirty="0"/>
              <a:t> to </a:t>
            </a:r>
            <a:r>
              <a:rPr lang="it-IT" sz="2400" dirty="0" err="1"/>
              <a:t>address</a:t>
            </a:r>
            <a:r>
              <a:rPr lang="it-IT" sz="2400" dirty="0"/>
              <a:t> </a:t>
            </a:r>
            <a:r>
              <a:rPr lang="it-IT" sz="2400" dirty="0" err="1"/>
              <a:t>them</a:t>
            </a:r>
            <a:r>
              <a:rPr lang="it-IT" sz="2400" dirty="0"/>
              <a:t>. </a:t>
            </a:r>
          </a:p>
          <a:p>
            <a:endParaRPr lang="it-IT" sz="2400" dirty="0"/>
          </a:p>
        </p:txBody>
      </p:sp>
      <p:pic>
        <p:nvPicPr>
          <p:cNvPr id="5" name="Immagine 4" descr="Immagine che contiene logo, Elementi grafici, Carattere, design&#10;&#10;Descrizione generata automaticamente">
            <a:extLst>
              <a:ext uri="{FF2B5EF4-FFF2-40B4-BE49-F238E27FC236}">
                <a16:creationId xmlns:a16="http://schemas.microsoft.com/office/drawing/2014/main" id="{A2CB7CED-716A-FCDC-5569-75F0271745B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Tree>
    <p:extLst>
      <p:ext uri="{BB962C8B-B14F-4D97-AF65-F5344CB8AC3E}">
        <p14:creationId xmlns:p14="http://schemas.microsoft.com/office/powerpoint/2010/main" val="3254960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9DFC36B9-3BE1-C947-4933-87FE6EB3F06A}"/>
              </a:ext>
            </a:extLst>
          </p:cNvPr>
          <p:cNvSpPr>
            <a:spLocks noGrp="1"/>
          </p:cNvSpPr>
          <p:nvPr>
            <p:ph type="ftr" sz="quarter" idx="11"/>
          </p:nvPr>
        </p:nvSpPr>
        <p:spPr>
          <a:xfrm>
            <a:off x="401934" y="5647174"/>
            <a:ext cx="11193864" cy="909074"/>
          </a:xfrm>
        </p:spPr>
        <p:txBody>
          <a:bodyPr/>
          <a:lstStyle/>
          <a:p>
            <a:r>
              <a:rPr lang="it-IT" sz="2000" dirty="0">
                <a:solidFill>
                  <a:schemeClr val="accent2">
                    <a:lumMod val="60000"/>
                    <a:lumOff val="40000"/>
                    <a:alpha val="70000"/>
                  </a:schemeClr>
                </a:solidFill>
              </a:rPr>
              <a:t>The </a:t>
            </a:r>
            <a:r>
              <a:rPr lang="it-IT" sz="2000" dirty="0" err="1">
                <a:solidFill>
                  <a:schemeClr val="accent2">
                    <a:lumMod val="60000"/>
                    <a:lumOff val="40000"/>
                    <a:alpha val="70000"/>
                  </a:schemeClr>
                </a:solidFill>
              </a:rPr>
              <a:t>graph</a:t>
            </a:r>
            <a:r>
              <a:rPr lang="it-IT" sz="2000" dirty="0">
                <a:solidFill>
                  <a:schemeClr val="accent2">
                    <a:lumMod val="60000"/>
                    <a:lumOff val="40000"/>
                    <a:alpha val="70000"/>
                  </a:schemeClr>
                </a:solidFill>
              </a:rPr>
              <a:t> shows global </a:t>
            </a:r>
            <a:r>
              <a:rPr lang="it-IT" sz="2000" dirty="0" err="1">
                <a:solidFill>
                  <a:schemeClr val="accent2">
                    <a:lumMod val="60000"/>
                    <a:lumOff val="40000"/>
                    <a:alpha val="70000"/>
                  </a:schemeClr>
                </a:solidFill>
              </a:rPr>
              <a:t>mean</a:t>
            </a:r>
            <a:r>
              <a:rPr lang="it-IT" sz="2000" dirty="0">
                <a:solidFill>
                  <a:schemeClr val="accent2">
                    <a:lumMod val="60000"/>
                    <a:lumOff val="40000"/>
                    <a:alpha val="70000"/>
                  </a:schemeClr>
                </a:solidFill>
              </a:rPr>
              <a:t> </a:t>
            </a:r>
            <a:r>
              <a:rPr lang="it-IT" sz="2000" dirty="0" err="1">
                <a:solidFill>
                  <a:schemeClr val="accent2">
                    <a:lumMod val="60000"/>
                    <a:lumOff val="40000"/>
                    <a:alpha val="70000"/>
                  </a:schemeClr>
                </a:solidFill>
              </a:rPr>
              <a:t>annual</a:t>
            </a:r>
            <a:r>
              <a:rPr lang="it-IT" sz="2000" dirty="0">
                <a:solidFill>
                  <a:schemeClr val="accent2">
                    <a:lumMod val="60000"/>
                    <a:lumOff val="40000"/>
                    <a:alpha val="70000"/>
                  </a:schemeClr>
                </a:solidFill>
              </a:rPr>
              <a:t> temperature </a:t>
            </a:r>
            <a:r>
              <a:rPr lang="it-IT" sz="2000" dirty="0" err="1">
                <a:solidFill>
                  <a:schemeClr val="accent2">
                    <a:lumMod val="60000"/>
                    <a:lumOff val="40000"/>
                    <a:alpha val="70000"/>
                  </a:schemeClr>
                </a:solidFill>
              </a:rPr>
              <a:t>anomalies</a:t>
            </a:r>
            <a:r>
              <a:rPr lang="it-IT" sz="2000" dirty="0">
                <a:solidFill>
                  <a:schemeClr val="accent2">
                    <a:lumMod val="60000"/>
                    <a:lumOff val="40000"/>
                    <a:alpha val="70000"/>
                  </a:schemeClr>
                </a:solidFill>
              </a:rPr>
              <a:t> from 1918 to 2017 </a:t>
            </a:r>
            <a:r>
              <a:rPr lang="it-IT" sz="2000" dirty="0" err="1">
                <a:solidFill>
                  <a:schemeClr val="accent2">
                    <a:lumMod val="60000"/>
                    <a:lumOff val="40000"/>
                    <a:alpha val="70000"/>
                  </a:schemeClr>
                </a:solidFill>
              </a:rPr>
              <a:t>compared</a:t>
            </a:r>
            <a:r>
              <a:rPr lang="it-IT" sz="2000" dirty="0">
                <a:solidFill>
                  <a:schemeClr val="accent2">
                    <a:lumMod val="60000"/>
                    <a:lumOff val="40000"/>
                    <a:alpha val="70000"/>
                  </a:schemeClr>
                </a:solidFill>
              </a:rPr>
              <a:t> to the </a:t>
            </a:r>
            <a:r>
              <a:rPr lang="it-IT" sz="2000" dirty="0" err="1">
                <a:solidFill>
                  <a:schemeClr val="accent2">
                    <a:lumMod val="60000"/>
                    <a:lumOff val="40000"/>
                    <a:alpha val="70000"/>
                  </a:schemeClr>
                </a:solidFill>
              </a:rPr>
              <a:t>mean</a:t>
            </a:r>
            <a:r>
              <a:rPr lang="it-IT" sz="2000" dirty="0">
                <a:solidFill>
                  <a:schemeClr val="accent2">
                    <a:lumMod val="60000"/>
                    <a:lumOff val="40000"/>
                    <a:alpha val="70000"/>
                  </a:schemeClr>
                </a:solidFill>
              </a:rPr>
              <a:t> temperature for the </a:t>
            </a:r>
            <a:r>
              <a:rPr lang="it-IT" sz="2000" dirty="0" err="1">
                <a:solidFill>
                  <a:schemeClr val="accent2">
                    <a:lumMod val="60000"/>
                    <a:lumOff val="40000"/>
                    <a:alpha val="70000"/>
                  </a:schemeClr>
                </a:solidFill>
              </a:rPr>
              <a:t>period</a:t>
            </a:r>
            <a:r>
              <a:rPr lang="it-IT" sz="2000" dirty="0">
                <a:solidFill>
                  <a:schemeClr val="accent2">
                    <a:lumMod val="60000"/>
                    <a:lumOff val="40000"/>
                    <a:alpha val="70000"/>
                  </a:schemeClr>
                </a:solidFill>
              </a:rPr>
              <a:t> 1901–2000, </a:t>
            </a:r>
            <a:r>
              <a:rPr lang="it-IT" sz="2000" dirty="0" err="1">
                <a:solidFill>
                  <a:schemeClr val="accent2">
                    <a:lumMod val="60000"/>
                    <a:lumOff val="40000"/>
                    <a:alpha val="70000"/>
                  </a:schemeClr>
                </a:solidFill>
              </a:rPr>
              <a:t>represented</a:t>
            </a:r>
            <a:r>
              <a:rPr lang="it-IT" sz="2000" dirty="0">
                <a:solidFill>
                  <a:schemeClr val="accent2">
                    <a:lumMod val="60000"/>
                    <a:lumOff val="40000"/>
                    <a:alpha val="70000"/>
                  </a:schemeClr>
                </a:solidFill>
              </a:rPr>
              <a:t> by the zero line. Data from the National Centers for </a:t>
            </a:r>
            <a:r>
              <a:rPr lang="it-IT" sz="2000" dirty="0" err="1">
                <a:solidFill>
                  <a:schemeClr val="accent2">
                    <a:lumMod val="60000"/>
                    <a:lumOff val="40000"/>
                    <a:alpha val="70000"/>
                  </a:schemeClr>
                </a:solidFill>
              </a:rPr>
              <a:t>Environmental</a:t>
            </a:r>
            <a:r>
              <a:rPr lang="it-IT" sz="2000" dirty="0">
                <a:solidFill>
                  <a:schemeClr val="accent2">
                    <a:lumMod val="60000"/>
                    <a:lumOff val="40000"/>
                    <a:alpha val="70000"/>
                  </a:schemeClr>
                </a:solidFill>
              </a:rPr>
              <a:t> Information - National </a:t>
            </a:r>
            <a:r>
              <a:rPr lang="it-IT" sz="2000" dirty="0" err="1">
                <a:solidFill>
                  <a:schemeClr val="accent2">
                    <a:lumMod val="60000"/>
                    <a:lumOff val="40000"/>
                    <a:alpha val="70000"/>
                  </a:schemeClr>
                </a:solidFill>
              </a:rPr>
              <a:t>Oceanic</a:t>
            </a:r>
            <a:r>
              <a:rPr lang="it-IT" sz="2000" dirty="0">
                <a:solidFill>
                  <a:schemeClr val="accent2">
                    <a:lumMod val="60000"/>
                    <a:lumOff val="40000"/>
                    <a:alpha val="70000"/>
                  </a:schemeClr>
                </a:solidFill>
              </a:rPr>
              <a:t> and </a:t>
            </a:r>
            <a:r>
              <a:rPr lang="it-IT" sz="2000" dirty="0" err="1">
                <a:solidFill>
                  <a:schemeClr val="accent2">
                    <a:lumMod val="60000"/>
                    <a:lumOff val="40000"/>
                    <a:alpha val="70000"/>
                  </a:schemeClr>
                </a:solidFill>
              </a:rPr>
              <a:t>Atmospheric</a:t>
            </a:r>
            <a:r>
              <a:rPr lang="it-IT" sz="2000" dirty="0">
                <a:solidFill>
                  <a:schemeClr val="accent2">
                    <a:lumMod val="60000"/>
                    <a:lumOff val="40000"/>
                    <a:alpha val="70000"/>
                  </a:schemeClr>
                </a:solidFill>
              </a:rPr>
              <a:t> Administration (NCEI-NOAA)</a:t>
            </a:r>
          </a:p>
        </p:txBody>
      </p:sp>
      <p:pic>
        <p:nvPicPr>
          <p:cNvPr id="3" name="Immagine 2" descr="Il grafico mostra le anomalie di temperatura media annua globale dal 1918 al 2017 rispetto alla temperatura media nel...">
            <a:extLst>
              <a:ext uri="{FF2B5EF4-FFF2-40B4-BE49-F238E27FC236}">
                <a16:creationId xmlns:a16="http://schemas.microsoft.com/office/drawing/2014/main" id="{F51FD60D-9BDA-BEE1-DF34-75C3419CBEA1}"/>
              </a:ext>
            </a:extLst>
          </p:cNvPr>
          <p:cNvPicPr>
            <a:picLocks noChangeAspect="1"/>
          </p:cNvPicPr>
          <p:nvPr/>
        </p:nvPicPr>
        <p:blipFill>
          <a:blip r:embed="rId2"/>
          <a:stretch>
            <a:fillRect/>
          </a:stretch>
        </p:blipFill>
        <p:spPr>
          <a:xfrm>
            <a:off x="0" y="98854"/>
            <a:ext cx="12191999" cy="5548320"/>
          </a:xfrm>
          <a:prstGeom prst="rect">
            <a:avLst/>
          </a:prstGeom>
        </p:spPr>
      </p:pic>
    </p:spTree>
    <p:extLst>
      <p:ext uri="{BB962C8B-B14F-4D97-AF65-F5344CB8AC3E}">
        <p14:creationId xmlns:p14="http://schemas.microsoft.com/office/powerpoint/2010/main" val="12301792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91E5E742-B740-973B-5ED7-9ECCFF866986}"/>
              </a:ext>
            </a:extLst>
          </p:cNvPr>
          <p:cNvSpPr>
            <a:spLocks noGrp="1"/>
          </p:cNvSpPr>
          <p:nvPr>
            <p:ph type="ftr" sz="quarter" idx="11"/>
          </p:nvPr>
        </p:nvSpPr>
        <p:spPr/>
        <p:txBody>
          <a:bodyPr/>
          <a:lstStyle/>
          <a:p>
            <a:endParaRPr lang="it-IT"/>
          </a:p>
        </p:txBody>
      </p:sp>
      <p:sp>
        <p:nvSpPr>
          <p:cNvPr id="4" name="CasellaDiTesto 3">
            <a:extLst>
              <a:ext uri="{FF2B5EF4-FFF2-40B4-BE49-F238E27FC236}">
                <a16:creationId xmlns:a16="http://schemas.microsoft.com/office/drawing/2014/main" id="{7FF12830-DCCC-994C-2120-8F26287E3B7E}"/>
              </a:ext>
            </a:extLst>
          </p:cNvPr>
          <p:cNvSpPr txBox="1"/>
          <p:nvPr/>
        </p:nvSpPr>
        <p:spPr>
          <a:xfrm>
            <a:off x="630533" y="383071"/>
            <a:ext cx="11126038" cy="6432530"/>
          </a:xfrm>
          <a:prstGeom prst="rect">
            <a:avLst/>
          </a:prstGeom>
          <a:noFill/>
        </p:spPr>
        <p:txBody>
          <a:bodyPr wrap="square">
            <a:spAutoFit/>
          </a:bodyPr>
          <a:lstStyle/>
          <a:p>
            <a:r>
              <a:rPr lang="it-IT" sz="2800" dirty="0">
                <a:solidFill>
                  <a:srgbClr val="C00000"/>
                </a:solidFill>
              </a:rPr>
              <a:t>                                     </a:t>
            </a:r>
            <a:r>
              <a:rPr lang="it-IT" sz="2800" dirty="0">
                <a:solidFill>
                  <a:srgbClr val="FFFF00"/>
                </a:solidFill>
              </a:rPr>
              <a:t>Key </a:t>
            </a:r>
            <a:r>
              <a:rPr lang="it-IT" sz="2800" dirty="0" err="1">
                <a:solidFill>
                  <a:srgbClr val="FFFF00"/>
                </a:solidFill>
              </a:rPr>
              <a:t>areas</a:t>
            </a:r>
            <a:r>
              <a:rPr lang="it-IT" sz="2800" dirty="0">
                <a:solidFill>
                  <a:srgbClr val="FFFF00"/>
                </a:solidFill>
              </a:rPr>
              <a:t> </a:t>
            </a:r>
          </a:p>
          <a:p>
            <a:endParaRPr lang="it-IT" sz="2400" dirty="0"/>
          </a:p>
          <a:p>
            <a:pPr marL="342900" indent="-342900">
              <a:buFont typeface="Arial" panose="020B0604020202020204" pitchFamily="34" charset="0"/>
              <a:buChar char="•"/>
            </a:pPr>
            <a:r>
              <a:rPr lang="it-IT" sz="2400" dirty="0"/>
              <a:t>The EU food system </a:t>
            </a:r>
            <a:r>
              <a:rPr lang="it-IT" sz="2400" dirty="0" err="1"/>
              <a:t>generates</a:t>
            </a:r>
            <a:r>
              <a:rPr lang="it-IT" sz="2400" dirty="0"/>
              <a:t> massive global impacts, accounting for 17% of </a:t>
            </a:r>
            <a:r>
              <a:rPr lang="it-IT" sz="2400" dirty="0" err="1"/>
              <a:t>greenhouse</a:t>
            </a:r>
            <a:r>
              <a:rPr lang="it-IT" sz="2400" dirty="0"/>
              <a:t> gas </a:t>
            </a:r>
            <a:r>
              <a:rPr lang="it-IT" sz="2400" dirty="0" err="1"/>
              <a:t>emissions</a:t>
            </a:r>
            <a:r>
              <a:rPr lang="it-IT" sz="2400" dirty="0"/>
              <a:t> and </a:t>
            </a:r>
            <a:r>
              <a:rPr lang="it-IT" sz="2400" dirty="0" err="1"/>
              <a:t>wasting</a:t>
            </a:r>
            <a:r>
              <a:rPr lang="it-IT" sz="2400" dirty="0"/>
              <a:t> 88 </a:t>
            </a:r>
            <a:r>
              <a:rPr lang="it-IT" sz="2400" dirty="0" err="1"/>
              <a:t>million</a:t>
            </a:r>
            <a:r>
              <a:rPr lang="it-IT" sz="2400" dirty="0"/>
              <a:t> </a:t>
            </a:r>
            <a:r>
              <a:rPr lang="it-IT" sz="2400" dirty="0" err="1"/>
              <a:t>tonnes</a:t>
            </a:r>
            <a:r>
              <a:rPr lang="it-IT" sz="2400" dirty="0"/>
              <a:t> of food </a:t>
            </a:r>
            <a:r>
              <a:rPr lang="it-IT" sz="2400" dirty="0" err="1"/>
              <a:t>annually</a:t>
            </a:r>
            <a:r>
              <a:rPr lang="it-IT" sz="2400" dirty="0"/>
              <a:t>. To </a:t>
            </a:r>
            <a:r>
              <a:rPr lang="it-IT" sz="2400" dirty="0" err="1"/>
              <a:t>address</a:t>
            </a:r>
            <a:r>
              <a:rPr lang="it-IT" sz="2400" dirty="0"/>
              <a:t> </a:t>
            </a:r>
            <a:r>
              <a:rPr lang="it-IT" sz="2400" dirty="0" err="1"/>
              <a:t>this</a:t>
            </a:r>
            <a:r>
              <a:rPr lang="it-IT" sz="2400" dirty="0"/>
              <a:t> </a:t>
            </a:r>
            <a:r>
              <a:rPr lang="it-IT" sz="2400" dirty="0" err="1"/>
              <a:t>crisis</a:t>
            </a:r>
            <a:r>
              <a:rPr lang="it-IT" sz="2400" dirty="0"/>
              <a:t>, the EU </a:t>
            </a:r>
            <a:r>
              <a:rPr lang="it-IT" sz="2400" dirty="0" err="1"/>
              <a:t>aims</a:t>
            </a:r>
            <a:r>
              <a:rPr lang="it-IT" sz="2400" dirty="0"/>
              <a:t> to </a:t>
            </a:r>
            <a:r>
              <a:rPr lang="it-IT" sz="2400" dirty="0" err="1"/>
              <a:t>minimize</a:t>
            </a:r>
            <a:r>
              <a:rPr lang="it-IT" sz="2400" dirty="0"/>
              <a:t> food supply chain </a:t>
            </a:r>
            <a:r>
              <a:rPr lang="it-IT" sz="2400" dirty="0" err="1"/>
              <a:t>waste</a:t>
            </a:r>
            <a:r>
              <a:rPr lang="it-IT" sz="2400" dirty="0"/>
              <a:t> and reduce the </a:t>
            </a:r>
            <a:r>
              <a:rPr lang="it-IT" sz="2400" dirty="0" err="1"/>
              <a:t>environmental</a:t>
            </a:r>
            <a:r>
              <a:rPr lang="it-IT" sz="2400" dirty="0"/>
              <a:t> footprint of </a:t>
            </a:r>
            <a:r>
              <a:rPr lang="it-IT" sz="2400" dirty="0" err="1"/>
              <a:t>animal</a:t>
            </a:r>
            <a:r>
              <a:rPr lang="it-IT" sz="2400" dirty="0"/>
              <a:t> </a:t>
            </a:r>
            <a:r>
              <a:rPr lang="it-IT" sz="2400" dirty="0" err="1"/>
              <a:t>protein</a:t>
            </a:r>
            <a:r>
              <a:rPr lang="it-IT" sz="2400" dirty="0"/>
              <a:t> production. </a:t>
            </a:r>
          </a:p>
          <a:p>
            <a:pPr marL="342900" indent="-342900">
              <a:buFont typeface="Arial" panose="020B0604020202020204" pitchFamily="34" charset="0"/>
              <a:buChar char="•"/>
            </a:pPr>
            <a:r>
              <a:rPr lang="it-IT" sz="2400" dirty="0" err="1"/>
              <a:t>This</a:t>
            </a:r>
            <a:r>
              <a:rPr lang="it-IT" sz="2400" dirty="0"/>
              <a:t> strategy </a:t>
            </a:r>
            <a:r>
              <a:rPr lang="it-IT" sz="2400" dirty="0" err="1"/>
              <a:t>relies</a:t>
            </a:r>
            <a:r>
              <a:rPr lang="it-IT" sz="2400" dirty="0"/>
              <a:t> on </a:t>
            </a:r>
            <a:r>
              <a:rPr lang="it-IT" sz="2400" dirty="0" err="1"/>
              <a:t>introducing</a:t>
            </a:r>
            <a:r>
              <a:rPr lang="it-IT" sz="2400" dirty="0"/>
              <a:t> </a:t>
            </a:r>
            <a:r>
              <a:rPr lang="it-IT" sz="2400" dirty="0" err="1"/>
              <a:t>sustainability-based</a:t>
            </a:r>
            <a:r>
              <a:rPr lang="it-IT" sz="2400" dirty="0"/>
              <a:t> </a:t>
            </a:r>
            <a:r>
              <a:rPr lang="it-IT" sz="2400" dirty="0" err="1"/>
              <a:t>methodologies</a:t>
            </a:r>
            <a:r>
              <a:rPr lang="it-IT" sz="2400" dirty="0"/>
              <a:t> for key commodities </a:t>
            </a:r>
            <a:r>
              <a:rPr lang="it-IT" sz="2400" dirty="0" err="1"/>
              <a:t>while</a:t>
            </a:r>
            <a:r>
              <a:rPr lang="it-IT" sz="2400" dirty="0"/>
              <a:t> </a:t>
            </a:r>
            <a:r>
              <a:rPr lang="it-IT" sz="2400" dirty="0" err="1"/>
              <a:t>securing</a:t>
            </a:r>
            <a:r>
              <a:rPr lang="it-IT" sz="2400" dirty="0"/>
              <a:t> the long-</a:t>
            </a:r>
            <a:r>
              <a:rPr lang="it-IT" sz="2400" dirty="0" err="1"/>
              <a:t>term</a:t>
            </a:r>
            <a:r>
              <a:rPr lang="it-IT" sz="2400" dirty="0"/>
              <a:t> management of </a:t>
            </a:r>
            <a:r>
              <a:rPr lang="it-IT" sz="2400" dirty="0" err="1"/>
              <a:t>phosphorus</a:t>
            </a:r>
            <a:r>
              <a:rPr lang="it-IT" sz="2400" dirty="0"/>
              <a:t>.</a:t>
            </a:r>
          </a:p>
          <a:p>
            <a:endParaRPr lang="it-IT" sz="2400" dirty="0">
              <a:solidFill>
                <a:srgbClr val="C00000"/>
              </a:solidFill>
            </a:endParaRPr>
          </a:p>
          <a:p>
            <a:r>
              <a:rPr lang="it-IT" sz="2400" dirty="0" err="1">
                <a:solidFill>
                  <a:srgbClr val="FFFF00"/>
                </a:solidFill>
              </a:rPr>
              <a:t>Example</a:t>
            </a:r>
            <a:r>
              <a:rPr lang="it-IT" sz="2400" dirty="0">
                <a:solidFill>
                  <a:srgbClr val="FFFF00"/>
                </a:solidFill>
              </a:rPr>
              <a:t>: </a:t>
            </a:r>
            <a:r>
              <a:rPr lang="it-IT" sz="2400" dirty="0"/>
              <a:t>30% of food in the EU </a:t>
            </a:r>
            <a:r>
              <a:rPr lang="it-IT" sz="2400" dirty="0" err="1"/>
              <a:t>becomes</a:t>
            </a:r>
            <a:r>
              <a:rPr lang="it-IT" sz="2400" dirty="0"/>
              <a:t> </a:t>
            </a:r>
            <a:r>
              <a:rPr lang="it-IT" sz="2400" dirty="0" err="1"/>
              <a:t>waste</a:t>
            </a:r>
            <a:r>
              <a:rPr lang="it-IT" sz="2400" dirty="0"/>
              <a:t> Food Waste Bio-</a:t>
            </a:r>
            <a:r>
              <a:rPr lang="it-IT" sz="2400" dirty="0" err="1"/>
              <a:t>plastic</a:t>
            </a:r>
            <a:r>
              <a:rPr lang="it-IT" sz="2400" dirty="0"/>
              <a:t> Compost</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Optimizing EU buildings </a:t>
            </a:r>
            <a:r>
              <a:rPr lang="it-IT" sz="2400" dirty="0" err="1"/>
              <a:t>addresses</a:t>
            </a:r>
            <a:r>
              <a:rPr lang="it-IT" sz="2400" dirty="0"/>
              <a:t> 42% of energy use, 35% of </a:t>
            </a:r>
            <a:r>
              <a:rPr lang="it-IT" sz="2400" dirty="0" err="1"/>
              <a:t>greenhouse</a:t>
            </a:r>
            <a:r>
              <a:rPr lang="it-IT" sz="2400" dirty="0"/>
              <a:t> </a:t>
            </a:r>
            <a:r>
              <a:rPr lang="it-IT" sz="2400" dirty="0" err="1"/>
              <a:t>emissions</a:t>
            </a:r>
            <a:r>
              <a:rPr lang="it-IT" sz="2400" dirty="0"/>
              <a:t>, 50% of </a:t>
            </a:r>
            <a:r>
              <a:rPr lang="it-IT" sz="2400" dirty="0" err="1"/>
              <a:t>materials</a:t>
            </a:r>
            <a:r>
              <a:rPr lang="it-IT" sz="2400" dirty="0"/>
              <a:t>, and </a:t>
            </a:r>
            <a:r>
              <a:rPr lang="it-IT" sz="2400" dirty="0" err="1"/>
              <a:t>saves</a:t>
            </a:r>
            <a:r>
              <a:rPr lang="it-IT" sz="2400" dirty="0"/>
              <a:t> 30% of water.</a:t>
            </a:r>
          </a:p>
          <a:p>
            <a:pPr marL="342900" indent="-342900">
              <a:buFont typeface="Arial" panose="020B0604020202020204" pitchFamily="34" charset="0"/>
              <a:buChar char="•"/>
            </a:pPr>
            <a:endParaRPr lang="it-IT" sz="2400" dirty="0"/>
          </a:p>
          <a:p>
            <a:pPr marL="342900" indent="-342900">
              <a:buFont typeface="Arial" panose="020B0604020202020204" pitchFamily="34" charset="0"/>
              <a:buChar char="•"/>
            </a:pPr>
            <a:r>
              <a:rPr lang="it-IT" sz="2400" dirty="0"/>
              <a:t>The strategy drives </a:t>
            </a:r>
            <a:r>
              <a:rPr lang="it-IT" sz="2400" dirty="0" err="1"/>
              <a:t>this</a:t>
            </a:r>
            <a:r>
              <a:rPr lang="it-IT" sz="2400" dirty="0"/>
              <a:t> by </a:t>
            </a:r>
            <a:r>
              <a:rPr lang="it-IT" sz="2400" dirty="0" err="1"/>
              <a:t>incentivizing</a:t>
            </a:r>
            <a:r>
              <a:rPr lang="it-IT" sz="2400" dirty="0"/>
              <a:t> </a:t>
            </a:r>
            <a:r>
              <a:rPr lang="it-IT" sz="2400" dirty="0" err="1"/>
              <a:t>resource-efficient</a:t>
            </a:r>
            <a:r>
              <a:rPr lang="it-IT" sz="2400" dirty="0"/>
              <a:t> </a:t>
            </a:r>
            <a:r>
              <a:rPr lang="it-IT" sz="2400" dirty="0" err="1"/>
              <a:t>construction</a:t>
            </a:r>
            <a:r>
              <a:rPr lang="it-IT" sz="2400" dirty="0"/>
              <a:t>, </a:t>
            </a:r>
            <a:r>
              <a:rPr lang="it-IT" sz="2400" dirty="0" err="1"/>
              <a:t>ensuring</a:t>
            </a:r>
            <a:r>
              <a:rPr lang="it-IT" sz="2400" dirty="0"/>
              <a:t> </a:t>
            </a:r>
            <a:r>
              <a:rPr lang="it-IT" sz="2400" dirty="0" err="1"/>
              <a:t>efficient</a:t>
            </a:r>
            <a:r>
              <a:rPr lang="it-IT" sz="2400" dirty="0"/>
              <a:t> </a:t>
            </a:r>
            <a:r>
              <a:rPr lang="it-IT" sz="2400" dirty="0" err="1"/>
              <a:t>mobility</a:t>
            </a:r>
            <a:r>
              <a:rPr lang="it-IT" sz="2400" dirty="0"/>
              <a:t>, and </a:t>
            </a:r>
            <a:r>
              <a:rPr lang="it-IT" sz="2400" dirty="0" err="1"/>
              <a:t>internalizing</a:t>
            </a:r>
            <a:r>
              <a:rPr lang="it-IT" sz="2400" dirty="0"/>
              <a:t> </a:t>
            </a:r>
            <a:r>
              <a:rPr lang="it-IT" sz="2400" dirty="0" err="1"/>
              <a:t>transport</a:t>
            </a:r>
            <a:r>
              <a:rPr lang="it-IT" sz="2400" dirty="0"/>
              <a:t> costs.</a:t>
            </a:r>
          </a:p>
          <a:p>
            <a:endParaRPr lang="it-IT" sz="2400" dirty="0"/>
          </a:p>
        </p:txBody>
      </p:sp>
      <p:pic>
        <p:nvPicPr>
          <p:cNvPr id="5" name="Immagine 4" descr="Immagine che contiene logo, Elementi grafici, Carattere, design&#10;&#10;Descrizione generata automaticamente">
            <a:extLst>
              <a:ext uri="{FF2B5EF4-FFF2-40B4-BE49-F238E27FC236}">
                <a16:creationId xmlns:a16="http://schemas.microsoft.com/office/drawing/2014/main" id="{3F047BAA-66B2-D4A9-94B4-DF2D48C0445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Tree>
    <p:extLst>
      <p:ext uri="{BB962C8B-B14F-4D97-AF65-F5344CB8AC3E}">
        <p14:creationId xmlns:p14="http://schemas.microsoft.com/office/powerpoint/2010/main" val="4077183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magine 4" descr="High-capacity Hydrogen Stations Archives - Hydrogen Fuel News">
            <a:extLst>
              <a:ext uri="{FF2B5EF4-FFF2-40B4-BE49-F238E27FC236}">
                <a16:creationId xmlns:a16="http://schemas.microsoft.com/office/drawing/2014/main" id="{10BDE252-3601-BD47-1FFD-037C06624DCC}"/>
              </a:ext>
            </a:extLst>
          </p:cNvPr>
          <p:cNvPicPr>
            <a:picLocks noChangeAspect="1"/>
          </p:cNvPicPr>
          <p:nvPr/>
        </p:nvPicPr>
        <p:blipFill>
          <a:blip r:embed="rId2"/>
          <a:srcRect l="16147" r="4727"/>
          <a:stretch>
            <a:fillRect/>
          </a:stretch>
        </p:blipFill>
        <p:spPr>
          <a:xfrm>
            <a:off x="2522358" y="10"/>
            <a:ext cx="9669642" cy="6857990"/>
          </a:xfrm>
          <a:prstGeom prst="rect">
            <a:avLst/>
          </a:prstGeom>
        </p:spPr>
      </p:pic>
      <p:sp>
        <p:nvSpPr>
          <p:cNvPr id="4" name="CasellaDiTesto 3">
            <a:extLst>
              <a:ext uri="{FF2B5EF4-FFF2-40B4-BE49-F238E27FC236}">
                <a16:creationId xmlns:a16="http://schemas.microsoft.com/office/drawing/2014/main" id="{28348875-8017-6EBB-D78C-1275FD540D28}"/>
              </a:ext>
            </a:extLst>
          </p:cNvPr>
          <p:cNvSpPr txBox="1"/>
          <p:nvPr/>
        </p:nvSpPr>
        <p:spPr>
          <a:xfrm>
            <a:off x="296562" y="136525"/>
            <a:ext cx="5799438" cy="6040438"/>
          </a:xfrm>
          <a:prstGeom prst="rect">
            <a:avLst/>
          </a:prstGeom>
        </p:spPr>
        <p:txBody>
          <a:bodyPr vert="horz" lIns="91440" tIns="45720" rIns="91440" bIns="45720" rtlCol="0">
            <a:normAutofit/>
          </a:bodyPr>
          <a:lstStyle/>
          <a:p>
            <a:pPr marR="0" defTabSz="914400">
              <a:lnSpc>
                <a:spcPct val="90000"/>
              </a:lnSpc>
              <a:spcBef>
                <a:spcPts val="1800"/>
              </a:spcBef>
              <a:spcAft>
                <a:spcPts val="900"/>
              </a:spcAft>
            </a:pPr>
            <a:r>
              <a:rPr lang="en-US" sz="2400" b="1" u="none" strike="noStrike" dirty="0">
                <a:effectLst/>
              </a:rPr>
              <a:t> </a:t>
            </a:r>
            <a:r>
              <a:rPr lang="en-US" sz="2800" b="1" u="none" strike="noStrike" dirty="0">
                <a:solidFill>
                  <a:srgbClr val="FFFF00"/>
                </a:solidFill>
                <a:effectLst/>
              </a:rPr>
              <a:t>Fueling EU Policy and «Beyond»</a:t>
            </a:r>
          </a:p>
          <a:p>
            <a:pPr marR="0" defTabSz="914400">
              <a:lnSpc>
                <a:spcPct val="90000"/>
              </a:lnSpc>
              <a:spcBef>
                <a:spcPts val="1800"/>
              </a:spcBef>
              <a:spcAft>
                <a:spcPts val="900"/>
              </a:spcAft>
            </a:pPr>
            <a:endParaRPr lang="en-US" sz="2400" b="1" u="none" strike="noStrike" dirty="0">
              <a:effectLst/>
            </a:endParaRPr>
          </a:p>
          <a:p>
            <a:pPr marL="0" marR="0" indent="-228600" defTabSz="914400">
              <a:lnSpc>
                <a:spcPct val="90000"/>
              </a:lnSpc>
              <a:spcBef>
                <a:spcPts val="900"/>
              </a:spcBef>
              <a:spcAft>
                <a:spcPts val="900"/>
              </a:spcAft>
              <a:buFont typeface="Arial" panose="020B0604020202020204" pitchFamily="34" charset="0"/>
              <a:buChar char="•"/>
            </a:pPr>
            <a:r>
              <a:rPr lang="en-US" sz="2400" b="1" u="none" strike="noStrike" dirty="0">
                <a:effectLst/>
              </a:rPr>
              <a:t>Green as the Driver</a:t>
            </a:r>
            <a:r>
              <a:rPr lang="en-US" sz="2400" b="0" u="none" strike="noStrike" dirty="0">
                <a:effectLst/>
              </a:rPr>
              <a:t>: Placing environmental sustainability at the core of every regulatory framework.</a:t>
            </a:r>
          </a:p>
          <a:p>
            <a:pPr marL="0" marR="0" indent="-228600" defTabSz="914400">
              <a:lnSpc>
                <a:spcPct val="90000"/>
              </a:lnSpc>
              <a:spcBef>
                <a:spcPts val="900"/>
              </a:spcBef>
              <a:spcAft>
                <a:spcPts val="900"/>
              </a:spcAft>
              <a:buFont typeface="Arial" panose="020B0604020202020204" pitchFamily="34" charset="0"/>
              <a:buChar char="•"/>
            </a:pPr>
            <a:r>
              <a:rPr lang="en-US" sz="2400" b="1" u="none" strike="noStrike" dirty="0">
                <a:effectLst/>
              </a:rPr>
              <a:t>Green and EU Policy</a:t>
            </a:r>
            <a:r>
              <a:rPr lang="en-US" sz="2400" b="0" u="none" strike="noStrike" dirty="0">
                <a:effectLst/>
              </a:rPr>
              <a:t>: Transforming political mandates into concrete, actionable climate neutrality targets.</a:t>
            </a:r>
          </a:p>
          <a:p>
            <a:pPr marL="0" marR="0" indent="-228600" defTabSz="914400">
              <a:lnSpc>
                <a:spcPct val="90000"/>
              </a:lnSpc>
              <a:spcBef>
                <a:spcPts val="900"/>
              </a:spcBef>
              <a:spcAft>
                <a:spcPts val="900"/>
              </a:spcAft>
              <a:buFont typeface="Arial" panose="020B0604020202020204" pitchFamily="34" charset="0"/>
              <a:buChar char="•"/>
            </a:pPr>
            <a:r>
              <a:rPr lang="en-US" sz="2400" b="1" u="none" strike="noStrike" dirty="0">
                <a:effectLst/>
              </a:rPr>
              <a:t>Green and Beyond</a:t>
            </a:r>
            <a:r>
              <a:rPr lang="en-US" sz="2400" b="0" u="none" strike="noStrike" dirty="0">
                <a:effectLst/>
              </a:rPr>
              <a:t>: Accelerating eco-innovation past basic compliance to unlock long-term regenerative value.</a:t>
            </a:r>
          </a:p>
        </p:txBody>
      </p:sp>
      <p:sp>
        <p:nvSpPr>
          <p:cNvPr id="2" name="Segnaposto piè di pagina 1">
            <a:extLst>
              <a:ext uri="{FF2B5EF4-FFF2-40B4-BE49-F238E27FC236}">
                <a16:creationId xmlns:a16="http://schemas.microsoft.com/office/drawing/2014/main" id="{262EECA3-0F30-8375-B331-CE7D7FFDBFA7}"/>
              </a:ext>
            </a:extLst>
          </p:cNvPr>
          <p:cNvSpPr>
            <a:spLocks noGrp="1"/>
          </p:cNvSpPr>
          <p:nvPr>
            <p:ph type="ftr" sz="quarter" idx="11"/>
          </p:nvPr>
        </p:nvSpPr>
        <p:spPr/>
        <p:txBody>
          <a:bodyPr vert="horz" lIns="91440" tIns="45720" rIns="91440" bIns="45720" rtlCol="0" anchor="ctr">
            <a:normAutofit/>
          </a:bodyPr>
          <a:lstStyle/>
          <a:p>
            <a:pPr defTabSz="914400">
              <a:defRPr/>
            </a:pPr>
            <a:endParaRPr lang="en-US" sz="1200" kern="1200">
              <a:solidFill>
                <a:srgbClr val="FFFFFF"/>
              </a:solidFill>
              <a:latin typeface="Calibri" panose="020F0502020204030204"/>
              <a:ea typeface="+mn-ea"/>
              <a:cs typeface="+mn-cs"/>
            </a:endParaRPr>
          </a:p>
        </p:txBody>
      </p:sp>
      <p:pic>
        <p:nvPicPr>
          <p:cNvPr id="6" name="Immagine 5" descr="Immagine che contiene logo, Elementi grafici, Carattere, design&#10;&#10;Descrizione generata automaticamente">
            <a:extLst>
              <a:ext uri="{FF2B5EF4-FFF2-40B4-BE49-F238E27FC236}">
                <a16:creationId xmlns:a16="http://schemas.microsoft.com/office/drawing/2014/main" id="{5D824D5C-0DEE-C43E-56A5-908B4D9D236A}"/>
              </a:ext>
            </a:extLst>
          </p:cNvPr>
          <p:cNvPicPr>
            <a:picLocks noChangeAspect="1"/>
          </p:cNvPicPr>
          <p:nvPr/>
        </p:nvPicPr>
        <p:blipFill>
          <a:blip r:embed="rId3" cstate="print">
            <a:extLst>
              <a:ext uri="{28A0092B-C50C-407E-A947-70E740481C1C}">
                <a14:useLocalDpi xmlns:a14="http://schemas.microsoft.com/office/drawing/2010/main" val="0"/>
              </a:ext>
            </a:extLst>
          </a:blip>
          <a:srcRect t="14532" r="-3" b="-3"/>
          <a:stretch>
            <a:fillRect/>
          </a:stretch>
        </p:blipFill>
        <p:spPr bwMode="auto">
          <a:xfrm>
            <a:off x="10231723" y="0"/>
            <a:ext cx="1663715" cy="1421955"/>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5316374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B1307E9-0940-B104-FA13-6F306DD87F9B}"/>
              </a:ext>
            </a:extLst>
          </p:cNvPr>
          <p:cNvSpPr txBox="1"/>
          <p:nvPr/>
        </p:nvSpPr>
        <p:spPr>
          <a:xfrm>
            <a:off x="251209" y="1266092"/>
            <a:ext cx="6010398" cy="4910871"/>
          </a:xfrm>
          <a:prstGeom prst="rect">
            <a:avLst/>
          </a:prstGeom>
        </p:spPr>
        <p:txBody>
          <a:bodyPr vert="horz" lIns="91440" tIns="45720" rIns="91440" bIns="45720" rtlCol="0">
            <a:normAutofit fontScale="92500" lnSpcReduction="10000"/>
          </a:bodyPr>
          <a:lstStyle/>
          <a:p>
            <a:pPr>
              <a:lnSpc>
                <a:spcPct val="90000"/>
              </a:lnSpc>
              <a:spcAft>
                <a:spcPts val="600"/>
              </a:spcAft>
            </a:pPr>
            <a:r>
              <a:rPr lang="en-US" sz="1700" b="1" dirty="0"/>
              <a:t>                              </a:t>
            </a:r>
            <a:r>
              <a:rPr lang="en-US" sz="2800" b="1" dirty="0">
                <a:solidFill>
                  <a:srgbClr val="FFFF00"/>
                </a:solidFill>
              </a:rPr>
              <a:t>Conclusion</a:t>
            </a:r>
          </a:p>
          <a:p>
            <a:pPr indent="-228600">
              <a:lnSpc>
                <a:spcPct val="90000"/>
              </a:lnSpc>
              <a:spcAft>
                <a:spcPts val="600"/>
              </a:spcAft>
              <a:buFont typeface="Arial" panose="020B0604020202020204" pitchFamily="34" charset="0"/>
              <a:buChar char="•"/>
            </a:pPr>
            <a:endParaRPr lang="en-US" sz="1700" b="1" dirty="0"/>
          </a:p>
          <a:p>
            <a:pPr indent="-228600" algn="just">
              <a:lnSpc>
                <a:spcPct val="90000"/>
              </a:lnSpc>
              <a:spcAft>
                <a:spcPts val="600"/>
              </a:spcAft>
              <a:buFont typeface="Arial" panose="020B0604020202020204" pitchFamily="34" charset="0"/>
              <a:buChar char="•"/>
            </a:pPr>
            <a:r>
              <a:rPr lang="en-US" sz="2400" b="1" dirty="0"/>
              <a:t>Guideline Purpose</a:t>
            </a:r>
            <a:r>
              <a:rPr lang="en-US" sz="2400" dirty="0"/>
              <a:t>: These policy guidelines aim to assist partner universities in developing holistic educational processes that integrate ecological and sustainable dimensions.</a:t>
            </a:r>
          </a:p>
          <a:p>
            <a:pPr indent="-228600" algn="just">
              <a:lnSpc>
                <a:spcPct val="90000"/>
              </a:lnSpc>
              <a:spcAft>
                <a:spcPts val="600"/>
              </a:spcAft>
              <a:buFont typeface="Arial" panose="020B0604020202020204" pitchFamily="34" charset="0"/>
              <a:buChar char="•"/>
            </a:pPr>
            <a:r>
              <a:rPr lang="en-US" sz="2400" b="1" dirty="0"/>
              <a:t>Strategic Collaboration</a:t>
            </a:r>
            <a:r>
              <a:rPr lang="en-US" sz="2400" dirty="0"/>
              <a:t>: The initiative strengthens development cooperation by aligning environmental goals with an in-depth analysis of current labor market needs.</a:t>
            </a:r>
          </a:p>
          <a:p>
            <a:pPr indent="-228600" algn="just">
              <a:lnSpc>
                <a:spcPct val="90000"/>
              </a:lnSpc>
              <a:spcAft>
                <a:spcPts val="600"/>
              </a:spcAft>
              <a:buFont typeface="Arial" panose="020B0604020202020204" pitchFamily="34" charset="0"/>
              <a:buChar char="•"/>
            </a:pPr>
            <a:r>
              <a:rPr lang="en-US" sz="2400" b="1" dirty="0"/>
              <a:t>Core Synergy</a:t>
            </a:r>
            <a:r>
              <a:rPr lang="en-US" sz="2400" dirty="0"/>
              <a:t>: This process bridges the gap between the </a:t>
            </a:r>
            <a:r>
              <a:rPr lang="en-US" sz="2400" b="1" dirty="0" err="1"/>
              <a:t>Labour</a:t>
            </a:r>
            <a:r>
              <a:rPr lang="en-US" sz="2400" b="1" dirty="0"/>
              <a:t> Market</a:t>
            </a:r>
            <a:r>
              <a:rPr lang="en-US" sz="2400" dirty="0"/>
              <a:t> and the </a:t>
            </a:r>
            <a:r>
              <a:rPr lang="en-US" sz="2400" b="1" dirty="0"/>
              <a:t>University World</a:t>
            </a:r>
            <a:r>
              <a:rPr lang="en-US" sz="2400" dirty="0"/>
              <a:t>, fostering a concrete, future-oriented educational ecosystem.</a:t>
            </a:r>
          </a:p>
          <a:p>
            <a:pPr indent="-228600">
              <a:lnSpc>
                <a:spcPct val="90000"/>
              </a:lnSpc>
              <a:spcAft>
                <a:spcPts val="600"/>
              </a:spcAft>
              <a:buFont typeface="Arial" panose="020B0604020202020204" pitchFamily="34" charset="0"/>
              <a:buChar char="•"/>
            </a:pPr>
            <a:br>
              <a:rPr lang="en-US" sz="1700" dirty="0"/>
            </a:br>
            <a:endParaRPr lang="en-US" sz="1700" dirty="0"/>
          </a:p>
        </p:txBody>
      </p:sp>
      <p:pic>
        <p:nvPicPr>
          <p:cNvPr id="4102" name="Picture 6" descr="Why Europe's “Green Deal” needs a successful digital transition | Deutsche Telekom">
            <a:extLst>
              <a:ext uri="{FF2B5EF4-FFF2-40B4-BE49-F238E27FC236}">
                <a16:creationId xmlns:a16="http://schemas.microsoft.com/office/drawing/2014/main" id="{6E2384AC-4620-3E64-2603-F97C24C14A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2086" r="-2" b="-2"/>
          <a:stretch>
            <a:fillRect/>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pic>
        <p:nvPicPr>
          <p:cNvPr id="5" name="Immagine 4" descr="Immagine che contiene logo, Elementi grafici, Carattere, design&#10;&#10;Descrizione generata automaticamente">
            <a:extLst>
              <a:ext uri="{FF2B5EF4-FFF2-40B4-BE49-F238E27FC236}">
                <a16:creationId xmlns:a16="http://schemas.microsoft.com/office/drawing/2014/main" id="{3CD11987-6858-D95F-5234-C84EEEBC04B6}"/>
              </a:ext>
            </a:extLst>
          </p:cNvPr>
          <p:cNvPicPr>
            <a:picLocks noChangeAspect="1"/>
          </p:cNvPicPr>
          <p:nvPr/>
        </p:nvPicPr>
        <p:blipFill>
          <a:blip r:embed="rId3" cstate="print">
            <a:extLst>
              <a:ext uri="{28A0092B-C50C-407E-A947-70E740481C1C}">
                <a14:useLocalDpi xmlns:a14="http://schemas.microsoft.com/office/drawing/2010/main" val="0"/>
              </a:ext>
            </a:extLst>
          </a:blip>
          <a:srcRect t="14532" r="-3" b="-3"/>
          <a:stretch>
            <a:fillRect/>
          </a:stretch>
        </p:blipFill>
        <p:spPr bwMode="auto">
          <a:xfrm>
            <a:off x="7105669" y="0"/>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
        <p:nvSpPr>
          <p:cNvPr id="3" name="AutoShape 2" descr="Breaking through the Latest Regulatory Plans of the Climate-Friendly Energy  Union and Reaching the New Ambitious Plans of the European Green Deal –  EuropeNow">
            <a:extLst>
              <a:ext uri="{FF2B5EF4-FFF2-40B4-BE49-F238E27FC236}">
                <a16:creationId xmlns:a16="http://schemas.microsoft.com/office/drawing/2014/main" id="{F7CE8DC6-2BE7-530A-E926-F53A985143F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4" descr="Breaking through the Latest Regulatory Plans of the Climate-Friendly Energy  Union and Reaching the New Ambitious Plans of the European Green Deal –  EuropeNow">
            <a:extLst>
              <a:ext uri="{FF2B5EF4-FFF2-40B4-BE49-F238E27FC236}">
                <a16:creationId xmlns:a16="http://schemas.microsoft.com/office/drawing/2014/main" id="{751E8A43-8119-1541-F442-690B9044B79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Tree>
    <p:extLst>
      <p:ext uri="{BB962C8B-B14F-4D97-AF65-F5344CB8AC3E}">
        <p14:creationId xmlns:p14="http://schemas.microsoft.com/office/powerpoint/2010/main" val="2567159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5ED0560-C65A-EF93-6B18-000D2334DB2C}"/>
              </a:ext>
            </a:extLst>
          </p:cNvPr>
          <p:cNvSpPr txBox="1"/>
          <p:nvPr/>
        </p:nvSpPr>
        <p:spPr>
          <a:xfrm>
            <a:off x="5697415" y="1045029"/>
            <a:ext cx="184731" cy="369332"/>
          </a:xfrm>
          <a:prstGeom prst="rect">
            <a:avLst/>
          </a:prstGeom>
          <a:noFill/>
        </p:spPr>
        <p:txBody>
          <a:bodyPr wrap="none" rtlCol="0">
            <a:spAutoFit/>
          </a:bodyPr>
          <a:lstStyle/>
          <a:p>
            <a:endParaRPr lang="it-IT" dirty="0"/>
          </a:p>
        </p:txBody>
      </p:sp>
      <p:sp>
        <p:nvSpPr>
          <p:cNvPr id="5" name="CasellaDiTesto 4">
            <a:extLst>
              <a:ext uri="{FF2B5EF4-FFF2-40B4-BE49-F238E27FC236}">
                <a16:creationId xmlns:a16="http://schemas.microsoft.com/office/drawing/2014/main" id="{051EC301-3C5A-5A98-0C69-C2B68130FAA4}"/>
              </a:ext>
            </a:extLst>
          </p:cNvPr>
          <p:cNvSpPr txBox="1"/>
          <p:nvPr/>
        </p:nvSpPr>
        <p:spPr>
          <a:xfrm>
            <a:off x="1041934" y="1656530"/>
            <a:ext cx="9495692" cy="3416320"/>
          </a:xfrm>
          <a:prstGeom prst="rect">
            <a:avLst/>
          </a:prstGeom>
          <a:noFill/>
        </p:spPr>
        <p:txBody>
          <a:bodyPr wrap="square">
            <a:spAutoFit/>
          </a:bodyPr>
          <a:lstStyle/>
          <a:p>
            <a:r>
              <a:rPr lang="it-IT" i="1" u="sng" dirty="0"/>
              <a:t>A </a:t>
            </a:r>
            <a:r>
              <a:rPr lang="it-IT" i="1" u="sng" dirty="0" err="1"/>
              <a:t>resource</a:t>
            </a:r>
            <a:r>
              <a:rPr lang="it-IT" i="1" u="sng" dirty="0"/>
              <a:t> </a:t>
            </a:r>
            <a:r>
              <a:rPr lang="it-IT" i="1" u="sng" dirty="0" err="1"/>
              <a:t>efficient</a:t>
            </a:r>
            <a:r>
              <a:rPr lang="it-IT" i="1" u="sng" dirty="0"/>
              <a:t> Europe </a:t>
            </a:r>
          </a:p>
          <a:p>
            <a:endParaRPr lang="it-IT" dirty="0"/>
          </a:p>
          <a:p>
            <a:r>
              <a:rPr lang="it-IT" dirty="0"/>
              <a:t>https://</a:t>
            </a:r>
            <a:r>
              <a:rPr lang="it-IT" dirty="0" err="1"/>
              <a:t>environment.ec.europa.eu</a:t>
            </a:r>
            <a:r>
              <a:rPr lang="it-IT" dirty="0"/>
              <a:t>/</a:t>
            </a:r>
            <a:r>
              <a:rPr lang="it-IT" dirty="0" err="1"/>
              <a:t>index_en</a:t>
            </a:r>
            <a:endParaRPr lang="it-IT" dirty="0"/>
          </a:p>
          <a:p>
            <a:endParaRPr lang="it-IT" dirty="0"/>
          </a:p>
          <a:p>
            <a:r>
              <a:rPr lang="it-IT" i="1" u="sng" dirty="0" err="1"/>
              <a:t>European</a:t>
            </a:r>
            <a:r>
              <a:rPr lang="it-IT" i="1" u="sng" dirty="0"/>
              <a:t> Commission-DG Ambiente:</a:t>
            </a:r>
          </a:p>
          <a:p>
            <a:endParaRPr lang="it-IT" dirty="0"/>
          </a:p>
          <a:p>
            <a:r>
              <a:rPr lang="it-IT" dirty="0"/>
              <a:t>https://</a:t>
            </a:r>
            <a:r>
              <a:rPr lang="it-IT" dirty="0" err="1"/>
              <a:t>climate-adapt.eea.europa.eu</a:t>
            </a:r>
            <a:r>
              <a:rPr lang="it-IT" dirty="0"/>
              <a:t>/</a:t>
            </a:r>
            <a:r>
              <a:rPr lang="it-IT" dirty="0" err="1"/>
              <a:t>it</a:t>
            </a:r>
            <a:r>
              <a:rPr lang="it-IT" dirty="0"/>
              <a:t>/metadata/</a:t>
            </a:r>
            <a:r>
              <a:rPr lang="it-IT" dirty="0" err="1"/>
              <a:t>organisations</a:t>
            </a:r>
            <a:r>
              <a:rPr lang="it-IT" dirty="0"/>
              <a:t>/</a:t>
            </a:r>
            <a:r>
              <a:rPr lang="it-IT" dirty="0" err="1"/>
              <a:t>european</a:t>
            </a:r>
            <a:r>
              <a:rPr lang="it-IT" dirty="0"/>
              <a:t>-</a:t>
            </a:r>
            <a:r>
              <a:rPr lang="it-IT" dirty="0" err="1"/>
              <a:t>commission</a:t>
            </a:r>
            <a:r>
              <a:rPr lang="it-IT" dirty="0"/>
              <a:t>-</a:t>
            </a:r>
            <a:r>
              <a:rPr lang="it-IT" dirty="0" err="1"/>
              <a:t>directorate</a:t>
            </a:r>
            <a:r>
              <a:rPr lang="it-IT" dirty="0"/>
              <a:t>-general-for-the-</a:t>
            </a:r>
            <a:r>
              <a:rPr lang="it-IT" dirty="0" err="1"/>
              <a:t>environment</a:t>
            </a:r>
            <a:endParaRPr lang="it-IT" dirty="0"/>
          </a:p>
          <a:p>
            <a:endParaRPr lang="it-IT" i="1" u="sng" dirty="0"/>
          </a:p>
          <a:p>
            <a:r>
              <a:rPr lang="it-IT" i="1" u="sng" dirty="0" err="1"/>
              <a:t>Environmental</a:t>
            </a:r>
            <a:r>
              <a:rPr lang="it-IT" i="1" u="sng" dirty="0"/>
              <a:t> </a:t>
            </a:r>
            <a:r>
              <a:rPr lang="it-IT" i="1" u="sng" dirty="0" err="1"/>
              <a:t>legislation</a:t>
            </a:r>
            <a:r>
              <a:rPr lang="it-IT" i="1" u="sng" dirty="0"/>
              <a:t> of UE</a:t>
            </a:r>
          </a:p>
          <a:p>
            <a:endParaRPr lang="it-IT" dirty="0"/>
          </a:p>
          <a:p>
            <a:r>
              <a:rPr lang="it-IT" dirty="0"/>
              <a:t>https://</a:t>
            </a:r>
            <a:r>
              <a:rPr lang="it-IT" dirty="0" err="1"/>
              <a:t>eur-lex.europa.eu</a:t>
            </a:r>
            <a:r>
              <a:rPr lang="it-IT" dirty="0"/>
              <a:t>/</a:t>
            </a:r>
            <a:r>
              <a:rPr lang="it-IT" dirty="0" err="1"/>
              <a:t>legal-content</a:t>
            </a:r>
            <a:r>
              <a:rPr lang="it-IT" dirty="0"/>
              <a:t>/EN/TXT/?uri=LEGISSUM%3Aenvironment</a:t>
            </a:r>
          </a:p>
        </p:txBody>
      </p:sp>
      <p:sp>
        <p:nvSpPr>
          <p:cNvPr id="8" name="CasellaDiTesto 7">
            <a:extLst>
              <a:ext uri="{FF2B5EF4-FFF2-40B4-BE49-F238E27FC236}">
                <a16:creationId xmlns:a16="http://schemas.microsoft.com/office/drawing/2014/main" id="{96232282-49A0-7AC5-1EB4-45B2E11D277B}"/>
              </a:ext>
            </a:extLst>
          </p:cNvPr>
          <p:cNvSpPr txBox="1"/>
          <p:nvPr/>
        </p:nvSpPr>
        <p:spPr>
          <a:xfrm>
            <a:off x="3481754" y="675697"/>
            <a:ext cx="6099348" cy="523220"/>
          </a:xfrm>
          <a:prstGeom prst="rect">
            <a:avLst/>
          </a:prstGeom>
          <a:noFill/>
        </p:spPr>
        <p:txBody>
          <a:bodyPr wrap="square">
            <a:spAutoFit/>
          </a:bodyPr>
          <a:lstStyle/>
          <a:p>
            <a:r>
              <a:rPr lang="it-IT" sz="2800" dirty="0">
                <a:solidFill>
                  <a:srgbClr val="FFFF00"/>
                </a:solidFill>
              </a:rPr>
              <a:t>More information </a:t>
            </a:r>
          </a:p>
        </p:txBody>
      </p:sp>
      <p:pic>
        <p:nvPicPr>
          <p:cNvPr id="4" name="Immagine 3" descr="Immagine che contiene logo, Elementi grafici, Carattere, design&#10;&#10;Descrizione generata automaticamente">
            <a:extLst>
              <a:ext uri="{FF2B5EF4-FFF2-40B4-BE49-F238E27FC236}">
                <a16:creationId xmlns:a16="http://schemas.microsoft.com/office/drawing/2014/main" id="{A67F9A60-F276-14C7-6A0E-711D9F40E21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28290" y="38372"/>
            <a:ext cx="1385814" cy="1385814"/>
          </a:xfrm>
          <a:prstGeom prst="ellipse">
            <a:avLst/>
          </a:prstGeom>
          <a:ln>
            <a:noFill/>
          </a:ln>
          <a:effectLst>
            <a:softEdge rad="112500"/>
          </a:effectLst>
        </p:spPr>
      </p:pic>
    </p:spTree>
    <p:extLst>
      <p:ext uri="{BB962C8B-B14F-4D97-AF65-F5344CB8AC3E}">
        <p14:creationId xmlns:p14="http://schemas.microsoft.com/office/powerpoint/2010/main" val="2159325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D096B426-539B-8489-2F2C-5802DDBFA0EA}"/>
              </a:ext>
            </a:extLst>
          </p:cNvPr>
          <p:cNvSpPr>
            <a:spLocks noGrp="1"/>
          </p:cNvSpPr>
          <p:nvPr>
            <p:ph type="ftr" sz="quarter" idx="11"/>
          </p:nvPr>
        </p:nvSpPr>
        <p:spPr/>
        <p:txBody>
          <a:bodyPr/>
          <a:lstStyle/>
          <a:p>
            <a:endParaRPr lang="it-IT"/>
          </a:p>
        </p:txBody>
      </p:sp>
      <p:pic>
        <p:nvPicPr>
          <p:cNvPr id="3" name="Elemento grafico 2" descr="Cambiamento climatico - Wikiquote">
            <a:extLst>
              <a:ext uri="{FF2B5EF4-FFF2-40B4-BE49-F238E27FC236}">
                <a16:creationId xmlns:a16="http://schemas.microsoft.com/office/drawing/2014/main" id="{A020BAAC-A2E1-DEC9-22CA-D2178953B10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3741377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piè di pagina 1">
            <a:extLst>
              <a:ext uri="{FF2B5EF4-FFF2-40B4-BE49-F238E27FC236}">
                <a16:creationId xmlns:a16="http://schemas.microsoft.com/office/drawing/2014/main" id="{7B9C476B-986F-2F87-B6A1-CAF5B7EF1CD4}"/>
              </a:ext>
            </a:extLst>
          </p:cNvPr>
          <p:cNvSpPr>
            <a:spLocks noGrp="1"/>
          </p:cNvSpPr>
          <p:nvPr>
            <p:ph type="ftr" sz="quarter" idx="11"/>
          </p:nvPr>
        </p:nvSpPr>
        <p:spPr/>
        <p:txBody>
          <a:bodyPr/>
          <a:lstStyle/>
          <a:p>
            <a:endParaRPr lang="it-IT"/>
          </a:p>
        </p:txBody>
      </p:sp>
      <p:pic>
        <p:nvPicPr>
          <p:cNvPr id="1026" name="Picture 2" descr="Peak CO2 &amp; Heat-trapping Emissions | Climate Central">
            <a:extLst>
              <a:ext uri="{FF2B5EF4-FFF2-40B4-BE49-F238E27FC236}">
                <a16:creationId xmlns:a16="http://schemas.microsoft.com/office/drawing/2014/main" id="{561747B8-D881-43E4-7986-C85471C887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6168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CC6204E4-E9D2-9B7A-B442-12EBED40BCF8}"/>
              </a:ext>
            </a:extLst>
          </p:cNvPr>
          <p:cNvSpPr txBox="1"/>
          <p:nvPr/>
        </p:nvSpPr>
        <p:spPr>
          <a:xfrm>
            <a:off x="379341" y="513853"/>
            <a:ext cx="5306468" cy="5796237"/>
          </a:xfrm>
          <a:prstGeom prst="rect">
            <a:avLst/>
          </a:prstGeom>
        </p:spPr>
        <p:txBody>
          <a:bodyPr vert="horz" lIns="91440" tIns="45720" rIns="91440" bIns="45720" rtlCol="0" anchor="ctr">
            <a:noAutofit/>
          </a:bodyPr>
          <a:lstStyle/>
          <a:p>
            <a:pPr>
              <a:lnSpc>
                <a:spcPct val="90000"/>
              </a:lnSpc>
              <a:spcBef>
                <a:spcPts val="1800"/>
              </a:spcBef>
              <a:spcAft>
                <a:spcPts val="900"/>
              </a:spcAft>
            </a:pPr>
            <a:r>
              <a:rPr lang="en-US" sz="2000" b="1" u="none" strike="noStrike" dirty="0">
                <a:solidFill>
                  <a:srgbClr val="FFFF00"/>
                </a:solidFill>
                <a:effectLst/>
              </a:rPr>
              <a:t>Example, the Shipping Paradox: Cargo vs. Cars</a:t>
            </a:r>
          </a:p>
          <a:p>
            <a:pPr>
              <a:lnSpc>
                <a:spcPct val="90000"/>
              </a:lnSpc>
              <a:spcBef>
                <a:spcPts val="1800"/>
              </a:spcBef>
              <a:spcAft>
                <a:spcPts val="900"/>
              </a:spcAft>
            </a:pPr>
            <a:endParaRPr lang="en-US" sz="2000" b="1" u="none" strike="noStrike" dirty="0">
              <a:solidFill>
                <a:srgbClr val="C00000"/>
              </a:solidFill>
              <a:effectLst/>
            </a:endParaRPr>
          </a:p>
          <a:p>
            <a:pPr indent="-228600">
              <a:lnSpc>
                <a:spcPct val="90000"/>
              </a:lnSpc>
              <a:spcBef>
                <a:spcPts val="900"/>
              </a:spcBef>
              <a:spcAft>
                <a:spcPts val="900"/>
              </a:spcAft>
              <a:buFont typeface="Arial" panose="020B0604020202020204" pitchFamily="34" charset="0"/>
              <a:buChar char="•"/>
            </a:pPr>
            <a:r>
              <a:rPr lang="en-US" sz="2000" b="1" u="none" strike="noStrike" dirty="0">
                <a:effectLst/>
              </a:rPr>
              <a:t>Carbon Efficiency vs. Local Air Pollution</a:t>
            </a:r>
            <a:r>
              <a:rPr lang="en-US" sz="2000" b="0" u="none" strike="noStrike" dirty="0">
                <a:effectLst/>
              </a:rPr>
              <a:t>: Maritime transport emits up to </a:t>
            </a:r>
            <a:r>
              <a:rPr lang="en-US" sz="2000" b="1" u="none" strike="noStrike" dirty="0">
                <a:effectLst/>
              </a:rPr>
              <a:t>10x less CO2</a:t>
            </a:r>
            <a:r>
              <a:rPr lang="en-US" sz="2000" b="0" u="none" strike="noStrike" dirty="0">
                <a:effectLst/>
              </a:rPr>
              <a:t> per ton of cargo than road transport, yet it relies on heavy fuels that cause severe air pollution.</a:t>
            </a:r>
          </a:p>
          <a:p>
            <a:pPr indent="-228600">
              <a:lnSpc>
                <a:spcPct val="90000"/>
              </a:lnSpc>
              <a:spcBef>
                <a:spcPts val="900"/>
              </a:spcBef>
              <a:spcAft>
                <a:spcPts val="900"/>
              </a:spcAft>
              <a:buFont typeface="Arial" panose="020B0604020202020204" pitchFamily="34" charset="0"/>
              <a:buChar char="•"/>
            </a:pPr>
            <a:r>
              <a:rPr lang="en-US" sz="2000" b="1" u="none" strike="noStrike" dirty="0">
                <a:effectLst/>
              </a:rPr>
              <a:t>The Cruise Ship Impact</a:t>
            </a:r>
            <a:r>
              <a:rPr lang="en-US" sz="2000" b="0" u="none" strike="noStrike" dirty="0">
                <a:effectLst/>
              </a:rPr>
              <a:t>: Just </a:t>
            </a:r>
            <a:r>
              <a:rPr lang="en-US" sz="2000" b="1" u="none" strike="noStrike" dirty="0">
                <a:effectLst/>
              </a:rPr>
              <a:t>1 large cruise ship</a:t>
            </a:r>
            <a:r>
              <a:rPr lang="en-US" sz="2000" b="0" u="none" strike="noStrike" dirty="0">
                <a:effectLst/>
              </a:rPr>
              <a:t> emits as many fine particles in a single day as </a:t>
            </a:r>
            <a:r>
              <a:rPr lang="en-US" sz="2000" b="1" u="none" strike="noStrike" dirty="0">
                <a:effectLst/>
              </a:rPr>
              <a:t>1 million cars</a:t>
            </a:r>
            <a:r>
              <a:rPr lang="en-US" sz="2000" b="0" u="none" strike="noStrike" dirty="0">
                <a:effectLst/>
              </a:rPr>
              <a:t>, while the European cruise fleet generates </a:t>
            </a:r>
            <a:r>
              <a:rPr lang="en-US" sz="2000" b="1" u="none" strike="noStrike" dirty="0">
                <a:effectLst/>
              </a:rPr>
              <a:t>4x more sulfur oxides</a:t>
            </a:r>
            <a:r>
              <a:rPr lang="en-US" sz="2000" b="0" u="none" strike="noStrike" dirty="0">
                <a:effectLst/>
              </a:rPr>
              <a:t> than all </a:t>
            </a:r>
            <a:r>
              <a:rPr lang="en-US" sz="2000" b="1" u="none" strike="noStrike" dirty="0">
                <a:effectLst/>
              </a:rPr>
              <a:t>253 million cars</a:t>
            </a:r>
            <a:r>
              <a:rPr lang="en-US" sz="2000" b="0" u="none" strike="noStrike" dirty="0">
                <a:effectLst/>
              </a:rPr>
              <a:t> in the EU combined.</a:t>
            </a:r>
          </a:p>
          <a:p>
            <a:pPr>
              <a:lnSpc>
                <a:spcPct val="90000"/>
              </a:lnSpc>
            </a:pPr>
            <a:br>
              <a:rPr lang="en-US" sz="2000" dirty="0"/>
            </a:br>
            <a:endParaRPr lang="en-US" sz="2000" dirty="0"/>
          </a:p>
        </p:txBody>
      </p:sp>
      <p:pic>
        <p:nvPicPr>
          <p:cNvPr id="3074" name="Picture 2" descr="RoRo Shipment vs. Container Car Shipping: What's the Difference?">
            <a:extLst>
              <a:ext uri="{FF2B5EF4-FFF2-40B4-BE49-F238E27FC236}">
                <a16:creationId xmlns:a16="http://schemas.microsoft.com/office/drawing/2014/main" id="{5AB3A1F1-E24A-F8C7-DFE8-0456B9AF02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166" r="27944" b="1"/>
          <a:stretch>
            <a:fillRect/>
          </a:stretch>
        </p:blipFill>
        <p:spPr bwMode="auto">
          <a:xfrm>
            <a:off x="6953459" y="999420"/>
            <a:ext cx="4379399" cy="4245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825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F400B86F-D064-946F-F765-E3448BBF84A4}"/>
              </a:ext>
            </a:extLst>
          </p:cNvPr>
          <p:cNvSpPr txBox="1"/>
          <p:nvPr/>
        </p:nvSpPr>
        <p:spPr>
          <a:xfrm>
            <a:off x="405746" y="1851409"/>
            <a:ext cx="5463831" cy="3155182"/>
          </a:xfrm>
          <a:prstGeom prst="rect">
            <a:avLst/>
          </a:prstGeom>
        </p:spPr>
        <p:txBody>
          <a:bodyPr vert="horz" lIns="91440" tIns="45720" rIns="91440" bIns="45720" rtlCol="0" anchor="ctr">
            <a:noAutofit/>
          </a:bodyPr>
          <a:lstStyle/>
          <a:p>
            <a:pPr algn="ctr">
              <a:lnSpc>
                <a:spcPct val="90000"/>
              </a:lnSpc>
              <a:spcAft>
                <a:spcPts val="600"/>
              </a:spcAft>
            </a:pPr>
            <a:r>
              <a:rPr lang="en-US" sz="2800" u="none" strike="noStrike" dirty="0">
                <a:solidFill>
                  <a:srgbClr val="FFC000"/>
                </a:solidFill>
                <a:effectLst/>
              </a:rPr>
              <a:t>The Current Reality and </a:t>
            </a:r>
          </a:p>
          <a:p>
            <a:pPr algn="ctr">
              <a:lnSpc>
                <a:spcPct val="90000"/>
              </a:lnSpc>
              <a:spcAft>
                <a:spcPts val="600"/>
              </a:spcAft>
            </a:pPr>
            <a:r>
              <a:rPr lang="en-US" sz="2800" u="none" strike="noStrike" dirty="0">
                <a:solidFill>
                  <a:srgbClr val="FFC000"/>
                </a:solidFill>
                <a:effectLst/>
              </a:rPr>
              <a:t>the European Response</a:t>
            </a:r>
          </a:p>
          <a:p>
            <a:pPr algn="just">
              <a:lnSpc>
                <a:spcPct val="90000"/>
              </a:lnSpc>
              <a:spcAft>
                <a:spcPts val="600"/>
              </a:spcAft>
            </a:pPr>
            <a:br>
              <a:rPr lang="en-US" sz="2800" dirty="0"/>
            </a:br>
            <a:r>
              <a:rPr lang="en-US" sz="2400" dirty="0"/>
              <a:t>Despite the gravity of this situation, global action has long been insufficient, presenting a deeply concerning reality. However, recognizing the lack of meaningful global progress, the European Union has taken a leading role in addressing this crisis. The EU has actively initiated comprehensive environmental policies and regulations to combat pollution and accelerate the transition toward sustainability.</a:t>
            </a:r>
          </a:p>
        </p:txBody>
      </p:sp>
      <p:pic>
        <p:nvPicPr>
          <p:cNvPr id="2050" name="Picture 2" descr="Green Deal or No Deal? The EU's Climate Crossroads - Aalborg Universitet">
            <a:extLst>
              <a:ext uri="{FF2B5EF4-FFF2-40B4-BE49-F238E27FC236}">
                <a16:creationId xmlns:a16="http://schemas.microsoft.com/office/drawing/2014/main" id="{3707B8B6-58BA-F203-DF64-F4184FCEABB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583682" y="2128094"/>
            <a:ext cx="5277511" cy="3511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769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9BC1CA-3BE4-6A31-6D70-DB6B31A28C02}"/>
              </a:ext>
            </a:extLst>
          </p:cNvPr>
          <p:cNvSpPr>
            <a:spLocks noGrp="1"/>
          </p:cNvSpPr>
          <p:nvPr>
            <p:ph type="title"/>
          </p:nvPr>
        </p:nvSpPr>
        <p:spPr>
          <a:xfrm>
            <a:off x="389793" y="693336"/>
            <a:ext cx="10090638" cy="912632"/>
          </a:xfrm>
        </p:spPr>
        <p:txBody>
          <a:bodyPr>
            <a:noAutofit/>
          </a:bodyPr>
          <a:lstStyle/>
          <a:p>
            <a:pPr algn="ctr"/>
            <a:br>
              <a:rPr lang="it-IT" sz="2800" b="1" dirty="0"/>
            </a:br>
            <a:r>
              <a:rPr lang="it-IT" sz="2800" b="1" dirty="0"/>
              <a:t>            </a:t>
            </a:r>
            <a:r>
              <a:rPr lang="it-IT" sz="2800" b="1" dirty="0" err="1">
                <a:solidFill>
                  <a:srgbClr val="FFFF00"/>
                </a:solidFill>
              </a:rPr>
              <a:t>Protection</a:t>
            </a:r>
            <a:r>
              <a:rPr lang="it-IT" sz="2800" b="1" dirty="0">
                <a:solidFill>
                  <a:srgbClr val="FFFF00"/>
                </a:solidFill>
              </a:rPr>
              <a:t> of the </a:t>
            </a:r>
            <a:r>
              <a:rPr lang="it-IT" sz="2800" b="1" dirty="0" err="1">
                <a:solidFill>
                  <a:srgbClr val="FFFF00"/>
                </a:solidFill>
              </a:rPr>
              <a:t>environment</a:t>
            </a:r>
            <a:r>
              <a:rPr lang="it-IT" sz="2800" b="1" dirty="0">
                <a:solidFill>
                  <a:srgbClr val="FFFF00"/>
                </a:solidFill>
              </a:rPr>
              <a:t> </a:t>
            </a:r>
            <a:r>
              <a:rPr lang="it-IT" b="1" dirty="0">
                <a:solidFill>
                  <a:srgbClr val="FFFF00"/>
                </a:solidFill>
              </a:rPr>
              <a:t>and</a:t>
            </a:r>
            <a:r>
              <a:rPr lang="it-IT" sz="2800" b="1" dirty="0">
                <a:solidFill>
                  <a:srgbClr val="FFFF00"/>
                </a:solidFill>
              </a:rPr>
              <a:t> </a:t>
            </a:r>
            <a:r>
              <a:rPr lang="it-IT" sz="2800" b="1" dirty="0" err="1">
                <a:solidFill>
                  <a:srgbClr val="FFFF00"/>
                </a:solidFill>
              </a:rPr>
              <a:t>European</a:t>
            </a:r>
            <a:r>
              <a:rPr lang="it-IT" sz="2800" b="1" dirty="0">
                <a:solidFill>
                  <a:srgbClr val="FFFF00"/>
                </a:solidFill>
              </a:rPr>
              <a:t> policy </a:t>
            </a:r>
            <a:br>
              <a:rPr lang="it-IT" sz="2800" dirty="0"/>
            </a:br>
            <a:endParaRPr lang="it-IT" sz="2800" dirty="0"/>
          </a:p>
        </p:txBody>
      </p:sp>
      <p:sp>
        <p:nvSpPr>
          <p:cNvPr id="3" name="Segnaposto contenuto 2">
            <a:extLst>
              <a:ext uri="{FF2B5EF4-FFF2-40B4-BE49-F238E27FC236}">
                <a16:creationId xmlns:a16="http://schemas.microsoft.com/office/drawing/2014/main" id="{A715DB5A-7FAD-ED5B-F453-C6A7DFDA498B}"/>
              </a:ext>
            </a:extLst>
          </p:cNvPr>
          <p:cNvSpPr>
            <a:spLocks noGrp="1"/>
          </p:cNvSpPr>
          <p:nvPr>
            <p:ph idx="1"/>
          </p:nvPr>
        </p:nvSpPr>
        <p:spPr>
          <a:xfrm>
            <a:off x="838200" y="1651388"/>
            <a:ext cx="10515600" cy="4859440"/>
          </a:xfrm>
        </p:spPr>
        <p:txBody>
          <a:bodyPr>
            <a:normAutofit/>
          </a:bodyPr>
          <a:lstStyle/>
          <a:p>
            <a:pPr marL="0" indent="0">
              <a:buNone/>
            </a:pPr>
            <a:endParaRPr lang="it-IT" dirty="0"/>
          </a:p>
          <a:p>
            <a:pPr marL="0" indent="0" algn="just">
              <a:buNone/>
            </a:pPr>
            <a:r>
              <a:rPr lang="it-IT" b="1" dirty="0"/>
              <a:t>🇪🇺 </a:t>
            </a:r>
            <a:r>
              <a:rPr lang="it-IT" sz="2000" b="1" dirty="0" err="1">
                <a:solidFill>
                  <a:srgbClr val="FFFF00"/>
                </a:solidFill>
              </a:rPr>
              <a:t>European</a:t>
            </a:r>
            <a:r>
              <a:rPr lang="it-IT" sz="2000" b="1" dirty="0">
                <a:solidFill>
                  <a:srgbClr val="FFFF00"/>
                </a:solidFill>
              </a:rPr>
              <a:t> Union </a:t>
            </a:r>
            <a:r>
              <a:rPr lang="it-IT" sz="2000" b="1" dirty="0" err="1">
                <a:solidFill>
                  <a:srgbClr val="FFFF00"/>
                </a:solidFill>
              </a:rPr>
              <a:t>Environmental</a:t>
            </a:r>
            <a:r>
              <a:rPr lang="it-IT" sz="2000" b="1" dirty="0">
                <a:solidFill>
                  <a:srgbClr val="FFFF00"/>
                </a:solidFill>
              </a:rPr>
              <a:t> Policy: </a:t>
            </a:r>
            <a:r>
              <a:rPr lang="it-IT" sz="2000" b="1" dirty="0" err="1">
                <a:solidFill>
                  <a:srgbClr val="FFFF00"/>
                </a:solidFill>
              </a:rPr>
              <a:t>Objectives</a:t>
            </a:r>
            <a:r>
              <a:rPr lang="it-IT" sz="2000" b="1" dirty="0">
                <a:solidFill>
                  <a:srgbClr val="FFFF00"/>
                </a:solidFill>
              </a:rPr>
              <a:t> &amp; </a:t>
            </a:r>
            <a:r>
              <a:rPr lang="it-IT" sz="2000" b="1" dirty="0" err="1">
                <a:solidFill>
                  <a:srgbClr val="FFFF00"/>
                </a:solidFill>
              </a:rPr>
              <a:t>Principles</a:t>
            </a:r>
            <a:endParaRPr lang="it-IT" sz="2000" b="1" dirty="0">
              <a:solidFill>
                <a:srgbClr val="FFFF00"/>
              </a:solidFill>
            </a:endParaRPr>
          </a:p>
          <a:p>
            <a:pPr marL="0" indent="0" algn="just">
              <a:buNone/>
            </a:pPr>
            <a:r>
              <a:rPr lang="it-IT" sz="2000" b="1" dirty="0">
                <a:solidFill>
                  <a:srgbClr val="FFFF00"/>
                </a:solidFill>
              </a:rPr>
              <a:t>🎯 Core </a:t>
            </a:r>
            <a:r>
              <a:rPr lang="it-IT" sz="2000" b="1" dirty="0" err="1">
                <a:solidFill>
                  <a:srgbClr val="FFFF00"/>
                </a:solidFill>
              </a:rPr>
              <a:t>Objectives</a:t>
            </a:r>
            <a:endParaRPr lang="it-IT" sz="2000" b="1" dirty="0">
              <a:solidFill>
                <a:srgbClr val="FFFF00"/>
              </a:solidFill>
            </a:endParaRPr>
          </a:p>
          <a:p>
            <a:pPr marL="0" indent="0" algn="just">
              <a:buNone/>
            </a:pPr>
            <a:endParaRPr lang="it-IT" sz="2000" b="1" dirty="0">
              <a:solidFill>
                <a:srgbClr val="FFFF00"/>
              </a:solidFill>
            </a:endParaRPr>
          </a:p>
          <a:p>
            <a:pPr algn="just"/>
            <a:r>
              <a:rPr lang="it-IT" sz="2000" dirty="0"/>
              <a:t>The </a:t>
            </a:r>
            <a:r>
              <a:rPr lang="it-IT" sz="2000" dirty="0" err="1">
                <a:solidFill>
                  <a:srgbClr val="FFC000"/>
                </a:solidFill>
              </a:rPr>
              <a:t>environmental</a:t>
            </a:r>
            <a:r>
              <a:rPr lang="it-IT" sz="2000" dirty="0">
                <a:solidFill>
                  <a:srgbClr val="FFC000"/>
                </a:solidFill>
              </a:rPr>
              <a:t> policy </a:t>
            </a:r>
            <a:r>
              <a:rPr lang="it-IT" sz="2000" dirty="0"/>
              <a:t>of the </a:t>
            </a:r>
            <a:r>
              <a:rPr lang="it-IT" sz="2000" dirty="0" err="1"/>
              <a:t>European</a:t>
            </a:r>
            <a:r>
              <a:rPr lang="it-IT" sz="2000" dirty="0"/>
              <a:t> Union </a:t>
            </a:r>
            <a:r>
              <a:rPr lang="it-IT" sz="2000" dirty="0" err="1"/>
              <a:t>is</a:t>
            </a:r>
            <a:r>
              <a:rPr lang="it-IT" sz="2000" dirty="0"/>
              <a:t> </a:t>
            </a:r>
            <a:r>
              <a:rPr lang="it-IT" sz="2000" dirty="0" err="1"/>
              <a:t>dedicated</a:t>
            </a:r>
            <a:r>
              <a:rPr lang="it-IT" sz="2000" dirty="0"/>
              <a:t> to </a:t>
            </a:r>
            <a:r>
              <a:rPr lang="it-IT" sz="2000" dirty="0" err="1"/>
              <a:t>achieving</a:t>
            </a:r>
            <a:r>
              <a:rPr lang="it-IT" sz="2000" dirty="0"/>
              <a:t> the following key </a:t>
            </a:r>
            <a:r>
              <a:rPr lang="it-IT" sz="2000" dirty="0" err="1"/>
              <a:t>objectives</a:t>
            </a:r>
            <a:r>
              <a:rPr lang="it-IT" sz="2000" dirty="0"/>
              <a:t>:</a:t>
            </a:r>
          </a:p>
          <a:p>
            <a:pPr algn="just"/>
            <a:r>
              <a:rPr lang="it-IT" sz="2000" b="1" dirty="0" err="1">
                <a:solidFill>
                  <a:srgbClr val="FFC000"/>
                </a:solidFill>
              </a:rPr>
              <a:t>Environmental</a:t>
            </a:r>
            <a:r>
              <a:rPr lang="it-IT" sz="2000" b="1" dirty="0">
                <a:solidFill>
                  <a:srgbClr val="FFC000"/>
                </a:solidFill>
              </a:rPr>
              <a:t> </a:t>
            </a:r>
            <a:r>
              <a:rPr lang="it-IT" sz="2000" b="1" dirty="0" err="1">
                <a:solidFill>
                  <a:srgbClr val="FFC000"/>
                </a:solidFill>
              </a:rPr>
              <a:t>Protection</a:t>
            </a:r>
            <a:r>
              <a:rPr lang="it-IT" sz="2000" dirty="0"/>
              <a:t>: </a:t>
            </a:r>
            <a:r>
              <a:rPr lang="it-IT" sz="2000" dirty="0" err="1"/>
              <a:t>Safeguarding</a:t>
            </a:r>
            <a:r>
              <a:rPr lang="it-IT" sz="2000" dirty="0"/>
              <a:t>, </a:t>
            </a:r>
            <a:r>
              <a:rPr lang="it-IT" sz="2000" dirty="0" err="1"/>
              <a:t>protecting</a:t>
            </a:r>
            <a:r>
              <a:rPr lang="it-IT" sz="2000" dirty="0"/>
              <a:t>, and </a:t>
            </a:r>
            <a:r>
              <a:rPr lang="it-IT" sz="2000" dirty="0" err="1"/>
              <a:t>continuously</a:t>
            </a:r>
            <a:r>
              <a:rPr lang="it-IT" sz="2000" dirty="0"/>
              <a:t> </a:t>
            </a:r>
            <a:r>
              <a:rPr lang="it-IT" sz="2000" dirty="0" err="1"/>
              <a:t>improving</a:t>
            </a:r>
            <a:r>
              <a:rPr lang="it-IT" sz="2000" dirty="0"/>
              <a:t> the </a:t>
            </a:r>
            <a:r>
              <a:rPr lang="it-IT" sz="2000" dirty="0" err="1"/>
              <a:t>quality</a:t>
            </a:r>
            <a:r>
              <a:rPr lang="it-IT" sz="2000" dirty="0"/>
              <a:t> of the </a:t>
            </a:r>
            <a:r>
              <a:rPr lang="it-IT" sz="2000" dirty="0" err="1"/>
              <a:t>environment</a:t>
            </a:r>
            <a:r>
              <a:rPr lang="it-IT" sz="2000" dirty="0"/>
              <a:t>.</a:t>
            </a:r>
          </a:p>
          <a:p>
            <a:pPr algn="just"/>
            <a:r>
              <a:rPr lang="it-IT" sz="2000" b="1" dirty="0">
                <a:solidFill>
                  <a:srgbClr val="FFC000"/>
                </a:solidFill>
              </a:rPr>
              <a:t>Public Health</a:t>
            </a:r>
            <a:r>
              <a:rPr lang="it-IT" sz="2000" dirty="0"/>
              <a:t>: </a:t>
            </a:r>
            <a:r>
              <a:rPr lang="it-IT" sz="2000" dirty="0" err="1"/>
              <a:t>Ensuring</a:t>
            </a:r>
            <a:r>
              <a:rPr lang="it-IT" sz="2000" dirty="0"/>
              <a:t> the </a:t>
            </a:r>
            <a:r>
              <a:rPr lang="it-IT" sz="2000" dirty="0" err="1"/>
              <a:t>comprehensive</a:t>
            </a:r>
            <a:r>
              <a:rPr lang="it-IT" sz="2000" dirty="0"/>
              <a:t> </a:t>
            </a:r>
            <a:r>
              <a:rPr lang="it-IT" sz="2000" dirty="0" err="1"/>
              <a:t>protection</a:t>
            </a:r>
            <a:r>
              <a:rPr lang="it-IT" sz="2000" dirty="0"/>
              <a:t> of human health.</a:t>
            </a:r>
          </a:p>
          <a:p>
            <a:pPr algn="just"/>
            <a:r>
              <a:rPr lang="it-IT" sz="2000" b="1" dirty="0">
                <a:solidFill>
                  <a:srgbClr val="FFC000"/>
                </a:solidFill>
              </a:rPr>
              <a:t>Resource Management</a:t>
            </a:r>
            <a:r>
              <a:rPr lang="it-IT" sz="2000" dirty="0"/>
              <a:t>: </a:t>
            </a:r>
            <a:r>
              <a:rPr lang="it-IT" sz="2000" dirty="0" err="1"/>
              <a:t>Promoting</a:t>
            </a:r>
            <a:r>
              <a:rPr lang="it-IT" sz="2000" dirty="0"/>
              <a:t> the </a:t>
            </a:r>
            <a:r>
              <a:rPr lang="it-IT" sz="2000" dirty="0" err="1"/>
              <a:t>prudent</a:t>
            </a:r>
            <a:r>
              <a:rPr lang="it-IT" sz="2000" dirty="0"/>
              <a:t>, </a:t>
            </a:r>
            <a:r>
              <a:rPr lang="it-IT" sz="2000" dirty="0" err="1"/>
              <a:t>efficient</a:t>
            </a:r>
            <a:r>
              <a:rPr lang="it-IT" sz="2000" dirty="0"/>
              <a:t>, and </a:t>
            </a:r>
            <a:r>
              <a:rPr lang="it-IT" sz="2000" dirty="0" err="1"/>
              <a:t>rational</a:t>
            </a:r>
            <a:r>
              <a:rPr lang="it-IT" sz="2000" dirty="0"/>
              <a:t> use of </a:t>
            </a:r>
            <a:r>
              <a:rPr lang="it-IT" sz="2000" dirty="0" err="1"/>
              <a:t>natural</a:t>
            </a:r>
            <a:r>
              <a:rPr lang="it-IT" sz="2000" dirty="0"/>
              <a:t> </a:t>
            </a:r>
            <a:r>
              <a:rPr lang="it-IT" sz="2000" dirty="0" err="1"/>
              <a:t>resources</a:t>
            </a:r>
            <a:r>
              <a:rPr lang="it-IT" sz="2000" dirty="0"/>
              <a:t>.</a:t>
            </a:r>
          </a:p>
          <a:p>
            <a:pPr algn="just"/>
            <a:r>
              <a:rPr lang="it-IT" sz="2000" b="1" dirty="0">
                <a:solidFill>
                  <a:srgbClr val="FFC000"/>
                </a:solidFill>
              </a:rPr>
              <a:t>Global Action</a:t>
            </a:r>
            <a:r>
              <a:rPr lang="it-IT" sz="2000" dirty="0"/>
              <a:t>: </a:t>
            </a:r>
            <a:r>
              <a:rPr lang="it-IT" sz="2000" dirty="0" err="1"/>
              <a:t>Fostering</a:t>
            </a:r>
            <a:r>
              <a:rPr lang="it-IT" sz="2000" dirty="0"/>
              <a:t> international </a:t>
            </a:r>
            <a:r>
              <a:rPr lang="it-IT" sz="2000" dirty="0" err="1"/>
              <a:t>measures</a:t>
            </a:r>
            <a:r>
              <a:rPr lang="it-IT" sz="2000" dirty="0"/>
              <a:t> to </a:t>
            </a:r>
            <a:r>
              <a:rPr lang="it-IT" sz="2000" dirty="0" err="1"/>
              <a:t>address</a:t>
            </a:r>
            <a:r>
              <a:rPr lang="it-IT" sz="2000" dirty="0"/>
              <a:t> </a:t>
            </a:r>
            <a:r>
              <a:rPr lang="it-IT" sz="2000" dirty="0" err="1"/>
              <a:t>regional</a:t>
            </a:r>
            <a:r>
              <a:rPr lang="it-IT" sz="2000" dirty="0"/>
              <a:t> and global </a:t>
            </a:r>
            <a:r>
              <a:rPr lang="it-IT" sz="2000" dirty="0" err="1"/>
              <a:t>environmental</a:t>
            </a:r>
            <a:r>
              <a:rPr lang="it-IT" sz="2000" dirty="0"/>
              <a:t> challenges, with a </a:t>
            </a:r>
            <a:r>
              <a:rPr lang="it-IT" sz="2000" dirty="0" err="1"/>
              <a:t>primary</a:t>
            </a:r>
            <a:r>
              <a:rPr lang="it-IT" sz="2000" dirty="0"/>
              <a:t> focus on </a:t>
            </a:r>
            <a:r>
              <a:rPr lang="it-IT" sz="2000" dirty="0" err="1"/>
              <a:t>combating</a:t>
            </a:r>
            <a:r>
              <a:rPr lang="it-IT" sz="2000" dirty="0"/>
              <a:t> </a:t>
            </a:r>
            <a:r>
              <a:rPr lang="it-IT" sz="2000" dirty="0" err="1"/>
              <a:t>climate</a:t>
            </a:r>
            <a:r>
              <a:rPr lang="it-IT" sz="2000" dirty="0"/>
              <a:t> </a:t>
            </a:r>
            <a:r>
              <a:rPr lang="it-IT" sz="2000" dirty="0" err="1"/>
              <a:t>change</a:t>
            </a:r>
            <a:r>
              <a:rPr lang="it-IT" sz="2000" dirty="0"/>
              <a:t>.</a:t>
            </a:r>
          </a:p>
        </p:txBody>
      </p:sp>
      <p:sp>
        <p:nvSpPr>
          <p:cNvPr id="6" name="Segnaposto piè di pagina 5">
            <a:extLst>
              <a:ext uri="{FF2B5EF4-FFF2-40B4-BE49-F238E27FC236}">
                <a16:creationId xmlns:a16="http://schemas.microsoft.com/office/drawing/2014/main" id="{8AD80ED0-22EF-0FAE-5B64-7DE3C297141F}"/>
              </a:ext>
            </a:extLst>
          </p:cNvPr>
          <p:cNvSpPr>
            <a:spLocks noGrp="1"/>
          </p:cNvSpPr>
          <p:nvPr>
            <p:ph type="ftr" sz="quarter" idx="11"/>
          </p:nvPr>
        </p:nvSpPr>
        <p:spPr/>
        <p:txBody>
          <a:bodyPr/>
          <a:lstStyle/>
          <a:p>
            <a:r>
              <a:rPr lang="it-IT" dirty="0">
                <a:solidFill>
                  <a:schemeClr val="bg1"/>
                </a:solidFill>
              </a:rPr>
              <a:t>1</a:t>
            </a:r>
          </a:p>
        </p:txBody>
      </p:sp>
      <p:pic>
        <p:nvPicPr>
          <p:cNvPr id="4" name="Immagine 3">
            <a:extLst>
              <a:ext uri="{FF2B5EF4-FFF2-40B4-BE49-F238E27FC236}">
                <a16:creationId xmlns:a16="http://schemas.microsoft.com/office/drawing/2014/main" id="{4EB7F39C-249E-8262-7EED-A2CE5A0E39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96" y="103491"/>
            <a:ext cx="2354262" cy="487362"/>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descr="Immagine che contiene logo, Elementi grafici, Carattere, design&#10;&#10;Descrizione generata automaticamente">
            <a:extLst>
              <a:ext uri="{FF2B5EF4-FFF2-40B4-BE49-F238E27FC236}">
                <a16:creationId xmlns:a16="http://schemas.microsoft.com/office/drawing/2014/main" id="{93DE94FF-EC25-EF21-EDC2-92D4233A4EF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06186" y="-10618"/>
            <a:ext cx="1385814" cy="1385814"/>
          </a:xfrm>
          <a:prstGeom prst="ellipse">
            <a:avLst/>
          </a:prstGeom>
          <a:ln>
            <a:noFill/>
          </a:ln>
          <a:effectLst>
            <a:softEdge rad="112500"/>
          </a:effectLst>
        </p:spPr>
      </p:pic>
    </p:spTree>
    <p:extLst>
      <p:ext uri="{BB962C8B-B14F-4D97-AF65-F5344CB8AC3E}">
        <p14:creationId xmlns:p14="http://schemas.microsoft.com/office/powerpoint/2010/main" val="2751221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E32A57-A257-6F76-F90C-4776F5036567}"/>
              </a:ext>
            </a:extLst>
          </p:cNvPr>
          <p:cNvSpPr>
            <a:spLocks noGrp="1"/>
          </p:cNvSpPr>
          <p:nvPr>
            <p:ph type="title"/>
          </p:nvPr>
        </p:nvSpPr>
        <p:spPr>
          <a:xfrm>
            <a:off x="1408669" y="301451"/>
            <a:ext cx="4944193" cy="782033"/>
          </a:xfrm>
        </p:spPr>
        <p:txBody>
          <a:bodyPr anchor="ctr">
            <a:normAutofit fontScale="90000"/>
          </a:bodyPr>
          <a:lstStyle/>
          <a:p>
            <a:r>
              <a:rPr lang="it-IT" sz="2800" b="1" dirty="0">
                <a:solidFill>
                  <a:srgbClr val="FFFF00"/>
                </a:solidFill>
              </a:rPr>
              <a:t>Environment Action </a:t>
            </a:r>
            <a:r>
              <a:rPr lang="it-IT" sz="2800" b="1" dirty="0" err="1">
                <a:solidFill>
                  <a:srgbClr val="FFFF00"/>
                </a:solidFill>
              </a:rPr>
              <a:t>Programme</a:t>
            </a:r>
            <a:r>
              <a:rPr lang="it-IT" sz="2800" b="1" dirty="0">
                <a:solidFill>
                  <a:srgbClr val="FFFF00"/>
                </a:solidFill>
              </a:rPr>
              <a:t> </a:t>
            </a:r>
          </a:p>
        </p:txBody>
      </p:sp>
      <p:sp>
        <p:nvSpPr>
          <p:cNvPr id="3" name="Segnaposto contenuto 2">
            <a:extLst>
              <a:ext uri="{FF2B5EF4-FFF2-40B4-BE49-F238E27FC236}">
                <a16:creationId xmlns:a16="http://schemas.microsoft.com/office/drawing/2014/main" id="{3CB8CAA9-EB79-4B46-B555-DB6CC5567BC9}"/>
              </a:ext>
            </a:extLst>
          </p:cNvPr>
          <p:cNvSpPr>
            <a:spLocks noGrp="1"/>
          </p:cNvSpPr>
          <p:nvPr>
            <p:ph idx="1"/>
          </p:nvPr>
        </p:nvSpPr>
        <p:spPr>
          <a:xfrm>
            <a:off x="159341" y="1470455"/>
            <a:ext cx="8577335" cy="5386910"/>
          </a:xfrm>
        </p:spPr>
        <p:txBody>
          <a:bodyPr anchor="ctr">
            <a:normAutofit fontScale="40000" lnSpcReduction="20000"/>
          </a:bodyPr>
          <a:lstStyle/>
          <a:p>
            <a:pPr marL="0" indent="0">
              <a:buNone/>
            </a:pPr>
            <a:r>
              <a:rPr lang="it-IT" sz="5100" b="1" dirty="0"/>
              <a:t>                Key Action Areas of EU </a:t>
            </a:r>
            <a:r>
              <a:rPr lang="it-IT" sz="5100" b="1" dirty="0" err="1"/>
              <a:t>Environmental</a:t>
            </a:r>
            <a:r>
              <a:rPr lang="it-IT" sz="5100" b="1" dirty="0"/>
              <a:t> Policy</a:t>
            </a:r>
          </a:p>
          <a:p>
            <a:pPr marL="0" indent="0">
              <a:buNone/>
            </a:pPr>
            <a:endParaRPr lang="it-IT" sz="5100" b="1" dirty="0"/>
          </a:p>
          <a:p>
            <a:r>
              <a:rPr lang="it-IT" sz="5100" dirty="0"/>
              <a:t>The policy </a:t>
            </a:r>
            <a:r>
              <a:rPr lang="it-IT" sz="5100" dirty="0" err="1"/>
              <a:t>focuses</a:t>
            </a:r>
            <a:r>
              <a:rPr lang="it-IT" sz="5100" dirty="0"/>
              <a:t> on </a:t>
            </a:r>
            <a:r>
              <a:rPr lang="it-IT" sz="5100" b="1" dirty="0" err="1"/>
              <a:t>four</a:t>
            </a:r>
            <a:r>
              <a:rPr lang="it-IT" sz="5100" b="1" dirty="0"/>
              <a:t> </a:t>
            </a:r>
            <a:r>
              <a:rPr lang="it-IT" sz="5100" b="1" dirty="0" err="1"/>
              <a:t>priority</a:t>
            </a:r>
            <a:r>
              <a:rPr lang="it-IT" sz="5100" b="1" dirty="0"/>
              <a:t> </a:t>
            </a:r>
            <a:r>
              <a:rPr lang="it-IT" sz="5100" b="1" dirty="0" err="1"/>
              <a:t>sectors</a:t>
            </a:r>
            <a:r>
              <a:rPr lang="it-IT" sz="5100" dirty="0"/>
              <a:t>:</a:t>
            </a:r>
          </a:p>
          <a:p>
            <a:endParaRPr lang="it-IT" sz="5100" dirty="0"/>
          </a:p>
          <a:p>
            <a:r>
              <a:rPr lang="it-IT" sz="5100" b="1" dirty="0" err="1"/>
              <a:t>Climate</a:t>
            </a:r>
            <a:r>
              <a:rPr lang="it-IT" sz="5100" b="1" dirty="0"/>
              <a:t> Change</a:t>
            </a:r>
            <a:r>
              <a:rPr lang="it-IT" sz="5100" dirty="0"/>
              <a:t>: </a:t>
            </a:r>
            <a:r>
              <a:rPr lang="it-IT" sz="5100" dirty="0" err="1"/>
              <a:t>Mitigating</a:t>
            </a:r>
            <a:r>
              <a:rPr lang="it-IT" sz="5100" dirty="0"/>
              <a:t> global warming and </a:t>
            </a:r>
            <a:r>
              <a:rPr lang="it-IT" sz="5100" dirty="0" err="1"/>
              <a:t>emissions</a:t>
            </a:r>
            <a:r>
              <a:rPr lang="it-IT" sz="5100" dirty="0"/>
              <a:t>.</a:t>
            </a:r>
          </a:p>
          <a:p>
            <a:r>
              <a:rPr lang="it-IT" sz="5100" b="1" dirty="0" err="1"/>
              <a:t>Biodiversity</a:t>
            </a:r>
            <a:r>
              <a:rPr lang="it-IT" sz="5100" dirty="0"/>
              <a:t>: </a:t>
            </a:r>
            <a:r>
              <a:rPr lang="it-IT" sz="5100" dirty="0" err="1"/>
              <a:t>Protecting</a:t>
            </a:r>
            <a:r>
              <a:rPr lang="it-IT" sz="5100" dirty="0"/>
              <a:t> nature and </a:t>
            </a:r>
            <a:r>
              <a:rPr lang="it-IT" sz="5100" dirty="0" err="1"/>
              <a:t>ecosystems</a:t>
            </a:r>
            <a:r>
              <a:rPr lang="it-IT" sz="5100" dirty="0"/>
              <a:t>.</a:t>
            </a:r>
          </a:p>
          <a:p>
            <a:r>
              <a:rPr lang="it-IT" sz="5100" b="1" dirty="0"/>
              <a:t>Public Health</a:t>
            </a:r>
            <a:r>
              <a:rPr lang="it-IT" sz="5100" dirty="0"/>
              <a:t>: </a:t>
            </a:r>
            <a:r>
              <a:rPr lang="it-IT" sz="5100" dirty="0" err="1"/>
              <a:t>Improving</a:t>
            </a:r>
            <a:r>
              <a:rPr lang="it-IT" sz="5100" dirty="0"/>
              <a:t> </a:t>
            </a:r>
            <a:r>
              <a:rPr lang="it-IT" sz="5100" dirty="0" err="1"/>
              <a:t>environment-related</a:t>
            </a:r>
            <a:r>
              <a:rPr lang="it-IT" sz="5100" dirty="0"/>
              <a:t> </a:t>
            </a:r>
            <a:r>
              <a:rPr lang="it-IT" sz="5100" dirty="0" err="1"/>
              <a:t>quality</a:t>
            </a:r>
            <a:r>
              <a:rPr lang="it-IT" sz="5100" dirty="0"/>
              <a:t> of life.</a:t>
            </a:r>
          </a:p>
          <a:p>
            <a:r>
              <a:rPr lang="it-IT" sz="5100" b="1" dirty="0"/>
              <a:t>Resource Management</a:t>
            </a:r>
            <a:r>
              <a:rPr lang="it-IT" sz="5100" dirty="0"/>
              <a:t>: Optimizing </a:t>
            </a:r>
            <a:r>
              <a:rPr lang="it-IT" sz="5100" dirty="0" err="1"/>
              <a:t>natural</a:t>
            </a:r>
            <a:r>
              <a:rPr lang="it-IT" sz="5100" dirty="0"/>
              <a:t> </a:t>
            </a:r>
            <a:r>
              <a:rPr lang="it-IT" sz="5100" dirty="0" err="1"/>
              <a:t>resources</a:t>
            </a:r>
            <a:r>
              <a:rPr lang="it-IT" sz="5100" dirty="0"/>
              <a:t> and </a:t>
            </a:r>
            <a:r>
              <a:rPr lang="it-IT" sz="5100" dirty="0" err="1"/>
              <a:t>waste</a:t>
            </a:r>
            <a:r>
              <a:rPr lang="it-IT" sz="5100" dirty="0"/>
              <a:t> </a:t>
            </a:r>
            <a:r>
              <a:rPr lang="it-IT" sz="5100" dirty="0" err="1"/>
              <a:t>reduction</a:t>
            </a:r>
            <a:r>
              <a:rPr lang="it-IT" sz="5100" dirty="0"/>
              <a:t>.</a:t>
            </a:r>
          </a:p>
          <a:p>
            <a:endParaRPr lang="it-IT" sz="5100" dirty="0"/>
          </a:p>
          <a:p>
            <a:r>
              <a:rPr lang="it-IT" sz="5100" dirty="0" err="1"/>
              <a:t>These</a:t>
            </a:r>
            <a:r>
              <a:rPr lang="it-IT" sz="5100" dirty="0"/>
              <a:t> are </a:t>
            </a:r>
            <a:r>
              <a:rPr lang="it-IT" sz="5100" dirty="0" err="1"/>
              <a:t>supported</a:t>
            </a:r>
            <a:r>
              <a:rPr lang="it-IT" sz="5100" dirty="0"/>
              <a:t> by </a:t>
            </a:r>
            <a:r>
              <a:rPr lang="it-IT" sz="5100" b="1" dirty="0" err="1"/>
              <a:t>two</a:t>
            </a:r>
            <a:r>
              <a:rPr lang="it-IT" sz="5100" b="1" dirty="0"/>
              <a:t> </a:t>
            </a:r>
            <a:r>
              <a:rPr lang="it-IT" sz="5100" b="1" dirty="0" err="1"/>
              <a:t>horizontal</a:t>
            </a:r>
            <a:r>
              <a:rPr lang="it-IT" sz="5100" b="1" dirty="0"/>
              <a:t> strategies</a:t>
            </a:r>
            <a:r>
              <a:rPr lang="it-IT" sz="5100" dirty="0"/>
              <a:t>:</a:t>
            </a:r>
          </a:p>
          <a:p>
            <a:r>
              <a:rPr lang="it-IT" sz="5100" b="1" dirty="0"/>
              <a:t>Global </a:t>
            </a:r>
            <a:r>
              <a:rPr lang="it-IT" sz="5100" b="1" dirty="0" err="1"/>
              <a:t>Cooperation</a:t>
            </a:r>
            <a:r>
              <a:rPr lang="it-IT" sz="5100" dirty="0"/>
              <a:t>: </a:t>
            </a:r>
            <a:r>
              <a:rPr lang="it-IT" sz="5100" dirty="0" err="1"/>
              <a:t>Enhancing</a:t>
            </a:r>
            <a:r>
              <a:rPr lang="it-IT" sz="5100" dirty="0"/>
              <a:t> international partnerships.</a:t>
            </a:r>
          </a:p>
          <a:p>
            <a:r>
              <a:rPr lang="it-IT" sz="5100" b="1" dirty="0"/>
              <a:t>Strategic Policy </a:t>
            </a:r>
            <a:r>
              <a:rPr lang="it-IT" sz="5100" b="1" dirty="0" err="1"/>
              <a:t>Approaches</a:t>
            </a:r>
            <a:r>
              <a:rPr lang="it-IT" sz="5100" dirty="0"/>
              <a:t>: </a:t>
            </a:r>
            <a:r>
              <a:rPr lang="it-IT" sz="5100" dirty="0" err="1"/>
              <a:t>Improving</a:t>
            </a:r>
            <a:r>
              <a:rPr lang="it-IT" sz="5100" dirty="0"/>
              <a:t> market </a:t>
            </a:r>
            <a:r>
              <a:rPr lang="it-IT" sz="5100" dirty="0" err="1"/>
              <a:t>cooperation</a:t>
            </a:r>
            <a:r>
              <a:rPr lang="it-IT" sz="5100" dirty="0"/>
              <a:t> and </a:t>
            </a:r>
            <a:r>
              <a:rPr lang="it-IT" sz="5100" dirty="0" err="1"/>
              <a:t>implementation</a:t>
            </a:r>
            <a:r>
              <a:rPr lang="it-IT" sz="5100" dirty="0"/>
              <a:t>.</a:t>
            </a:r>
          </a:p>
          <a:p>
            <a:br>
              <a:rPr lang="it-IT" sz="1100" dirty="0"/>
            </a:br>
            <a:endParaRPr lang="it-IT" sz="1100" dirty="0"/>
          </a:p>
        </p:txBody>
      </p:sp>
      <p:sp>
        <p:nvSpPr>
          <p:cNvPr id="4" name="Segnaposto piè di pagina 3">
            <a:extLst>
              <a:ext uri="{FF2B5EF4-FFF2-40B4-BE49-F238E27FC236}">
                <a16:creationId xmlns:a16="http://schemas.microsoft.com/office/drawing/2014/main" id="{C2B445B6-DD33-593B-8A45-7881CB8C30EA}"/>
              </a:ext>
            </a:extLst>
          </p:cNvPr>
          <p:cNvSpPr>
            <a:spLocks noGrp="1"/>
          </p:cNvSpPr>
          <p:nvPr>
            <p:ph type="ftr" sz="quarter" idx="11"/>
          </p:nvPr>
        </p:nvSpPr>
        <p:spPr>
          <a:xfrm>
            <a:off x="5685810" y="6492240"/>
            <a:ext cx="3050866" cy="365125"/>
          </a:xfrm>
        </p:spPr>
        <p:txBody>
          <a:bodyPr>
            <a:normAutofit/>
          </a:bodyPr>
          <a:lstStyle/>
          <a:p>
            <a:pPr algn="l">
              <a:spcAft>
                <a:spcPts val="600"/>
              </a:spcAft>
            </a:pPr>
            <a:r>
              <a:rPr lang="it-IT"/>
              <a:t>3</a:t>
            </a:r>
          </a:p>
        </p:txBody>
      </p:sp>
      <p:pic>
        <p:nvPicPr>
          <p:cNvPr id="6" name="Immagine 5">
            <a:extLst>
              <a:ext uri="{FF2B5EF4-FFF2-40B4-BE49-F238E27FC236}">
                <a16:creationId xmlns:a16="http://schemas.microsoft.com/office/drawing/2014/main" id="{52229576-CB1C-8283-DD07-175541415AC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082260" y="280227"/>
            <a:ext cx="3789229" cy="792645"/>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descr="Immagine che contiene logo, Elementi grafici, Carattere, design&#10;&#10;Descrizione generata automaticamente">
            <a:extLst>
              <a:ext uri="{FF2B5EF4-FFF2-40B4-BE49-F238E27FC236}">
                <a16:creationId xmlns:a16="http://schemas.microsoft.com/office/drawing/2014/main" id="{62AC75E5-D8DA-E22E-89A6-1E2F9D33722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83967" y="1235677"/>
            <a:ext cx="1385814" cy="1385814"/>
          </a:xfrm>
          <a:prstGeom prst="ellipse">
            <a:avLst/>
          </a:prstGeom>
          <a:ln>
            <a:noFill/>
          </a:ln>
          <a:effectLst>
            <a:softEdge rad="112500"/>
          </a:effectLst>
        </p:spPr>
      </p:pic>
    </p:spTree>
    <p:extLst>
      <p:ext uri="{BB962C8B-B14F-4D97-AF65-F5344CB8AC3E}">
        <p14:creationId xmlns:p14="http://schemas.microsoft.com/office/powerpoint/2010/main" val="808885375"/>
      </p:ext>
    </p:extLst>
  </p:cSld>
  <p:clrMapOvr>
    <a:masterClrMapping/>
  </p:clrMapOvr>
</p:sld>
</file>

<file path=ppt/theme/theme1.xml><?xml version="1.0" encoding="utf-8"?>
<a:theme xmlns:a="http://schemas.openxmlformats.org/drawingml/2006/main" name="Pacco">
  <a:themeElements>
    <a:clrScheme name="Pacco">
      <a:dk1>
        <a:srgbClr val="000000"/>
      </a:dk1>
      <a:lt1>
        <a:srgbClr val="FFFFFF"/>
      </a:lt1>
      <a:dk2>
        <a:srgbClr val="635D4D"/>
      </a:dk2>
      <a:lt2>
        <a:srgbClr val="D8D6BA"/>
      </a:lt2>
      <a:accent1>
        <a:srgbClr val="9CBEBD"/>
      </a:accent1>
      <a:accent2>
        <a:srgbClr val="D2CB6C"/>
      </a:accent2>
      <a:accent3>
        <a:srgbClr val="9D9A93"/>
      </a:accent3>
      <a:accent4>
        <a:srgbClr val="C89F5D"/>
      </a:accent4>
      <a:accent5>
        <a:srgbClr val="A9A57C"/>
      </a:accent5>
      <a:accent6>
        <a:srgbClr val="95A39D"/>
      </a:accent6>
      <a:hlink>
        <a:srgbClr val="D25814"/>
      </a:hlink>
      <a:folHlink>
        <a:srgbClr val="849A0A"/>
      </a:folHlink>
    </a:clrScheme>
    <a:fontScheme name="Pacco">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cco">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0BDC4BB7-8AF9-46FD-8C32-AB93AC9C4100}"/>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2051</TotalTime>
  <Words>2237</Words>
  <Application>Microsoft Macintosh PowerPoint</Application>
  <PresentationFormat>Widescreen</PresentationFormat>
  <Paragraphs>196</Paragraphs>
  <Slides>33</Slides>
  <Notes>0</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33</vt:i4>
      </vt:variant>
    </vt:vector>
  </HeadingPairs>
  <TitlesOfParts>
    <vt:vector size="44" baseType="lpstr">
      <vt:lpstr>Algerian</vt:lpstr>
      <vt:lpstr>Aptos</vt:lpstr>
      <vt:lpstr>Aptos Narrow</vt:lpstr>
      <vt:lpstr>Arial</vt:lpstr>
      <vt:lpstr>Arial</vt:lpstr>
      <vt:lpstr>Calibri</vt:lpstr>
      <vt:lpstr>Gill Sans MT</vt:lpstr>
      <vt:lpstr>Google Sans</vt:lpstr>
      <vt:lpstr>Inter</vt:lpstr>
      <vt:lpstr>Wingdings</vt:lpstr>
      <vt:lpstr>Pacco</vt:lpstr>
      <vt:lpstr>    TEChnical GREen Engineering skills  for MEDiterranean Region - TECGREMED Amman ,29th  June 2026  “GREEN, EU policy and BEYOND”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Protection of the environment and European policy  </vt:lpstr>
      <vt:lpstr>Environment Action Programme </vt:lpstr>
      <vt:lpstr>European Action Programme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UNICOM WORK PLAN</dc:title>
  <dc:creator>Diana Spulber</dc:creator>
  <cp:lastModifiedBy>Carolina Figus</cp:lastModifiedBy>
  <cp:revision>47</cp:revision>
  <dcterms:created xsi:type="dcterms:W3CDTF">2023-04-30T21:46:28Z</dcterms:created>
  <dcterms:modified xsi:type="dcterms:W3CDTF">2026-06-23T06:44:50Z</dcterms:modified>
</cp:coreProperties>
</file>