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4"/>
  </p:notesMasterIdLst>
  <p:sldIdLst>
    <p:sldId id="256" r:id="rId2"/>
    <p:sldId id="344" r:id="rId3"/>
    <p:sldId id="343" r:id="rId4"/>
    <p:sldId id="350" r:id="rId5"/>
    <p:sldId id="348" r:id="rId6"/>
    <p:sldId id="345" r:id="rId7"/>
    <p:sldId id="347" r:id="rId8"/>
    <p:sldId id="346" r:id="rId9"/>
    <p:sldId id="316" r:id="rId10"/>
    <p:sldId id="317" r:id="rId11"/>
    <p:sldId id="318" r:id="rId12"/>
    <p:sldId id="342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55" autoAdjust="0"/>
    <p:restoredTop sz="85009" autoAdjust="0"/>
  </p:normalViewPr>
  <p:slideViewPr>
    <p:cSldViewPr>
      <p:cViewPr varScale="1">
        <p:scale>
          <a:sx n="127" d="100"/>
          <a:sy n="127" d="100"/>
        </p:scale>
        <p:origin x="161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EB50F-E7DA-4212-B71C-465C640A823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529D6-CBB9-4FC2-BB41-F4196AAE7C30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08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529D6-CBB9-4FC2-BB41-F4196AAE7C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02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F118D-B72F-4D76-A68B-74094AE986D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699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34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7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8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238092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60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840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84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1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8663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924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983377C-9810-41D5-981C-7B649380E997}" type="datetimeFigureOut">
              <a:rPr lang="en-US" smtClean="0"/>
              <a:pPr/>
              <a:t>12/7/25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C4B63AD-F09C-45A1-8735-FA4B79A7FCB9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64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idi_Mohamed_Ben_Abdellah_Universit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6958" y="2583866"/>
            <a:ext cx="4991099" cy="223710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</a:rPr>
              <a:t>TEChnical</a:t>
            </a:r>
            <a:r>
              <a:rPr lang="en-US" sz="2800" b="1" dirty="0">
                <a:solidFill>
                  <a:srgbClr val="00B05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</a:rPr>
              <a:t>GREen</a:t>
            </a:r>
            <a:r>
              <a:rPr lang="en-US" sz="2800" b="1" dirty="0">
                <a:solidFill>
                  <a:srgbClr val="00B05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</a:rPr>
              <a:t> Engineering skills </a:t>
            </a:r>
            <a:br>
              <a:rPr lang="en-US" sz="2800" b="1" dirty="0">
                <a:solidFill>
                  <a:srgbClr val="00B05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</a:rPr>
            </a:br>
            <a:r>
              <a:rPr lang="en-US" sz="2800" b="1" dirty="0">
                <a:solidFill>
                  <a:srgbClr val="00B05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</a:rPr>
              <a:t>for </a:t>
            </a:r>
            <a:r>
              <a:rPr lang="en-US" sz="2800" b="1" dirty="0" err="1">
                <a:solidFill>
                  <a:srgbClr val="00B05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</a:rPr>
              <a:t>MEDiterranean</a:t>
            </a:r>
            <a:r>
              <a:rPr lang="en-US" sz="2800" b="1" dirty="0">
                <a:solidFill>
                  <a:srgbClr val="00B050"/>
                </a:solidFill>
                <a:effectLst/>
                <a:latin typeface="Algerian" panose="04020705040A02060702" pitchFamily="82" charset="0"/>
                <a:ea typeface="Calibri" panose="020F0502020204030204" pitchFamily="34" charset="0"/>
              </a:rPr>
              <a:t> Region </a:t>
            </a:r>
            <a:endParaRPr lang="it-IT" sz="2800" dirty="0">
              <a:solidFill>
                <a:srgbClr val="00B05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4819126"/>
            <a:ext cx="4267200" cy="523220"/>
          </a:xfrm>
        </p:spPr>
        <p:txBody>
          <a:bodyPr>
            <a:normAutofit fontScale="92500" lnSpcReduction="20000"/>
          </a:bodyPr>
          <a:lstStyle/>
          <a:p>
            <a:endParaRPr lang="it-IT" sz="1400" i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it-IT" sz="1400" i="1" dirty="0">
                <a:solidFill>
                  <a:schemeClr val="accent3">
                    <a:lumMod val="50000"/>
                  </a:schemeClr>
                </a:solidFill>
              </a:rPr>
              <a:t>Prof Alessandro Figus </a:t>
            </a:r>
          </a:p>
        </p:txBody>
      </p:sp>
      <p:pic>
        <p:nvPicPr>
          <p:cNvPr id="9" name="Imagen 1">
            <a:extLst>
              <a:ext uri="{FF2B5EF4-FFF2-40B4-BE49-F238E27FC236}">
                <a16:creationId xmlns:a16="http://schemas.microsoft.com/office/drawing/2014/main" id="{2625AF8C-6516-4D0E-8092-6F9AA20CD1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5943459"/>
            <a:ext cx="3048000" cy="828308"/>
          </a:xfrm>
          <a:prstGeom prst="rect">
            <a:avLst/>
          </a:prstGeom>
        </p:spPr>
      </p:pic>
      <p:pic>
        <p:nvPicPr>
          <p:cNvPr id="14" name="Immagine 13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CDCE29FD-7C41-337A-DA28-E5A38F7392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243" y="823552"/>
            <a:ext cx="1760314" cy="17603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B7FE948C-8CC2-6346-B611-7A082B2013E2}"/>
              </a:ext>
            </a:extLst>
          </p:cNvPr>
          <p:cNvSpPr txBox="1"/>
          <p:nvPr/>
        </p:nvSpPr>
        <p:spPr>
          <a:xfrm>
            <a:off x="304800" y="616136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solidFill>
                  <a:schemeClr val="bg1"/>
                </a:solidFill>
              </a:rPr>
              <a:t>202</a:t>
            </a:r>
            <a:r>
              <a:rPr lang="it-IT" dirty="0">
                <a:solidFill>
                  <a:schemeClr val="bg1"/>
                </a:solidFill>
              </a:rPr>
              <a:t>5-2026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1054BF-3CB9-8A67-9854-39D67C0A5626}"/>
              </a:ext>
            </a:extLst>
          </p:cNvPr>
          <p:cNvSpPr txBox="1"/>
          <p:nvPr/>
        </p:nvSpPr>
        <p:spPr>
          <a:xfrm>
            <a:off x="1704650" y="153664"/>
            <a:ext cx="6115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UNIVERSITY OF CASSINO AND SOUTHERN LAZIO - ITALY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833E3B-8552-6B5D-4BEC-C79DEA918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         Work packages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3B35B6-011D-4579-78EA-48B7EC47D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6005"/>
            <a:ext cx="7886700" cy="353396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b="1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WP3: Curriculum Development and Implementation 9- 22</a:t>
            </a:r>
            <a:endParaRPr lang="it-IT" sz="1500" b="1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-Needs Analysis and development of framework </a:t>
            </a:r>
            <a:endParaRPr lang="it-IT" sz="15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-Curriculum design and development</a:t>
            </a:r>
            <a:endParaRPr lang="it-IT" sz="15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-Training academic staff from  Palestine, Jordan, Morocco</a:t>
            </a:r>
            <a:endParaRPr lang="it-IT" sz="15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-Curriculum review and benchmarking</a:t>
            </a:r>
            <a:endParaRPr lang="it-IT" sz="15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-Approval and accreditation </a:t>
            </a:r>
            <a:endParaRPr lang="it-IT" sz="15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-Curriculum implementation</a:t>
            </a:r>
            <a:endParaRPr lang="it-IT" sz="15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-Monitoring meetings</a:t>
            </a:r>
            <a:endParaRPr lang="it-IT" sz="15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-Training VET staff </a:t>
            </a:r>
            <a:endParaRPr lang="it-IT" sz="15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15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-Training Jordanian, Palestinian, Morocco staff in EU / Jordan</a:t>
            </a:r>
            <a:endParaRPr lang="it-IT" sz="15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450"/>
              </a:spcAft>
              <a:tabLst>
                <a:tab pos="520065" algn="l"/>
              </a:tabLst>
            </a:pPr>
            <a:r>
              <a:rPr lang="en-GB" sz="12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it-IT" sz="12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C8CA332A-A7AB-0065-B413-E062AA895F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071036"/>
            <a:ext cx="1039361" cy="10393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72180915-671C-0829-5D87-9487FC748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6" y="1004810"/>
            <a:ext cx="1765697" cy="36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263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375A95-16E1-ED08-D5BF-92A133369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82385"/>
            <a:ext cx="4991100" cy="1492132"/>
          </a:xfrm>
        </p:spPr>
        <p:txBody>
          <a:bodyPr/>
          <a:lstStyle/>
          <a:p>
            <a:r>
              <a:rPr lang="it-IT" dirty="0"/>
              <a:t>WP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EF3814-41C9-EA7C-22D2-F7D521598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450"/>
              </a:spcBef>
              <a:spcAft>
                <a:spcPts val="450"/>
              </a:spcAft>
              <a:tabLst>
                <a:tab pos="520065" algn="l"/>
              </a:tabLst>
            </a:pPr>
            <a:r>
              <a:rPr lang="en-GB" sz="21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WP4: Exploitation, Quality Plan, and Dissemination  M 1- 24</a:t>
            </a:r>
            <a:endParaRPr lang="it-IT" sz="21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450"/>
              </a:spcAft>
              <a:tabLst>
                <a:tab pos="520065" algn="l"/>
              </a:tabLst>
            </a:pPr>
            <a:r>
              <a:rPr lang="en-GB" sz="21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 Preparation of quality and dissemination plans</a:t>
            </a:r>
            <a:endParaRPr lang="it-IT" sz="21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450"/>
              </a:spcAft>
              <a:tabLst>
                <a:tab pos="520065" algn="l"/>
              </a:tabLst>
            </a:pPr>
            <a:r>
              <a:rPr lang="en-GB" sz="21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-Formative evaluation </a:t>
            </a:r>
            <a:endParaRPr lang="it-IT" sz="21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450"/>
              </a:spcBef>
              <a:spcAft>
                <a:spcPts val="450"/>
              </a:spcAft>
              <a:tabLst>
                <a:tab pos="520065" algn="l"/>
              </a:tabLst>
            </a:pPr>
            <a:r>
              <a:rPr lang="en-GB" sz="21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-Course implementation and monitoring</a:t>
            </a:r>
            <a:endParaRPr lang="it-IT" sz="2100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100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- three training workshops at three vocational institutions in North Morocco / Jordan / Palestine</a:t>
            </a:r>
            <a:endParaRPr lang="it-IT" sz="2100" dirty="0"/>
          </a:p>
          <a:p>
            <a:endParaRPr lang="it-IT" dirty="0"/>
          </a:p>
        </p:txBody>
      </p:sp>
      <p:pic>
        <p:nvPicPr>
          <p:cNvPr id="4" name="Immagine 3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980D24A7-0D4A-704F-83D2-E35AE4C503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071036"/>
            <a:ext cx="1039361" cy="10393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B19D1621-ECC4-B8F6-5263-B884B2C00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25194"/>
            <a:ext cx="1765697" cy="36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304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>
            <a:extLst>
              <a:ext uri="{FF2B5EF4-FFF2-40B4-BE49-F238E27FC236}">
                <a16:creationId xmlns:a16="http://schemas.microsoft.com/office/drawing/2014/main" id="{F6F4BD13-F943-441B-9806-58644B5AB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667762" y="630936"/>
            <a:ext cx="3926681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A45CF26-8531-4C77-B7E6-D1CC95A39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61AF6E9-4B93-40B2-8B38-913458C94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002" y="954923"/>
            <a:ext cx="4406770" cy="465655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br>
              <a:rPr lang="en-US" sz="4000" b="1" spc="800" dirty="0"/>
            </a:br>
            <a:br>
              <a:rPr lang="en-US" sz="4000" b="1" spc="800" dirty="0"/>
            </a:br>
            <a:br>
              <a:rPr lang="en-US" sz="4000" b="1" spc="800" dirty="0"/>
            </a:br>
            <a:r>
              <a:rPr lang="en-US" sz="4000" b="1" spc="800" dirty="0"/>
              <a:t>Thank you for YOUR ATTENTION</a:t>
            </a:r>
            <a:br>
              <a:rPr lang="en-US" sz="4000" b="1" spc="800" dirty="0"/>
            </a:br>
            <a:br>
              <a:rPr lang="en-US" sz="4000" spc="800" dirty="0"/>
            </a:br>
            <a:r>
              <a:rPr lang="en-US" sz="4000" spc="800" dirty="0">
                <a:sym typeface="Wingdings" panose="05000000000000000000" pitchFamily="2" charset="2"/>
              </a:rPr>
              <a:t></a:t>
            </a:r>
            <a:endParaRPr lang="en-US" sz="4000" spc="800" dirty="0"/>
          </a:p>
        </p:txBody>
      </p:sp>
      <p:sp>
        <p:nvSpPr>
          <p:cNvPr id="17" name="Freeform 22">
            <a:extLst>
              <a:ext uri="{FF2B5EF4-FFF2-40B4-BE49-F238E27FC236}">
                <a16:creationId xmlns:a16="http://schemas.microsoft.com/office/drawing/2014/main" id="{ABC09BDB-AC6B-4DE3-8EA9-4C713A504F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 flipH="1">
            <a:off x="5182108" y="0"/>
            <a:ext cx="396188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6" name="Graphic 5" descr="Smiling Face with No Fill">
            <a:extLst>
              <a:ext uri="{FF2B5EF4-FFF2-40B4-BE49-F238E27FC236}">
                <a16:creationId xmlns:a16="http://schemas.microsoft.com/office/drawing/2014/main" id="{10B416F0-28AB-0B32-2BC7-EB85260A92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5114" y="630936"/>
            <a:ext cx="2419859" cy="2419859"/>
          </a:xfrm>
          <a:prstGeom prst="rect">
            <a:avLst/>
          </a:prstGeom>
        </p:spPr>
      </p:pic>
      <p:pic>
        <p:nvPicPr>
          <p:cNvPr id="3" name="Immagine 2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7B6B9096-2525-03BD-B296-AFD068F6B61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01962" y="3350088"/>
            <a:ext cx="3106164" cy="315353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D5EE0A-8D1D-5D25-DCBC-2A14E8332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17916"/>
            <a:ext cx="5385848" cy="624282"/>
          </a:xfrm>
        </p:spPr>
        <p:txBody>
          <a:bodyPr anchor="t">
            <a:normAutofit/>
          </a:bodyPr>
          <a:lstStyle/>
          <a:p>
            <a:r>
              <a:rPr lang="it-IT" sz="3600" dirty="0">
                <a:solidFill>
                  <a:srgbClr val="00B050"/>
                </a:solidFill>
              </a:rPr>
              <a:t>THE PROJECT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7BBE6C-4E62-C35C-6A0D-8AB228839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77586"/>
            <a:ext cx="7062248" cy="39027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GB" sz="2400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TECGREMED</a:t>
            </a: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an </a:t>
            </a:r>
            <a:r>
              <a:rPr lang="en-GB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ERASMUS+</a:t>
            </a: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2 years project, it fosters the development of Vocational 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ducation and Training (VET) in green engineering skills innovation across Europe neighbouring countries, through the establishment of training program in the regions of </a:t>
            </a:r>
            <a:r>
              <a:rPr lang="en-GB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Jordan, Palestine </a:t>
            </a:r>
            <a:r>
              <a:rPr lang="en-GB" sz="2400" i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en-GB" sz="2400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Morocco</a:t>
            </a:r>
            <a:r>
              <a:rPr lang="en-GB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which empowers local and refugees youth with innovative, inclusive and sustainable set of skills needed for </a:t>
            </a:r>
            <a:r>
              <a:rPr lang="en-GB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Labour </a:t>
            </a:r>
            <a:r>
              <a:rPr lang="en-GB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GB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arket</a:t>
            </a: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it-IT" sz="2800" dirty="0"/>
          </a:p>
        </p:txBody>
      </p:sp>
      <p:pic>
        <p:nvPicPr>
          <p:cNvPr id="5" name="Immagine 4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6108CD93-E964-A953-4C4A-5849539F47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7272"/>
            <a:ext cx="1760314" cy="17603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DCFBCBF6-3062-86B4-E442-CC9702BFD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248400"/>
            <a:ext cx="2354262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15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2C56AA6-EFDD-8703-8CED-9D769F191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274" y="446545"/>
            <a:ext cx="6228396" cy="596022"/>
          </a:xfrm>
        </p:spPr>
        <p:txBody>
          <a:bodyPr>
            <a:normAutofit/>
          </a:bodyPr>
          <a:lstStyle/>
          <a:p>
            <a:r>
              <a:rPr lang="it-IT" sz="3600" dirty="0" err="1">
                <a:solidFill>
                  <a:srgbClr val="00B050"/>
                </a:solidFill>
              </a:rPr>
              <a:t>Specific</a:t>
            </a:r>
            <a:r>
              <a:rPr lang="it-IT" sz="3600" dirty="0">
                <a:solidFill>
                  <a:srgbClr val="00B050"/>
                </a:solidFill>
              </a:rPr>
              <a:t> Project </a:t>
            </a:r>
            <a:r>
              <a:rPr lang="it-IT" sz="3600" dirty="0" err="1">
                <a:solidFill>
                  <a:srgbClr val="00B050"/>
                </a:solidFill>
              </a:rPr>
              <a:t>Objectives</a:t>
            </a:r>
            <a:r>
              <a:rPr lang="it-IT" sz="36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F04A99C-C32F-F8D8-C280-0BB34540D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360792"/>
            <a:ext cx="7277100" cy="4871142"/>
          </a:xfrm>
        </p:spPr>
        <p:txBody>
          <a:bodyPr>
            <a:normAutofit fontScale="70000" lnSpcReduction="20000"/>
          </a:bodyPr>
          <a:lstStyle/>
          <a:p>
            <a:pPr algn="just">
              <a:spcAft>
                <a:spcPts val="100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Development of the training program on Green Engineering skills including civil, renewable energy, and energy efficiency in partner higher education institutions in partner countries according to the Bologna Process; </a:t>
            </a:r>
            <a:endParaRPr lang="it-IT" sz="3200" dirty="0">
              <a:solidFill>
                <a:srgbClr val="59595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GB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 state-of-the-art knowledge to students in the fields of civil engineering, renewable energy, and efficiency and renewable power. </a:t>
            </a:r>
            <a:endParaRPr lang="it-IT" sz="3200" dirty="0">
              <a:solidFill>
                <a:srgbClr val="59595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GB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Apply for accreditation of the diploma program at the responsible education authorities.</a:t>
            </a:r>
            <a:endParaRPr lang="it-IT" sz="3200" dirty="0">
              <a:solidFill>
                <a:srgbClr val="59595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GB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Structure the developed courses according to the Bologna process at partner universities and to fit the ECTS system.   </a:t>
            </a:r>
            <a:endParaRPr lang="it-IT" sz="3200" dirty="0">
              <a:solidFill>
                <a:srgbClr val="59595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magine 6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04070171-41D5-F963-E659-E5E2300719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1" y="-6727"/>
            <a:ext cx="1760314" cy="17603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4C89823C-C4A6-E733-82DD-BE1976620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306478"/>
            <a:ext cx="2354262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67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BBF9F4-0C47-C7B8-BEA6-C822EACFF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068" y="76200"/>
            <a:ext cx="7633742" cy="303415"/>
          </a:xfrm>
        </p:spPr>
        <p:txBody>
          <a:bodyPr>
            <a:normAutofit fontScale="90000"/>
          </a:bodyPr>
          <a:lstStyle/>
          <a:p>
            <a:r>
              <a:rPr lang="it-IT" sz="2000" dirty="0"/>
              <a:t>The partnership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EB76546A-0775-9D4A-54FF-CB40C79958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0197181"/>
              </p:ext>
            </p:extLst>
          </p:nvPr>
        </p:nvGraphicFramePr>
        <p:xfrm>
          <a:off x="908068" y="698103"/>
          <a:ext cx="7778732" cy="5943600"/>
        </p:xfrm>
        <a:graphic>
          <a:graphicData uri="http://schemas.openxmlformats.org/drawingml/2006/table">
            <a:tbl>
              <a:tblPr/>
              <a:tblGrid>
                <a:gridCol w="2063732">
                  <a:extLst>
                    <a:ext uri="{9D8B030D-6E8A-4147-A177-3AD203B41FA5}">
                      <a16:colId xmlns:a16="http://schemas.microsoft.com/office/drawing/2014/main" val="3708708159"/>
                    </a:ext>
                  </a:extLst>
                </a:gridCol>
                <a:gridCol w="1091232">
                  <a:extLst>
                    <a:ext uri="{9D8B030D-6E8A-4147-A177-3AD203B41FA5}">
                      <a16:colId xmlns:a16="http://schemas.microsoft.com/office/drawing/2014/main" val="3545534389"/>
                    </a:ext>
                  </a:extLst>
                </a:gridCol>
                <a:gridCol w="2426896">
                  <a:extLst>
                    <a:ext uri="{9D8B030D-6E8A-4147-A177-3AD203B41FA5}">
                      <a16:colId xmlns:a16="http://schemas.microsoft.com/office/drawing/2014/main" val="1920839812"/>
                    </a:ext>
                  </a:extLst>
                </a:gridCol>
                <a:gridCol w="2196872">
                  <a:extLst>
                    <a:ext uri="{9D8B030D-6E8A-4147-A177-3AD203B41FA5}">
                      <a16:colId xmlns:a16="http://schemas.microsoft.com/office/drawing/2014/main" val="3116415091"/>
                    </a:ext>
                  </a:extLst>
                </a:gridCol>
              </a:tblGrid>
              <a:tr h="770417"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Institution </a:t>
                      </a:r>
                      <a:r>
                        <a:rPr lang="it-IT" sz="1100" dirty="0" err="1">
                          <a:effectLst/>
                          <a:latin typeface="Open Sans" panose="020B0606030504020204" pitchFamily="34" charset="0"/>
                        </a:rPr>
                        <a:t>Role</a:t>
                      </a:r>
                      <a:endParaRPr lang="it-IT" sz="1100" dirty="0"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Country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TECGREMED INSTITUTION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Erasmus+ </a:t>
                      </a:r>
                      <a:r>
                        <a:rPr lang="it-IT" sz="1100" dirty="0" err="1">
                          <a:effectLst/>
                          <a:latin typeface="Open Sans" panose="020B0606030504020204" pitchFamily="34" charset="0"/>
                        </a:rPr>
                        <a:t>region</a:t>
                      </a:r>
                      <a:endParaRPr lang="it-IT" sz="1100" dirty="0"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211738"/>
                  </a:ext>
                </a:extLst>
              </a:tr>
              <a:tr h="753583"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000" dirty="0">
                          <a:effectLst/>
                          <a:latin typeface="Open Sans" panose="020B0606030504020204" pitchFamily="34" charset="0"/>
                        </a:rPr>
                        <a:t>Coordinator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Italy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b="1" dirty="0">
                          <a:effectLst/>
                          <a:latin typeface="Open Sans" panose="020B0606030504020204" pitchFamily="34" charset="0"/>
                        </a:rPr>
                        <a:t>UNIVERSITA DI CASSINO E DEL LAZIO MERIDIONALE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EU Member State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604135"/>
                  </a:ext>
                </a:extLst>
              </a:tr>
              <a:tr h="822154"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Partner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Jordan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b="1" dirty="0">
                          <a:effectLst/>
                          <a:latin typeface="Open Sans" panose="020B0606030504020204" pitchFamily="34" charset="0"/>
                        </a:rPr>
                        <a:t>The University of Jordan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South-Mediterranean countries (Region 3)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834238"/>
                  </a:ext>
                </a:extLst>
              </a:tr>
              <a:tr h="488347"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Partner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Italy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b="1" dirty="0">
                          <a:effectLst/>
                          <a:latin typeface="Open Sans" panose="020B0606030504020204" pitchFamily="34" charset="0"/>
                        </a:rPr>
                        <a:t>SICUREZZA E LIBERTA'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EU </a:t>
                      </a:r>
                      <a:r>
                        <a:rPr lang="it-IT" sz="1100" dirty="0" err="1">
                          <a:effectLst/>
                          <a:latin typeface="Open Sans" panose="020B0606030504020204" pitchFamily="34" charset="0"/>
                        </a:rPr>
                        <a:t>Member</a:t>
                      </a:r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 State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413842"/>
                  </a:ext>
                </a:extLst>
              </a:tr>
              <a:tr h="822154"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Partner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Jordan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b="1" dirty="0">
                          <a:effectLst/>
                          <a:latin typeface="Open Sans" panose="020B0606030504020204" pitchFamily="34" charset="0"/>
                        </a:rPr>
                        <a:t>ZARQA UNIVERSITY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South-Mediterranean countries (Region 3)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92433"/>
                  </a:ext>
                </a:extLst>
              </a:tr>
              <a:tr h="822154"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Partner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>
                          <a:effectLst/>
                          <a:latin typeface="Open Sans" panose="020B0606030504020204" pitchFamily="34" charset="0"/>
                        </a:rPr>
                        <a:t>Palestine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b="1" dirty="0">
                          <a:effectLst/>
                          <a:latin typeface="Open Sans" panose="020B0606030504020204" pitchFamily="34" charset="0"/>
                        </a:rPr>
                        <a:t>AN-NAJAH NATIONAL UNIVERSITY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South-</a:t>
                      </a:r>
                      <a:r>
                        <a:rPr lang="it-IT" sz="1100" dirty="0" err="1">
                          <a:effectLst/>
                          <a:latin typeface="Open Sans" panose="020B0606030504020204" pitchFamily="34" charset="0"/>
                        </a:rPr>
                        <a:t>Mediterranean</a:t>
                      </a:r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 countries (</a:t>
                      </a:r>
                      <a:r>
                        <a:rPr lang="it-IT" sz="1100" dirty="0" err="1">
                          <a:effectLst/>
                          <a:latin typeface="Open Sans" panose="020B0606030504020204" pitchFamily="34" charset="0"/>
                        </a:rPr>
                        <a:t>Region</a:t>
                      </a:r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 3)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127893"/>
                  </a:ext>
                </a:extLst>
              </a:tr>
              <a:tr h="822154"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Partner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Morocco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Sidi Mohamed Ben Abdellah University</a:t>
                      </a:r>
                      <a:endParaRPr lang="it-IT" sz="12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t" latinLnBrk="0"/>
                      <a:endParaRPr lang="it-IT" sz="1100" b="1" dirty="0"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South-</a:t>
                      </a:r>
                      <a:r>
                        <a:rPr lang="it-IT" sz="1100" dirty="0" err="1">
                          <a:effectLst/>
                          <a:latin typeface="Open Sans" panose="020B0606030504020204" pitchFamily="34" charset="0"/>
                        </a:rPr>
                        <a:t>Mediterranean</a:t>
                      </a:r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 countries (</a:t>
                      </a:r>
                      <a:r>
                        <a:rPr lang="it-IT" sz="1100" dirty="0" err="1">
                          <a:effectLst/>
                          <a:latin typeface="Open Sans" panose="020B0606030504020204" pitchFamily="34" charset="0"/>
                        </a:rPr>
                        <a:t>Region</a:t>
                      </a:r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 3)</a:t>
                      </a:r>
                    </a:p>
                    <a:p>
                      <a:pPr algn="l" fontAlgn="t" latinLnBrk="0"/>
                      <a:endParaRPr lang="it-IT" sz="1100" dirty="0"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466527"/>
                  </a:ext>
                </a:extLst>
              </a:tr>
              <a:tr h="642637"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Partner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 err="1">
                          <a:effectLst/>
                          <a:latin typeface="Open Sans" panose="020B0606030504020204" pitchFamily="34" charset="0"/>
                        </a:rPr>
                        <a:t>Spain</a:t>
                      </a:r>
                      <a:endParaRPr lang="it-IT" sz="1100" dirty="0"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b="1" dirty="0">
                          <a:effectLst/>
                          <a:latin typeface="Open Sans" panose="020B0606030504020204" pitchFamily="34" charset="0"/>
                        </a:rPr>
                        <a:t>UNIVERSITAT POLITECNICA DE VALENCIA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 latinLnBrk="0"/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EU </a:t>
                      </a:r>
                      <a:r>
                        <a:rPr lang="it-IT" sz="1100" dirty="0" err="1">
                          <a:effectLst/>
                          <a:latin typeface="Open Sans" panose="020B0606030504020204" pitchFamily="34" charset="0"/>
                        </a:rPr>
                        <a:t>Member</a:t>
                      </a:r>
                      <a:r>
                        <a:rPr lang="it-IT" sz="1100" dirty="0">
                          <a:effectLst/>
                          <a:latin typeface="Open Sans" panose="020B0606030504020204" pitchFamily="34" charset="0"/>
                        </a:rPr>
                        <a:t> State</a:t>
                      </a:r>
                    </a:p>
                  </a:txBody>
                  <a:tcPr marL="216356" marR="216356" marT="77270" marB="7727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881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471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C66D96-968A-73D1-580A-BDA65FD77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978407"/>
            <a:ext cx="7633742" cy="596022"/>
          </a:xfrm>
        </p:spPr>
        <p:txBody>
          <a:bodyPr>
            <a:normAutofit/>
          </a:bodyPr>
          <a:lstStyle/>
          <a:p>
            <a:r>
              <a:rPr lang="it-IT" sz="3600" dirty="0" err="1">
                <a:solidFill>
                  <a:srgbClr val="00B050"/>
                </a:solidFill>
              </a:rPr>
              <a:t>Specific</a:t>
            </a:r>
            <a:r>
              <a:rPr lang="it-IT" sz="3600" dirty="0">
                <a:solidFill>
                  <a:srgbClr val="00B050"/>
                </a:solidFill>
              </a:rPr>
              <a:t> Project </a:t>
            </a:r>
            <a:r>
              <a:rPr lang="it-IT" sz="3600" dirty="0" err="1">
                <a:solidFill>
                  <a:srgbClr val="00B050"/>
                </a:solidFill>
              </a:rPr>
              <a:t>Objectives</a:t>
            </a:r>
            <a:r>
              <a:rPr lang="it-IT" sz="3600" dirty="0">
                <a:solidFill>
                  <a:srgbClr val="00B050"/>
                </a:solidFill>
              </a:rPr>
              <a:t> 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664C7B-C67A-DCFB-F618-956D3E401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Aft>
                <a:spcPts val="1000"/>
              </a:spcAft>
            </a:pPr>
            <a:r>
              <a:rPr lang="en-GB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Ensuring transfer of knowledge, connected with practice, and exchange of experience between the countries; </a:t>
            </a:r>
            <a:endParaRPr lang="it-IT" sz="2000" dirty="0">
              <a:solidFill>
                <a:srgbClr val="59595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GB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 community outreach activity including demonstration workshop in selected vocational schools in the three PC countries. </a:t>
            </a:r>
            <a:endParaRPr lang="it-IT" sz="2000" dirty="0">
              <a:solidFill>
                <a:srgbClr val="59595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000"/>
              </a:spcAft>
            </a:pPr>
            <a:r>
              <a:rPr lang="en-GB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Establish teaching laboratories in partner higher education institutions in Jordan, Palestine, and Morocco; </a:t>
            </a:r>
            <a:endParaRPr lang="it-IT" sz="2000" dirty="0">
              <a:solidFill>
                <a:srgbClr val="59595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Organize staff/students training in Jordan, Morocco, Palestine and EU universities (Italy and Spain)</a:t>
            </a:r>
            <a:endParaRPr lang="it-IT" sz="2000" dirty="0"/>
          </a:p>
          <a:p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67FC8D31-D744-103E-103D-FAB8AC017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103804"/>
            <a:ext cx="2354262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magine 6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182414F0-934B-68CB-3738-A167045591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66419"/>
            <a:ext cx="1760314" cy="17603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4047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F6C2FC-9EC1-D0E9-B209-8C8990228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868" y="326371"/>
            <a:ext cx="6400799" cy="596576"/>
          </a:xfrm>
        </p:spPr>
        <p:txBody>
          <a:bodyPr anchor="b">
            <a:normAutofit fontScale="90000"/>
          </a:bodyPr>
          <a:lstStyle/>
          <a:p>
            <a:pPr algn="ctr"/>
            <a:r>
              <a:rPr lang="it-IT" sz="3200" dirty="0" err="1">
                <a:solidFill>
                  <a:srgbClr val="00B050"/>
                </a:solidFill>
              </a:rPr>
              <a:t>Objectives</a:t>
            </a:r>
            <a:r>
              <a:rPr lang="it-IT" sz="3200" dirty="0">
                <a:solidFill>
                  <a:srgbClr val="00B050"/>
                </a:solidFill>
              </a:rPr>
              <a:t> </a:t>
            </a:r>
            <a:r>
              <a:rPr lang="it-IT" sz="3200" dirty="0">
                <a:solidFill>
                  <a:schemeClr val="accent6">
                    <a:lumMod val="75000"/>
                  </a:schemeClr>
                </a:solidFill>
              </a:rPr>
              <a:t>for THE first 10 </a:t>
            </a:r>
            <a:r>
              <a:rPr lang="it-IT" sz="3200" dirty="0" err="1">
                <a:solidFill>
                  <a:schemeClr val="accent6">
                    <a:lumMod val="75000"/>
                  </a:schemeClr>
                </a:solidFill>
              </a:rPr>
              <a:t>months</a:t>
            </a:r>
            <a:r>
              <a:rPr lang="it-IT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6484A6-B225-D483-297F-317E7AA49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8117" y="1249318"/>
            <a:ext cx="6974106" cy="4867701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00000"/>
              </a:lnSpc>
              <a:spcBef>
                <a:spcPts val="40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 a comprehensive situation analysis of the VET skills in green engineering in the project regions, including existing policies, strategies, and initiatives, as well as the capacity of VET providers to </a:t>
            </a:r>
            <a:r>
              <a:rPr lang="en-GB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fullfill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needs of the sector.</a:t>
            </a:r>
            <a:endParaRPr lang="it-IT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40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Identify and </a:t>
            </a:r>
            <a:r>
              <a:rPr lang="en-GB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analyze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gaps between the existing VET in engineering disciplines landscape and the needs of the sector, as well as opportunities for improvement.</a:t>
            </a:r>
            <a:endParaRPr lang="it-IT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40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capacity needs and develop capacity building plans for VET in engineering market providers, taking into account identified gaps. </a:t>
            </a:r>
            <a:endParaRPr lang="it-IT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40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Enhance local participation through partnerships and open workshops in engineering skills </a:t>
            </a:r>
            <a:endParaRPr lang="it-IT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40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endParaRPr lang="it-IT" sz="1400" dirty="0"/>
          </a:p>
        </p:txBody>
      </p:sp>
      <p:pic>
        <p:nvPicPr>
          <p:cNvPr id="4" name="Immagine 3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74254E24-27A7-81FD-D8F6-F7B6432E1D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7" y="-152400"/>
            <a:ext cx="1760314" cy="17603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804B243C-5AC7-8D20-4123-67D27FD40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199709"/>
            <a:ext cx="2354262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038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49BC45-CC50-7A74-43E9-9254416F4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6096000" cy="1143000"/>
          </a:xfrm>
        </p:spPr>
        <p:txBody>
          <a:bodyPr>
            <a:normAutofit/>
          </a:bodyPr>
          <a:lstStyle/>
          <a:p>
            <a:r>
              <a:rPr lang="it-IT" sz="3200" dirty="0">
                <a:solidFill>
                  <a:srgbClr val="00B050"/>
                </a:solidFill>
              </a:rPr>
              <a:t> </a:t>
            </a:r>
            <a:r>
              <a:rPr lang="it-IT" sz="3200" dirty="0" err="1">
                <a:solidFill>
                  <a:srgbClr val="00B050"/>
                </a:solidFill>
              </a:rPr>
              <a:t>ObJECTIVES</a:t>
            </a:r>
            <a:br>
              <a:rPr lang="it-IT" sz="3200" dirty="0">
                <a:solidFill>
                  <a:srgbClr val="00B050"/>
                </a:solidFill>
              </a:rPr>
            </a:br>
            <a:r>
              <a:rPr lang="it-IT" sz="3200" dirty="0">
                <a:solidFill>
                  <a:srgbClr val="00B050"/>
                </a:solidFill>
              </a:rPr>
              <a:t> </a:t>
            </a:r>
            <a:r>
              <a:rPr lang="it-IT" sz="3200" dirty="0">
                <a:solidFill>
                  <a:schemeClr val="accent6">
                    <a:lumMod val="75000"/>
                  </a:schemeClr>
                </a:solidFill>
              </a:rPr>
              <a:t>for the first 10 </a:t>
            </a:r>
            <a:r>
              <a:rPr lang="it-IT" sz="3200" dirty="0" err="1">
                <a:solidFill>
                  <a:schemeClr val="accent6">
                    <a:lumMod val="75000"/>
                  </a:schemeClr>
                </a:solidFill>
              </a:rPr>
              <a:t>Months</a:t>
            </a:r>
            <a:endParaRPr lang="it-IT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BC1063-A450-54A0-F9F6-8EA9B02BF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800" y="1981200"/>
            <a:ext cx="7633742" cy="4130793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0000"/>
              </a:lnSpc>
              <a:spcBef>
                <a:spcPts val="40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Build capacity of educators in the design and delivery of green skills in engineering. </a:t>
            </a:r>
            <a:endParaRPr lang="it-IT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40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 database of relevant employers ,or internship providers entrepreneurial projects in the fields of engineering in the all project partners. </a:t>
            </a:r>
            <a:endParaRPr lang="it-IT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40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 specific concepts and models for the integration of VET in partner universities programs.  </a:t>
            </a:r>
            <a:endParaRPr lang="it-IT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400"/>
              </a:spcBef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 the courses and study levels where market engagements are most needed in green practices.</a:t>
            </a:r>
            <a:endParaRPr lang="it-IT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Determine faculty capacity building needs in VET in green  engineering practices.</a:t>
            </a:r>
            <a:endParaRPr lang="it-IT" dirty="0"/>
          </a:p>
        </p:txBody>
      </p:sp>
      <p:pic>
        <p:nvPicPr>
          <p:cNvPr id="4" name="Immagine 3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6E0B1AA0-720B-7DBB-D2D3-A9F5C91D2E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98250"/>
            <a:ext cx="1760314" cy="17603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E914809A-AA02-765D-4BE1-1A4893498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8852" y="6111993"/>
            <a:ext cx="2354262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233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F6C2FC-9EC1-D0E9-B209-8C8990228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880" y="791253"/>
            <a:ext cx="6807269" cy="817736"/>
          </a:xfrm>
        </p:spPr>
        <p:txBody>
          <a:bodyPr anchor="b">
            <a:normAutofit/>
          </a:bodyPr>
          <a:lstStyle/>
          <a:p>
            <a:pPr algn="ctr"/>
            <a:r>
              <a:rPr lang="it-IT" sz="3200" dirty="0" err="1">
                <a:solidFill>
                  <a:srgbClr val="00B050"/>
                </a:solidFill>
              </a:rPr>
              <a:t>Objectives</a:t>
            </a:r>
            <a:r>
              <a:rPr lang="it-IT" sz="3200" dirty="0">
                <a:solidFill>
                  <a:srgbClr val="00B050"/>
                </a:solidFill>
              </a:rPr>
              <a:t> </a:t>
            </a:r>
            <a:r>
              <a:rPr lang="it-IT" sz="3200" dirty="0">
                <a:solidFill>
                  <a:schemeClr val="accent6">
                    <a:lumMod val="75000"/>
                  </a:schemeClr>
                </a:solidFill>
              </a:rPr>
              <a:t>for the last 10 </a:t>
            </a:r>
            <a:r>
              <a:rPr lang="it-IT" sz="3200" dirty="0" err="1">
                <a:solidFill>
                  <a:schemeClr val="accent6">
                    <a:lumMod val="75000"/>
                  </a:schemeClr>
                </a:solidFill>
              </a:rPr>
              <a:t>months</a:t>
            </a:r>
            <a:r>
              <a:rPr lang="it-IT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6484A6-B225-D483-297F-317E7AA49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 and implement learning materials with a focus on VET in Green Engineering.</a:t>
            </a:r>
            <a:endParaRPr lang="it-IT" sz="1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minimum of 4 courses from the program will be developed to allow for the integration of the VET cycle in the curricula</a:t>
            </a:r>
            <a:endParaRPr lang="it-IT" sz="1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GB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training courses will be introduced to the participating programs, existing courses will be modified in response to gaps and needs</a:t>
            </a:r>
            <a:endParaRPr lang="it-IT" sz="19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 placements will be arranged in collaboration with continues education centres.</a:t>
            </a:r>
            <a:endParaRPr lang="it-IT" sz="1900" dirty="0"/>
          </a:p>
        </p:txBody>
      </p:sp>
      <p:pic>
        <p:nvPicPr>
          <p:cNvPr id="4" name="Immagine 3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BBE9C08C-1393-7B0D-799A-0EC99AFBF2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" y="57952"/>
            <a:ext cx="1760314" cy="17603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A54FD3AB-5EF5-EA70-D575-30C98806D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0520" y="6066747"/>
            <a:ext cx="2354262" cy="48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548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9BC1CA-3BE4-6A31-6D70-DB6B31A28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         Work packages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15DB5A-7FAD-ED5B-F453-C6A7DFDA4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5392"/>
            <a:ext cx="7886700" cy="3644580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WP1 : Management and Coordination  M 1- 24 </a:t>
            </a:r>
            <a:endParaRPr lang="it-IT" sz="3375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-Preparation and signing of partnership agreements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-Partner coordinator selection 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-Formation of project committees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-Daily management and communication 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-Steering committee meetings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b="1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WP2: Preparation: Situation analysis and Capacity Enhancement M 1-10</a:t>
            </a:r>
            <a:endParaRPr lang="it-IT" sz="3375" b="1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-Kick-off meeting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-Baseline data collection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-Workspace creation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 Course and study level selection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-Recruitment of Labour market partners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  <a:spcAft>
                <a:spcPts val="450"/>
              </a:spcAft>
              <a:buNone/>
              <a:tabLst>
                <a:tab pos="520065" algn="l"/>
              </a:tabLst>
            </a:pPr>
            <a:r>
              <a:rPr lang="en-GB" sz="3375" dirty="0">
                <a:solidFill>
                  <a:srgbClr val="59595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-Capacity Enhancement for Jordan, Palestinian, Morocco academics/ curriculum developers</a:t>
            </a:r>
            <a:endParaRPr lang="it-IT" sz="3375" dirty="0">
              <a:solidFill>
                <a:srgbClr val="595959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4EB7F39C-249E-8262-7EED-A2CE5A0E3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6" y="1004810"/>
            <a:ext cx="1765697" cy="36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 descr="Immagine che contiene logo, Elementi grafici, Carattere, design&#10;&#10;Descrizione generata automaticamente">
            <a:extLst>
              <a:ext uri="{FF2B5EF4-FFF2-40B4-BE49-F238E27FC236}">
                <a16:creationId xmlns:a16="http://schemas.microsoft.com/office/drawing/2014/main" id="{93DE94FF-EC25-EF21-EDC2-92D4233A4E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071036"/>
            <a:ext cx="1039361" cy="10393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512218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3302</TotalTime>
  <Words>838</Words>
  <Application>Microsoft Macintosh PowerPoint</Application>
  <PresentationFormat>Presentazione su schermo (4:3)</PresentationFormat>
  <Paragraphs>101</Paragraphs>
  <Slides>12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0" baseType="lpstr">
      <vt:lpstr>Algerian</vt:lpstr>
      <vt:lpstr>Arial</vt:lpstr>
      <vt:lpstr>Calibri</vt:lpstr>
      <vt:lpstr>Gill Sans MT</vt:lpstr>
      <vt:lpstr>Impact</vt:lpstr>
      <vt:lpstr>Open Sans</vt:lpstr>
      <vt:lpstr>Wingdings</vt:lpstr>
      <vt:lpstr>Badge</vt:lpstr>
      <vt:lpstr>TEChnical GREen Engineering skills  for MEDiterranean Region </vt:lpstr>
      <vt:lpstr>THE PROJECT</vt:lpstr>
      <vt:lpstr>Specific Project Objectives </vt:lpstr>
      <vt:lpstr>The partnership</vt:lpstr>
      <vt:lpstr>Specific Project Objectives </vt:lpstr>
      <vt:lpstr>Objectives for THE first 10 months </vt:lpstr>
      <vt:lpstr> ObJECTIVES  for the first 10 Months</vt:lpstr>
      <vt:lpstr>Objectives for the last 10 months </vt:lpstr>
      <vt:lpstr>          Work packages </vt:lpstr>
      <vt:lpstr>          Work packages </vt:lpstr>
      <vt:lpstr>WP </vt:lpstr>
      <vt:lpstr>   Thank you for YOUR ATTENTION  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Тогтворшилтой хөгжихүйц боловсрол</dc:title>
  <dc:creator>Valued Acer Customer</dc:creator>
  <cp:lastModifiedBy>Carolina Figus</cp:lastModifiedBy>
  <cp:revision>284</cp:revision>
  <dcterms:created xsi:type="dcterms:W3CDTF">2016-10-20T03:34:34Z</dcterms:created>
  <dcterms:modified xsi:type="dcterms:W3CDTF">2025-12-07T18:20:52Z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C21F4434-5D01-4586-9926-80E007F3BE4F</vt:lpwstr>
  </property>
  <property fmtid="{D5CDD505-2E9C-101B-9397-08002B2CF9AE}" pid="3" name="ArticulatePath">
    <vt:lpwstr>Mongolia PPT 2016.10.24</vt:lpwstr>
  </property>
</Properties>
</file>