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4"/>
  </p:notesMasterIdLst>
  <p:sldIdLst>
    <p:sldId id="256" r:id="rId2"/>
    <p:sldId id="343" r:id="rId3"/>
    <p:sldId id="344" r:id="rId4"/>
    <p:sldId id="353" r:id="rId5"/>
    <p:sldId id="346" r:id="rId6"/>
    <p:sldId id="347" r:id="rId7"/>
    <p:sldId id="348" r:id="rId8"/>
    <p:sldId id="350" r:id="rId9"/>
    <p:sldId id="349" r:id="rId10"/>
    <p:sldId id="352" r:id="rId11"/>
    <p:sldId id="345" r:id="rId12"/>
    <p:sldId id="342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77" autoAdjust="0"/>
    <p:restoredTop sz="85009" autoAdjust="0"/>
  </p:normalViewPr>
  <p:slideViewPr>
    <p:cSldViewPr>
      <p:cViewPr varScale="1">
        <p:scale>
          <a:sx n="127" d="100"/>
          <a:sy n="127" d="100"/>
        </p:scale>
        <p:origin x="16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EB50F-E7DA-4212-B71C-465C640A8237}" type="datetimeFigureOut">
              <a:rPr lang="en-US" smtClean="0"/>
              <a:pPr/>
              <a:t>6/18/26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529D6-CBB9-4FC2-BB41-F4196AAE7C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29D6-CBB9-4FC2-BB41-F4196AAE7C3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0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118D-B72F-4D76-A68B-74094AE986D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9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83377C-9810-41D5-981C-7B649380E997}" type="datetimeFigureOut">
              <a:rPr lang="en-US" smtClean="0"/>
              <a:pPr/>
              <a:t>6/18/26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4B63AD-F09C-45A1-8735-FA4B79A7FCB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8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77C-9810-41D5-981C-7B649380E997}" type="datetimeFigureOut">
              <a:rPr lang="en-US" smtClean="0"/>
              <a:pPr/>
              <a:t>6/18/26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63AD-F09C-45A1-8735-FA4B79A7FCB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7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77C-9810-41D5-981C-7B649380E997}" type="datetimeFigureOut">
              <a:rPr lang="en-US" smtClean="0"/>
              <a:pPr/>
              <a:t>6/18/26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63AD-F09C-45A1-8735-FA4B79A7FCB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5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77C-9810-41D5-981C-7B649380E997}" type="datetimeFigureOut">
              <a:rPr lang="en-US" smtClean="0"/>
              <a:pPr/>
              <a:t>6/18/26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63AD-F09C-45A1-8735-FA4B79A7FCB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83377C-9810-41D5-981C-7B649380E997}" type="datetimeFigureOut">
              <a:rPr lang="en-US" smtClean="0"/>
              <a:pPr/>
              <a:t>6/18/26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4B63AD-F09C-45A1-8735-FA4B79A7FCB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89017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77C-9810-41D5-981C-7B649380E997}" type="datetimeFigureOut">
              <a:rPr lang="en-US" smtClean="0"/>
              <a:pPr/>
              <a:t>6/18/26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63AD-F09C-45A1-8735-FA4B79A7FCB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29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77C-9810-41D5-981C-7B649380E997}" type="datetimeFigureOut">
              <a:rPr lang="en-US" smtClean="0"/>
              <a:pPr/>
              <a:t>6/18/26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63AD-F09C-45A1-8735-FA4B79A7FCB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37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77C-9810-41D5-981C-7B649380E997}" type="datetimeFigureOut">
              <a:rPr lang="en-US" smtClean="0"/>
              <a:pPr/>
              <a:t>6/18/26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63AD-F09C-45A1-8735-FA4B79A7FCB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5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77C-9810-41D5-981C-7B649380E997}" type="datetimeFigureOut">
              <a:rPr lang="en-US" smtClean="0"/>
              <a:pPr/>
              <a:t>6/18/26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63AD-F09C-45A1-8735-FA4B79A7FCB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F983377C-9810-41D5-981C-7B649380E997}" type="datetimeFigureOut">
              <a:rPr lang="en-US" smtClean="0"/>
              <a:pPr/>
              <a:t>6/18/26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AC4B63AD-F09C-45A1-8735-FA4B79A7FCB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8241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F983377C-9810-41D5-981C-7B649380E997}" type="datetimeFigureOut">
              <a:rPr lang="en-US" smtClean="0"/>
              <a:pPr/>
              <a:t>6/18/26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AC4B63AD-F09C-45A1-8735-FA4B79A7FCB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214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83377C-9810-41D5-981C-7B649380E997}" type="datetimeFigureOut">
              <a:rPr lang="en-US" smtClean="0"/>
              <a:pPr/>
              <a:t>6/18/26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4B63AD-F09C-45A1-8735-FA4B79A7FCB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67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sciendo.com/journal/GSSFJ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981199"/>
            <a:ext cx="3962400" cy="1219201"/>
          </a:xfrm>
        </p:spPr>
        <p:txBody>
          <a:bodyPr>
            <a:noAutofit/>
          </a:bodyPr>
          <a:lstStyle/>
          <a:p>
            <a:r>
              <a:rPr lang="it-IT" sz="800" dirty="0"/>
              <a:t>PIC 911453808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556042"/>
            <a:ext cx="4267200" cy="338554"/>
          </a:xfrm>
        </p:spPr>
        <p:txBody>
          <a:bodyPr>
            <a:normAutofit/>
          </a:bodyPr>
          <a:lstStyle/>
          <a:p>
            <a:r>
              <a:rPr lang="it-IT" sz="1400" b="1" i="1" dirty="0">
                <a:solidFill>
                  <a:schemeClr val="accent3">
                    <a:lumMod val="50000"/>
                  </a:schemeClr>
                </a:solidFill>
              </a:rPr>
              <a:t>Pr</a:t>
            </a:r>
            <a:r>
              <a:rPr lang="it-IT" sz="1400" i="1" dirty="0">
                <a:solidFill>
                  <a:schemeClr val="accent3">
                    <a:lumMod val="50000"/>
                  </a:schemeClr>
                </a:solidFill>
              </a:rPr>
              <a:t>of. Dr. Diana SPULBER</a:t>
            </a:r>
            <a:endParaRPr lang="it-IT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82E4D1-5EF0-2792-A987-9D435CA7C28F}"/>
              </a:ext>
            </a:extLst>
          </p:cNvPr>
          <p:cNvSpPr txBox="1"/>
          <p:nvPr/>
        </p:nvSpPr>
        <p:spPr>
          <a:xfrm>
            <a:off x="3264160" y="1140396"/>
            <a:ext cx="2920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>
                <a:solidFill>
                  <a:schemeClr val="accent3">
                    <a:lumMod val="50000"/>
                  </a:schemeClr>
                </a:solidFill>
              </a:rPr>
              <a:t>Universities</a:t>
            </a:r>
            <a:r>
              <a:rPr lang="it-IT" b="1" i="1" dirty="0">
                <a:solidFill>
                  <a:schemeClr val="accent3">
                    <a:lumMod val="50000"/>
                  </a:schemeClr>
                </a:solidFill>
              </a:rPr>
              <a:t> -Communities: </a:t>
            </a:r>
          </a:p>
          <a:p>
            <a:r>
              <a:rPr lang="it-IT" b="1" i="1" dirty="0" err="1">
                <a:solidFill>
                  <a:schemeClr val="accent3">
                    <a:lumMod val="50000"/>
                  </a:schemeClr>
                </a:solidFill>
              </a:rPr>
              <a:t>strengthening</a:t>
            </a:r>
            <a:r>
              <a:rPr lang="it-IT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b="1" i="1" dirty="0" err="1">
                <a:solidFill>
                  <a:schemeClr val="accent3">
                    <a:lumMod val="50000"/>
                  </a:schemeClr>
                </a:solidFill>
              </a:rPr>
              <a:t>cooperation</a:t>
            </a:r>
            <a:endParaRPr lang="it-IT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921F8F-7038-1102-5524-1EA10CF7DDE7}"/>
              </a:ext>
            </a:extLst>
          </p:cNvPr>
          <p:cNvSpPr txBox="1"/>
          <p:nvPr/>
        </p:nvSpPr>
        <p:spPr>
          <a:xfrm>
            <a:off x="7010400" y="297804"/>
            <a:ext cx="167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/>
              <a:t> </a:t>
            </a:r>
            <a:r>
              <a:rPr lang="it-IT" sz="1600" b="1" i="1" dirty="0">
                <a:solidFill>
                  <a:schemeClr val="bg1"/>
                </a:solidFill>
              </a:rPr>
              <a:t>ERASMUS-VET</a:t>
            </a:r>
          </a:p>
        </p:txBody>
      </p:sp>
      <p:pic>
        <p:nvPicPr>
          <p:cNvPr id="1026" name="Picture 2" descr="Sicurezza e Libertà - Corsi di Formazione e Ricerca">
            <a:extLst>
              <a:ext uri="{FF2B5EF4-FFF2-40B4-BE49-F238E27FC236}">
                <a16:creationId xmlns:a16="http://schemas.microsoft.com/office/drawing/2014/main" id="{CEC1A07A-8B98-825B-DCF9-1F208957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80681"/>
            <a:ext cx="2066623" cy="206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CADDB3B-D3A7-96CE-8122-FB88F1293F9A}"/>
              </a:ext>
            </a:extLst>
          </p:cNvPr>
          <p:cNvSpPr txBox="1"/>
          <p:nvPr/>
        </p:nvSpPr>
        <p:spPr>
          <a:xfrm>
            <a:off x="1447800" y="6074657"/>
            <a:ext cx="676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2"/>
                </a:solidFill>
              </a:rPr>
              <a:t>FONDAZIONE  SICUREZZA  E  LIBERTA’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F2DE13-28B4-07C0-1691-8C8C20D8233A}"/>
              </a:ext>
            </a:extLst>
          </p:cNvPr>
          <p:cNvSpPr txBox="1"/>
          <p:nvPr/>
        </p:nvSpPr>
        <p:spPr>
          <a:xfrm>
            <a:off x="381000" y="5181857"/>
            <a:ext cx="280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lgerian" pitchFamily="82" charset="77"/>
                <a:cs typeface="Al Nile" pitchFamily="2" charset="-78"/>
              </a:rPr>
              <a:t>TECGREMED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EBA2AF-9B89-E957-E482-F4107C5E29CE}"/>
              </a:ext>
            </a:extLst>
          </p:cNvPr>
          <p:cNvSpPr txBox="1"/>
          <p:nvPr/>
        </p:nvSpPr>
        <p:spPr>
          <a:xfrm>
            <a:off x="266715" y="1384326"/>
            <a:ext cx="225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KICK OFF MEETING</a:t>
            </a:r>
          </a:p>
          <a:p>
            <a:r>
              <a:rPr lang="it-IT" dirty="0"/>
              <a:t>   AMMAN 2025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E3CCC8-0E26-56CF-DC7B-C316BCEEFC9C}"/>
              </a:ext>
            </a:extLst>
          </p:cNvPr>
          <p:cNvSpPr txBox="1"/>
          <p:nvPr/>
        </p:nvSpPr>
        <p:spPr>
          <a:xfrm>
            <a:off x="4112789" y="4142164"/>
            <a:ext cx="1438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PIC 911453808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0E1B4A-B86B-1513-6849-DA0279BD6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07" y="4142164"/>
            <a:ext cx="1384300" cy="14605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139EDDE-3396-6F7A-D03D-86766C9FC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5984"/>
            <a:ext cx="1649468" cy="16494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40AAB-8A33-32EB-29D2-80AECD86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684415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Doctoral</a:t>
            </a:r>
            <a:r>
              <a:rPr lang="it-IT" dirty="0"/>
              <a:t> studies PHD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E5CAF0-BDF4-E1FC-DA76-773360B67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295400"/>
            <a:ext cx="7633742" cy="4584193"/>
          </a:xfrm>
        </p:spPr>
        <p:txBody>
          <a:bodyPr>
            <a:noAutofit/>
          </a:bodyPr>
          <a:lstStyle/>
          <a:p>
            <a:r>
              <a:rPr lang="it-IT" sz="2400" dirty="0" err="1"/>
              <a:t>Doctoral</a:t>
            </a:r>
            <a:r>
              <a:rPr lang="it-IT" sz="2400" dirty="0"/>
              <a:t> Course in Educational Models and </a:t>
            </a:r>
            <a:r>
              <a:rPr lang="it-IT" sz="2400" dirty="0" err="1"/>
              <a:t>Contexts</a:t>
            </a:r>
            <a:r>
              <a:rPr lang="it-IT" sz="2400" dirty="0"/>
              <a:t>: </a:t>
            </a:r>
          </a:p>
          <a:p>
            <a:pPr marL="0" indent="0">
              <a:buNone/>
            </a:pPr>
            <a:r>
              <a:rPr lang="it-IT" sz="2400" dirty="0"/>
              <a:t>   Sport, </a:t>
            </a:r>
            <a:r>
              <a:rPr lang="it-IT" sz="2400" dirty="0" err="1"/>
              <a:t>Inclusion</a:t>
            </a:r>
            <a:r>
              <a:rPr lang="it-IT" sz="2400" dirty="0"/>
              <a:t> and Technologies</a:t>
            </a:r>
          </a:p>
          <a:p>
            <a:r>
              <a:rPr lang="it-IT" sz="2400" dirty="0"/>
              <a:t>In partnership with the University of Cassino and Southern Lazio</a:t>
            </a:r>
          </a:p>
          <a:p>
            <a:r>
              <a:rPr lang="it-IT" sz="2400" dirty="0"/>
              <a:t>The </a:t>
            </a:r>
            <a:r>
              <a:rPr lang="it-IT" sz="2400" dirty="0" err="1"/>
              <a:t>course</a:t>
            </a:r>
            <a:r>
              <a:rPr lang="it-IT" sz="2400" dirty="0"/>
              <a:t> </a:t>
            </a:r>
            <a:r>
              <a:rPr lang="it-IT" sz="2400" dirty="0" err="1"/>
              <a:t>aims</a:t>
            </a:r>
            <a:r>
              <a:rPr lang="it-IT" sz="2400" dirty="0"/>
              <a:t> to </a:t>
            </a:r>
            <a:r>
              <a:rPr lang="it-IT" sz="2400" dirty="0" err="1"/>
              <a:t>train</a:t>
            </a:r>
            <a:r>
              <a:rPr lang="it-IT" sz="2400" dirty="0"/>
              <a:t> </a:t>
            </a:r>
            <a:r>
              <a:rPr lang="it-IT" sz="2400" dirty="0" err="1"/>
              <a:t>highly</a:t>
            </a:r>
            <a:r>
              <a:rPr lang="it-IT" sz="2400" dirty="0"/>
              <a:t> </a:t>
            </a:r>
            <a:r>
              <a:rPr lang="it-IT" sz="2400" dirty="0" err="1"/>
              <a:t>qualified</a:t>
            </a:r>
            <a:r>
              <a:rPr lang="it-IT" sz="2400" dirty="0"/>
              <a:t> </a:t>
            </a:r>
            <a:r>
              <a:rPr lang="it-IT" sz="2400" dirty="0" err="1"/>
              <a:t>professional</a:t>
            </a:r>
            <a:r>
              <a:rPr lang="it-IT" sz="2400" dirty="0"/>
              <a:t> </a:t>
            </a:r>
            <a:r>
              <a:rPr lang="it-IT" sz="2400" dirty="0" err="1"/>
              <a:t>figures</a:t>
            </a:r>
            <a:r>
              <a:rPr lang="it-IT" sz="2400" dirty="0"/>
              <a:t> </a:t>
            </a:r>
            <a:r>
              <a:rPr lang="it-IT" sz="2400" dirty="0" err="1"/>
              <a:t>who</a:t>
            </a:r>
            <a:r>
              <a:rPr lang="it-IT" sz="2400" dirty="0"/>
              <a:t> are </a:t>
            </a:r>
            <a:r>
              <a:rPr lang="it-IT" sz="2400" dirty="0" err="1"/>
              <a:t>able</a:t>
            </a:r>
            <a:r>
              <a:rPr lang="it-IT" sz="2400" dirty="0"/>
              <a:t> to design and </a:t>
            </a:r>
            <a:r>
              <a:rPr lang="it-IT" sz="2400" dirty="0" err="1"/>
              <a:t>apply</a:t>
            </a:r>
            <a:r>
              <a:rPr lang="it-IT" sz="2400" dirty="0"/>
              <a:t> innovative </a:t>
            </a:r>
            <a:r>
              <a:rPr lang="it-IT" sz="2400" dirty="0" err="1"/>
              <a:t>research</a:t>
            </a:r>
            <a:r>
              <a:rPr lang="it-IT" sz="2400" dirty="0"/>
              <a:t> </a:t>
            </a:r>
            <a:r>
              <a:rPr lang="it-IT" sz="2400" dirty="0" err="1"/>
              <a:t>programs</a:t>
            </a:r>
            <a:r>
              <a:rPr lang="it-IT" sz="2400" dirty="0"/>
              <a:t> and socio-educational services in public and private </a:t>
            </a:r>
            <a:r>
              <a:rPr lang="it-IT" sz="2400" dirty="0" err="1"/>
              <a:t>entities</a:t>
            </a:r>
            <a:r>
              <a:rPr lang="it-IT" sz="2400" dirty="0"/>
              <a:t>, </a:t>
            </a:r>
            <a:r>
              <a:rPr lang="it-IT" sz="2400" dirty="0" err="1"/>
              <a:t>encouraging</a:t>
            </a:r>
            <a:r>
              <a:rPr lang="it-IT" sz="2400" dirty="0"/>
              <a:t> the </a:t>
            </a:r>
            <a:r>
              <a:rPr lang="it-IT" sz="2400" dirty="0" err="1"/>
              <a:t>development</a:t>
            </a:r>
            <a:r>
              <a:rPr lang="it-IT" sz="2400" dirty="0"/>
              <a:t> of knowledge and skills in the field of </a:t>
            </a:r>
            <a:r>
              <a:rPr lang="it-IT" sz="2400" dirty="0" err="1"/>
              <a:t>research</a:t>
            </a:r>
            <a:r>
              <a:rPr lang="it-IT" sz="2400" dirty="0"/>
              <a:t> in health </a:t>
            </a:r>
            <a:r>
              <a:rPr lang="it-IT" sz="2400" dirty="0" err="1"/>
              <a:t>education</a:t>
            </a:r>
            <a:r>
              <a:rPr lang="it-IT" sz="2400" dirty="0"/>
              <a:t> and promotion in a </a:t>
            </a:r>
            <a:r>
              <a:rPr lang="it-IT" sz="2400" dirty="0" err="1"/>
              <a:t>transdisciplinary</a:t>
            </a:r>
            <a:r>
              <a:rPr lang="it-IT" sz="2400" dirty="0"/>
              <a:t> </a:t>
            </a:r>
            <a:r>
              <a:rPr lang="it-IT" sz="2400" dirty="0" err="1"/>
              <a:t>perspective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934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61498" y="0"/>
            <a:ext cx="3482502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70E89A-3138-1032-93A0-FF7EC1B0855B}"/>
              </a:ext>
            </a:extLst>
          </p:cNvPr>
          <p:cNvSpPr txBox="1"/>
          <p:nvPr/>
        </p:nvSpPr>
        <p:spPr>
          <a:xfrm>
            <a:off x="6552732" y="217001"/>
            <a:ext cx="2318004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cap="all" spc="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Fondazione </a:t>
            </a:r>
            <a:r>
              <a:rPr lang="en-US" sz="1700" cap="all" spc="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sicurezza</a:t>
            </a:r>
            <a:r>
              <a:rPr lang="en-US" sz="1700" cap="all" spc="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1700" cap="all" spc="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libertà</a:t>
            </a:r>
            <a:endParaRPr lang="en-US" sz="1700" cap="all" spc="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Sicurezza e Libertà - Corsi di Formazione e Ricerca">
            <a:extLst>
              <a:ext uri="{FF2B5EF4-FFF2-40B4-BE49-F238E27FC236}">
                <a16:creationId xmlns:a16="http://schemas.microsoft.com/office/drawing/2014/main" id="{A7EEB21A-5E1D-AB16-67D5-1DCE517F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730" y="248088"/>
            <a:ext cx="2124441" cy="212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63CFBE-BBB5-1522-E846-ED0512D1DCF9}"/>
              </a:ext>
            </a:extLst>
          </p:cNvPr>
          <p:cNvSpPr txBox="1"/>
          <p:nvPr/>
        </p:nvSpPr>
        <p:spPr>
          <a:xfrm>
            <a:off x="6629400" y="1655065"/>
            <a:ext cx="1943100" cy="39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1400" b="1" i="1" dirty="0">
                <a:solidFill>
                  <a:schemeClr val="bg1"/>
                </a:solidFill>
              </a:rPr>
              <a:t>Where we are? 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C1F0AC1-220A-F0EB-B267-09BDB92E4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28" y="2372529"/>
            <a:ext cx="2887304" cy="16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09ED98-3C5C-AF9C-7209-86C9A1046E2F}"/>
              </a:ext>
            </a:extLst>
          </p:cNvPr>
          <p:cNvSpPr txBox="1"/>
          <p:nvPr/>
        </p:nvSpPr>
        <p:spPr>
          <a:xfrm>
            <a:off x="1376043" y="5694927"/>
            <a:ext cx="315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VIA VICENZA 26 ROMA ITALY</a:t>
            </a:r>
          </a:p>
        </p:txBody>
      </p:sp>
      <p:pic>
        <p:nvPicPr>
          <p:cNvPr id="4100" name="Picture 4" descr="Mappa di: Via Vicenza, 26, 00185 Roma RM, Italia">
            <a:extLst>
              <a:ext uri="{FF2B5EF4-FFF2-40B4-BE49-F238E27FC236}">
                <a16:creationId xmlns:a16="http://schemas.microsoft.com/office/drawing/2014/main" id="{388C0A8E-2DC6-BE60-1F06-A261DDA6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37443"/>
            <a:ext cx="512918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0 cosas que hacer en Roma en junio - Hellotickets">
            <a:extLst>
              <a:ext uri="{FF2B5EF4-FFF2-40B4-BE49-F238E27FC236}">
                <a16:creationId xmlns:a16="http://schemas.microsoft.com/office/drawing/2014/main" id="{F3A80839-A2E5-497B-A0E8-A15A4CB93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94" y="4702471"/>
            <a:ext cx="271235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7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67762" y="630936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06297" y="0"/>
            <a:ext cx="5842211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95" y="1231894"/>
            <a:ext cx="4117607" cy="4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3700" b="1" spc="800">
                <a:solidFill>
                  <a:srgbClr val="2A1A00"/>
                </a:solidFill>
              </a:rPr>
            </a:br>
            <a:br>
              <a:rPr lang="en-US" sz="3700" b="1" spc="800">
                <a:solidFill>
                  <a:srgbClr val="2A1A00"/>
                </a:solidFill>
              </a:rPr>
            </a:br>
            <a:br>
              <a:rPr lang="en-US" sz="3700" b="1" spc="800">
                <a:solidFill>
                  <a:srgbClr val="2A1A00"/>
                </a:solidFill>
              </a:rPr>
            </a:br>
            <a:r>
              <a:rPr lang="en-US" sz="3700" b="1" spc="800">
                <a:solidFill>
                  <a:srgbClr val="2A1A00"/>
                </a:solidFill>
              </a:rPr>
              <a:t>Thank you for YOUR ATTENTION</a:t>
            </a:r>
            <a:br>
              <a:rPr lang="en-US" sz="3700" b="1" spc="800">
                <a:solidFill>
                  <a:srgbClr val="2A1A00"/>
                </a:solidFill>
              </a:rPr>
            </a:br>
            <a:br>
              <a:rPr lang="en-US" sz="3700" spc="800">
                <a:solidFill>
                  <a:srgbClr val="2A1A00"/>
                </a:solidFill>
              </a:rPr>
            </a:br>
            <a:r>
              <a:rPr lang="en-US" sz="3700" spc="800">
                <a:solidFill>
                  <a:srgbClr val="2A1A00"/>
                </a:solidFill>
                <a:sym typeface="Wingdings" panose="05000000000000000000" pitchFamily="2" charset="2"/>
              </a:rPr>
              <a:t></a:t>
            </a:r>
            <a:endParaRPr lang="en-US" sz="3700" spc="800">
              <a:solidFill>
                <a:srgbClr val="2A1A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3" name="Picture 2" descr="Sicurezza e Libertà - Corsi di Formazione e Ricerca">
            <a:extLst>
              <a:ext uri="{FF2B5EF4-FFF2-40B4-BE49-F238E27FC236}">
                <a16:creationId xmlns:a16="http://schemas.microsoft.com/office/drawing/2014/main" id="{C5305A07-5D9C-6C8A-5BAC-0B626F43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4708" y="1932925"/>
            <a:ext cx="2996694" cy="29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065">
            <a:extLst>
              <a:ext uri="{FF2B5EF4-FFF2-40B4-BE49-F238E27FC236}">
                <a16:creationId xmlns:a16="http://schemas.microsoft.com/office/drawing/2014/main" id="{6DB2D45D-E2D7-48CA-837F-EFF1EDD98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0"/>
            <a:ext cx="41719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6769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DB07C4-51A8-C96C-2961-4724E3EC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88" y="382385"/>
            <a:ext cx="4145275" cy="137021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defTabSz="914400"/>
            <a:r>
              <a:rPr lang="en-US" sz="2700" spc="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Foundation </a:t>
            </a:r>
            <a:r>
              <a:rPr lang="en-US" sz="2700" spc="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sicurezza</a:t>
            </a:r>
            <a:r>
              <a:rPr lang="en-US" sz="2700" spc="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 </a:t>
            </a:r>
            <a:r>
              <a:rPr lang="en-US" sz="2700" spc="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liberta</a:t>
            </a:r>
            <a:r>
              <a:rPr lang="en-US" sz="2700" spc="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’ - FSL</a:t>
            </a:r>
            <a:br>
              <a:rPr lang="en-US" sz="2700" spc="200" dirty="0"/>
            </a:br>
            <a:br>
              <a:rPr lang="en-US" sz="2400" spc="200" dirty="0"/>
            </a:br>
            <a:r>
              <a:rPr lang="en-US" sz="2400" spc="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relationship</a:t>
            </a:r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6CED71-E0DA-256B-1CC1-CD16FD86BC1D}"/>
              </a:ext>
            </a:extLst>
          </p:cNvPr>
          <p:cNvSpPr txBox="1"/>
          <p:nvPr/>
        </p:nvSpPr>
        <p:spPr>
          <a:xfrm>
            <a:off x="573788" y="2311853"/>
            <a:ext cx="4145275" cy="4469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indent="-228600" algn="ctr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4500" b="1" dirty="0">
                <a:solidFill>
                  <a:srgbClr val="0070C0"/>
                </a:solidFill>
                <a:highlight>
                  <a:srgbClr val="C0C0C0"/>
                </a:highlight>
              </a:rPr>
              <a:t>SIULP</a:t>
            </a:r>
            <a:r>
              <a:rPr lang="en-US" sz="45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C0C0C0"/>
                </a:highlight>
              </a:rPr>
              <a:t> </a:t>
            </a:r>
          </a:p>
          <a:p>
            <a:pPr indent="-228600" algn="ctr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THE LARGEST ITALIAN </a:t>
            </a:r>
          </a:p>
          <a:p>
            <a:pPr indent="-228600" algn="ctr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POLICE TRADE UNION</a:t>
            </a:r>
          </a:p>
          <a:p>
            <a:pPr indent="-228600" algn="ctr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4500" b="1" dirty="0">
                <a:solidFill>
                  <a:srgbClr val="FFFF00"/>
                </a:solidFill>
                <a:highlight>
                  <a:srgbClr val="000000"/>
                </a:highlight>
              </a:rPr>
              <a:t>FSL</a:t>
            </a:r>
          </a:p>
          <a:p>
            <a:pPr indent="-228600" algn="ctr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SIULP is the promoter member of the FOUNDATION. </a:t>
            </a:r>
          </a:p>
          <a:p>
            <a:pPr indent="-228600" algn="ctr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purpose of the Foundation is to pursue goals of social solidarity and cultural promotion through study, research and training initiatives in the juridical, historical, economic and values area.</a:t>
            </a:r>
          </a:p>
        </p:txBody>
      </p:sp>
      <p:pic>
        <p:nvPicPr>
          <p:cNvPr id="2050" name="Picture 2" descr="Fondazione Sicurezza e Libertà">
            <a:extLst>
              <a:ext uri="{FF2B5EF4-FFF2-40B4-BE49-F238E27FC236}">
                <a16:creationId xmlns:a16="http://schemas.microsoft.com/office/drawing/2014/main" id="{45164A25-8524-76C5-D288-E2CBA45A9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7013" y="534479"/>
            <a:ext cx="1777374" cy="17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pload.wikimedia.org/wikipedia/commons/thumb/9/...">
            <a:extLst>
              <a:ext uri="{FF2B5EF4-FFF2-40B4-BE49-F238E27FC236}">
                <a16:creationId xmlns:a16="http://schemas.microsoft.com/office/drawing/2014/main" id="{9807C239-F0A4-12DD-DAFC-B98BD7C9E4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3713" y="3505200"/>
            <a:ext cx="1777374" cy="17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talian Police Logo Polizia Stock Vector (Royalty Free) 1364510072 |  Shutterstock">
            <a:extLst>
              <a:ext uri="{FF2B5EF4-FFF2-40B4-BE49-F238E27FC236}">
                <a16:creationId xmlns:a16="http://schemas.microsoft.com/office/drawing/2014/main" id="{F428DF14-8CC4-D75C-6271-CDBD07E4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212" y="5690239"/>
            <a:ext cx="2413000" cy="63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7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B599F-3460-8785-6CAB-D59357C1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7" y="645105"/>
            <a:ext cx="5766843" cy="421695"/>
          </a:xfrm>
        </p:spPr>
        <p:txBody>
          <a:bodyPr>
            <a:normAutofit fontScale="90000"/>
          </a:bodyPr>
          <a:lstStyle/>
          <a:p>
            <a:r>
              <a:rPr lang="it-IT" sz="2900" dirty="0"/>
              <a:t>Fondazione sicurezza e </a:t>
            </a:r>
            <a:r>
              <a:rPr lang="it-IT" sz="2900" dirty="0" err="1"/>
              <a:t>libeRTà</a:t>
            </a:r>
            <a:endParaRPr lang="it-IT" sz="29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FB83D6-8AC8-D1EF-B3C8-E6F0FE9B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019800" cy="51816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represent the subjects who deal with social security;</a:t>
            </a:r>
          </a:p>
          <a:p>
            <a:pPr algn="just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disseminate culture and training in legality on the civil model (Italian Law 121/81 reform of the security system);</a:t>
            </a:r>
          </a:p>
          <a:p>
            <a:pPr algn="just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develops “educational, information and training </a:t>
            </a:r>
            <a:r>
              <a:rPr lang="en-GB" sz="1800" dirty="0" err="1">
                <a:solidFill>
                  <a:schemeClr val="tx1"/>
                </a:solidFill>
              </a:rPr>
              <a:t>activities”a</a:t>
            </a:r>
            <a:r>
              <a:rPr lang="en-GB" sz="1800" dirty="0">
                <a:solidFill>
                  <a:schemeClr val="tx1"/>
                </a:solidFill>
              </a:rPr>
              <a:t> and “research”, in pursuit of the objective of improving the level of security in general and social security in particular, and the quality of life of citizens and territories;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The operating area of Security are: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    Social security (in cooperation with the Univ. partner)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    Urban security and control of the territory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    Work security and Job security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    Ambiental security and prevention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    (in cooperation with the Ambiental Police )</a:t>
            </a:r>
          </a:p>
          <a:p>
            <a:pPr>
              <a:lnSpc>
                <a:spcPct val="100000"/>
              </a:lnSpc>
            </a:pPr>
            <a:endParaRPr lang="it-IT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Sicurezza e Libertà - Corsi di Formazione e Ricerca">
            <a:extLst>
              <a:ext uri="{FF2B5EF4-FFF2-40B4-BE49-F238E27FC236}">
                <a16:creationId xmlns:a16="http://schemas.microsoft.com/office/drawing/2014/main" id="{6E84FC37-A337-CF9F-28EA-34768674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622862"/>
            <a:ext cx="1497475" cy="14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9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900FE9-1210-A15D-0C80-AE2935DD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1000"/>
            <a:ext cx="4014242" cy="1492132"/>
          </a:xfrm>
        </p:spPr>
        <p:txBody>
          <a:bodyPr>
            <a:normAutofit fontScale="90000"/>
          </a:bodyPr>
          <a:lstStyle/>
          <a:p>
            <a:r>
              <a:rPr lang="it-IT" dirty="0"/>
              <a:t>«</a:t>
            </a:r>
            <a:r>
              <a:rPr lang="it-IT" dirty="0" err="1"/>
              <a:t>FoUNDATION</a:t>
            </a:r>
            <a:r>
              <a:rPr lang="it-IT" dirty="0"/>
              <a:t> SECURITY and </a:t>
            </a:r>
            <a:r>
              <a:rPr lang="it-IT" dirty="0" err="1"/>
              <a:t>freedom</a:t>
            </a:r>
            <a:r>
              <a:rPr lang="it-IT" dirty="0"/>
              <a:t>»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085139-FA73-2673-B4A7-241419E46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667000"/>
            <a:ext cx="3723049" cy="321259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promotes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develops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qualifies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training on a cultural,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ethical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level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above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all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the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Safety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Sector;</a:t>
            </a:r>
          </a:p>
          <a:p>
            <a:pPr>
              <a:lnSpc>
                <a:spcPct val="100000"/>
              </a:lnSpc>
            </a:pP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be a point of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reference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public and private bodies, companies and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citizens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through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establishment of training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courses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promotion of conferences,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seminars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 by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operating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any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kind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information action on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issues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concerning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safety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and International </a:t>
            </a:r>
            <a:r>
              <a:rPr lang="it-IT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perspectives</a:t>
            </a:r>
            <a:endParaRPr lang="it-IT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it-IT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92605" y="613446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4" name="Picture 2" descr="Sicurezza e Libertà - Corsi di Formazione e Ricerca">
            <a:extLst>
              <a:ext uri="{FF2B5EF4-FFF2-40B4-BE49-F238E27FC236}">
                <a16:creationId xmlns:a16="http://schemas.microsoft.com/office/drawing/2014/main" id="{9AB89E08-3D21-4F00-5DC9-DF6BD05F4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9445" y="2021558"/>
            <a:ext cx="2413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6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5133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61498" y="0"/>
            <a:ext cx="3482502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DFB8D0-E819-15E1-13FD-F47BFC45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96" y="457200"/>
            <a:ext cx="2318004" cy="762000"/>
          </a:xfrm>
        </p:spPr>
        <p:txBody>
          <a:bodyPr anchor="b">
            <a:normAutofit/>
          </a:bodyPr>
          <a:lstStyle/>
          <a:p>
            <a:r>
              <a:rPr lang="it-IT" sz="2400" dirty="0" err="1">
                <a:solidFill>
                  <a:schemeClr val="accent1"/>
                </a:solidFill>
              </a:rPr>
              <a:t>What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 err="1">
                <a:solidFill>
                  <a:schemeClr val="accent1"/>
                </a:solidFill>
              </a:rPr>
              <a:t>we</a:t>
            </a:r>
            <a:r>
              <a:rPr lang="it-IT" sz="2400" dirty="0">
                <a:solidFill>
                  <a:schemeClr val="accent1"/>
                </a:solidFill>
              </a:rPr>
              <a:t> are </a:t>
            </a:r>
            <a:r>
              <a:rPr lang="it-IT" sz="2400" dirty="0" err="1">
                <a:solidFill>
                  <a:schemeClr val="accent1"/>
                </a:solidFill>
              </a:rPr>
              <a:t>doing</a:t>
            </a:r>
            <a:r>
              <a:rPr lang="it-IT" sz="2400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41202A3-FE3D-FAAC-F868-84E1C14B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5382" y="1790700"/>
            <a:ext cx="2438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FE4EFDE3-61AE-172D-8FC4-1B276A088DB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121882" y="6081648"/>
            <a:ext cx="2781302" cy="16250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024BB7-717A-7C8E-DF1C-F2EE8B0F3AA5}"/>
              </a:ext>
            </a:extLst>
          </p:cNvPr>
          <p:cNvSpPr txBox="1"/>
          <p:nvPr/>
        </p:nvSpPr>
        <p:spPr>
          <a:xfrm>
            <a:off x="6375653" y="5283134"/>
            <a:ext cx="208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HE Master first </a:t>
            </a:r>
            <a:r>
              <a:rPr lang="it-IT" dirty="0" err="1">
                <a:highlight>
                  <a:srgbClr val="FFFF00"/>
                </a:highlight>
              </a:rPr>
              <a:t>level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5169480-0EE5-7862-978E-DE846DBA0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6" y="202029"/>
            <a:ext cx="2324101" cy="93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BCE2ADD-305C-B627-877C-047B0B514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6" y="1481941"/>
            <a:ext cx="2324102" cy="91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7AC4A4-676F-921A-EDEA-45D8598F916B}"/>
              </a:ext>
            </a:extLst>
          </p:cNvPr>
          <p:cNvSpPr txBox="1"/>
          <p:nvPr/>
        </p:nvSpPr>
        <p:spPr>
          <a:xfrm>
            <a:off x="3815005" y="390445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Courses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008C00-E5B1-6F15-089E-BCA41252DB91}"/>
              </a:ext>
            </a:extLst>
          </p:cNvPr>
          <p:cNvSpPr txBox="1"/>
          <p:nvPr/>
        </p:nvSpPr>
        <p:spPr>
          <a:xfrm>
            <a:off x="3472340" y="173283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Arab</a:t>
            </a:r>
            <a:r>
              <a:rPr lang="it-IT" dirty="0">
                <a:solidFill>
                  <a:srgbClr val="C00000"/>
                </a:solidFill>
              </a:rPr>
              <a:t> Course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5423E1B4-CA4B-562B-E15D-B9E27581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0218" y="2623294"/>
            <a:ext cx="1768228" cy="12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5F463E-E5DC-FF93-119C-2B36D6B21CE6}"/>
              </a:ext>
            </a:extLst>
          </p:cNvPr>
          <p:cNvSpPr txBox="1"/>
          <p:nvPr/>
        </p:nvSpPr>
        <p:spPr>
          <a:xfrm>
            <a:off x="2301810" y="2623295"/>
            <a:ext cx="30577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The </a:t>
            </a:r>
            <a:r>
              <a:rPr lang="it-IT" dirty="0">
                <a:solidFill>
                  <a:srgbClr val="C00000"/>
                </a:solidFill>
              </a:rPr>
              <a:t>Human Security, Human </a:t>
            </a:r>
            <a:r>
              <a:rPr lang="it-IT" dirty="0" err="1">
                <a:solidFill>
                  <a:srgbClr val="C00000"/>
                </a:solidFill>
              </a:rPr>
              <a:t>Rights</a:t>
            </a:r>
            <a:r>
              <a:rPr lang="it-IT" dirty="0">
                <a:solidFill>
                  <a:srgbClr val="C00000"/>
                </a:solidFill>
              </a:rPr>
              <a:t> and Global Governance </a:t>
            </a:r>
            <a:r>
              <a:rPr lang="it-IT" dirty="0" err="1">
                <a:solidFill>
                  <a:srgbClr val="C00000"/>
                </a:solidFill>
              </a:rPr>
              <a:t>course</a:t>
            </a:r>
            <a:r>
              <a:rPr lang="it-IT" dirty="0"/>
              <a:t> </a:t>
            </a:r>
            <a:r>
              <a:rPr lang="it-IT" sz="1600" dirty="0" err="1"/>
              <a:t>provides</a:t>
            </a:r>
            <a:r>
              <a:rPr lang="it-IT" sz="1600" dirty="0"/>
              <a:t> multi - and inter-</a:t>
            </a:r>
            <a:r>
              <a:rPr lang="it-IT" sz="1600" dirty="0" err="1"/>
              <a:t>disciplinary</a:t>
            </a:r>
            <a:r>
              <a:rPr lang="it-IT" sz="1600" dirty="0"/>
              <a:t> training.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promotes</a:t>
            </a:r>
            <a:r>
              <a:rPr lang="it-IT" sz="1600" dirty="0"/>
              <a:t> the </a:t>
            </a:r>
            <a:r>
              <a:rPr lang="it-IT" sz="1600" dirty="0" err="1"/>
              <a:t>critical</a:t>
            </a:r>
            <a:r>
              <a:rPr lang="it-IT" sz="1600" dirty="0"/>
              <a:t>  </a:t>
            </a:r>
            <a:r>
              <a:rPr lang="it-IT" sz="1600" dirty="0" err="1"/>
              <a:t>capacity</a:t>
            </a:r>
            <a:r>
              <a:rPr lang="it-IT" sz="1600" dirty="0"/>
              <a:t>,  the </a:t>
            </a:r>
            <a:r>
              <a:rPr lang="it-IT" sz="1600" dirty="0" err="1"/>
              <a:t>analytical</a:t>
            </a:r>
            <a:endParaRPr lang="it-IT" sz="16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C32090-4F62-09D4-D012-05698818BF53}"/>
              </a:ext>
            </a:extLst>
          </p:cNvPr>
          <p:cNvSpPr txBox="1"/>
          <p:nvPr/>
        </p:nvSpPr>
        <p:spPr>
          <a:xfrm>
            <a:off x="680981" y="3976256"/>
            <a:ext cx="4608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/>
              <a:t>approach</a:t>
            </a:r>
            <a:r>
              <a:rPr lang="it-IT" sz="1600" dirty="0"/>
              <a:t> to the </a:t>
            </a:r>
            <a:r>
              <a:rPr lang="it-IT" sz="1600" dirty="0" err="1"/>
              <a:t>proposed</a:t>
            </a:r>
            <a:r>
              <a:rPr lang="it-IT" sz="1600" dirty="0"/>
              <a:t> </a:t>
            </a:r>
            <a:r>
              <a:rPr lang="it-IT" sz="1600" dirty="0" err="1"/>
              <a:t>topics</a:t>
            </a:r>
            <a:r>
              <a:rPr lang="it-IT" sz="1600" dirty="0"/>
              <a:t> and the </a:t>
            </a:r>
            <a:r>
              <a:rPr lang="it-IT" sz="1600" dirty="0" err="1"/>
              <a:t>development</a:t>
            </a:r>
            <a:r>
              <a:rPr lang="it-IT" sz="1600" dirty="0"/>
              <a:t> of the skills </a:t>
            </a:r>
            <a:r>
              <a:rPr lang="it-IT" sz="1600" dirty="0" err="1"/>
              <a:t>necessary</a:t>
            </a:r>
            <a:r>
              <a:rPr lang="it-IT" sz="1600" dirty="0"/>
              <a:t> to </a:t>
            </a:r>
            <a:r>
              <a:rPr lang="it-IT" sz="1600" dirty="0" err="1"/>
              <a:t>carry</a:t>
            </a:r>
            <a:r>
              <a:rPr lang="it-IT" sz="1600" dirty="0"/>
              <a:t> out </a:t>
            </a:r>
            <a:r>
              <a:rPr lang="it-IT" sz="1600" dirty="0" err="1"/>
              <a:t>research</a:t>
            </a:r>
            <a:r>
              <a:rPr lang="it-IT" sz="1600" dirty="0"/>
              <a:t>. The </a:t>
            </a:r>
            <a:r>
              <a:rPr lang="it-IT" sz="1600" dirty="0" err="1"/>
              <a:t>course</a:t>
            </a:r>
            <a:r>
              <a:rPr lang="it-IT" sz="1600" dirty="0"/>
              <a:t> </a:t>
            </a:r>
            <a:r>
              <a:rPr lang="it-IT" sz="1600" dirty="0" err="1"/>
              <a:t>develops</a:t>
            </a:r>
            <a:r>
              <a:rPr lang="it-IT" sz="1600" dirty="0"/>
              <a:t> the knowledge and skills </a:t>
            </a:r>
            <a:r>
              <a:rPr lang="it-IT" sz="1600" dirty="0" err="1"/>
              <a:t>necessary</a:t>
            </a:r>
            <a:r>
              <a:rPr lang="it-IT" sz="1600" dirty="0"/>
              <a:t> to </a:t>
            </a:r>
            <a:r>
              <a:rPr lang="it-IT" sz="1600" dirty="0" err="1"/>
              <a:t>protect</a:t>
            </a:r>
            <a:r>
              <a:rPr lang="it-IT" sz="1600" dirty="0"/>
              <a:t> and </a:t>
            </a:r>
            <a:r>
              <a:rPr lang="it-IT" sz="1600" dirty="0" err="1"/>
              <a:t>promote</a:t>
            </a:r>
            <a:r>
              <a:rPr lang="it-IT" sz="1600" dirty="0"/>
              <a:t> human </a:t>
            </a:r>
            <a:r>
              <a:rPr lang="it-IT" sz="1600" dirty="0" err="1"/>
              <a:t>rights</a:t>
            </a:r>
            <a:r>
              <a:rPr lang="it-IT" sz="1600" dirty="0"/>
              <a:t> in the </a:t>
            </a:r>
            <a:r>
              <a:rPr lang="it-IT" sz="1600" dirty="0" err="1"/>
              <a:t>context</a:t>
            </a:r>
            <a:r>
              <a:rPr lang="it-IT" sz="1600" dirty="0"/>
              <a:t> of </a:t>
            </a:r>
            <a:r>
              <a:rPr lang="it-IT" sz="1600" dirty="0" err="1"/>
              <a:t>political</a:t>
            </a:r>
            <a:r>
              <a:rPr lang="it-IT" sz="1600" dirty="0"/>
              <a:t> and </a:t>
            </a:r>
            <a:r>
              <a:rPr lang="it-IT" sz="1600" dirty="0" err="1"/>
              <a:t>legal</a:t>
            </a:r>
            <a:r>
              <a:rPr lang="it-IT" sz="1600" dirty="0"/>
              <a:t> </a:t>
            </a:r>
            <a:r>
              <a:rPr lang="it-IT" sz="1600" dirty="0" err="1"/>
              <a:t>processes</a:t>
            </a:r>
            <a:r>
              <a:rPr lang="it-IT" sz="1600" dirty="0"/>
              <a:t> of multilevel governance, from the </a:t>
            </a:r>
            <a:r>
              <a:rPr lang="it-IT" sz="1600" dirty="0" err="1"/>
              <a:t>local</a:t>
            </a:r>
            <a:r>
              <a:rPr lang="it-IT" sz="1600" dirty="0"/>
              <a:t> to the national and international </a:t>
            </a:r>
            <a:r>
              <a:rPr lang="it-IT" sz="1600" dirty="0" err="1"/>
              <a:t>levels</a:t>
            </a:r>
            <a:r>
              <a:rPr lang="it-IT" sz="1600" dirty="0"/>
              <a:t>. The goal </a:t>
            </a:r>
            <a:r>
              <a:rPr lang="it-IT" sz="1600" dirty="0" err="1"/>
              <a:t>is</a:t>
            </a:r>
            <a:r>
              <a:rPr lang="it-IT" sz="1600" dirty="0"/>
              <a:t> to </a:t>
            </a:r>
            <a:r>
              <a:rPr lang="it-IT" sz="1600" dirty="0" err="1"/>
              <a:t>provide</a:t>
            </a:r>
            <a:r>
              <a:rPr lang="it-IT" sz="1600" dirty="0"/>
              <a:t> </a:t>
            </a:r>
            <a:r>
              <a:rPr lang="it-IT" sz="1600" dirty="0" err="1"/>
              <a:t>students</a:t>
            </a:r>
            <a:r>
              <a:rPr lang="it-IT" sz="1600" dirty="0"/>
              <a:t> with the skills and tools to </a:t>
            </a:r>
            <a:r>
              <a:rPr lang="it-IT" sz="1600" dirty="0" err="1"/>
              <a:t>analyze</a:t>
            </a:r>
            <a:r>
              <a:rPr lang="it-IT" sz="1600" dirty="0"/>
              <a:t> </a:t>
            </a:r>
            <a:r>
              <a:rPr lang="it-IT" sz="1600" dirty="0" err="1"/>
              <a:t>political</a:t>
            </a:r>
            <a:r>
              <a:rPr lang="it-IT" sz="1600" dirty="0"/>
              <a:t>, social and cultural </a:t>
            </a:r>
            <a:r>
              <a:rPr lang="it-IT" sz="1600" dirty="0" err="1"/>
              <a:t>phenomena</a:t>
            </a:r>
            <a:r>
              <a:rPr lang="it-IT" sz="1600" dirty="0"/>
              <a:t> and </a:t>
            </a:r>
            <a:r>
              <a:rPr lang="it-IT" sz="1600" dirty="0" err="1"/>
              <a:t>their</a:t>
            </a:r>
            <a:r>
              <a:rPr lang="it-IT" sz="1600" dirty="0"/>
              <a:t> impact on the </a:t>
            </a:r>
            <a:r>
              <a:rPr lang="it-IT" sz="1600" dirty="0" err="1"/>
              <a:t>different</a:t>
            </a:r>
            <a:r>
              <a:rPr lang="it-IT" sz="1600" dirty="0"/>
              <a:t> </a:t>
            </a:r>
            <a:r>
              <a:rPr lang="it-IT" sz="1600" dirty="0" err="1"/>
              <a:t>levels</a:t>
            </a:r>
            <a:r>
              <a:rPr lang="it-IT" sz="1600" dirty="0"/>
              <a:t> of governance.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408E9B-4CFC-E628-5A9E-DBAFC58F3B0D}"/>
              </a:ext>
            </a:extLst>
          </p:cNvPr>
          <p:cNvSpPr txBox="1"/>
          <p:nvPr/>
        </p:nvSpPr>
        <p:spPr>
          <a:xfrm>
            <a:off x="3472340" y="78613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Human </a:t>
            </a:r>
            <a:r>
              <a:rPr lang="it-IT" dirty="0" err="1"/>
              <a:t>Rights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651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2AF98-CA98-6D3C-5479-745A64C7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610" y="92820"/>
            <a:ext cx="3592157" cy="455815"/>
          </a:xfrm>
        </p:spPr>
        <p:txBody>
          <a:bodyPr>
            <a:normAutofit/>
          </a:bodyPr>
          <a:lstStyle/>
          <a:p>
            <a:r>
              <a:rPr lang="it-IT" sz="2400" dirty="0"/>
              <a:t>The </a:t>
            </a:r>
            <a:r>
              <a:rPr lang="it-IT" sz="2400" dirty="0" err="1"/>
              <a:t>scientific</a:t>
            </a:r>
            <a:r>
              <a:rPr lang="it-IT" sz="2400" dirty="0"/>
              <a:t> board</a:t>
            </a:r>
          </a:p>
        </p:txBody>
      </p:sp>
      <p:pic>
        <p:nvPicPr>
          <p:cNvPr id="6146" name="Picture 2" descr="FIGUS Professor | Alessandro Figus | Italia">
            <a:extLst>
              <a:ext uri="{FF2B5EF4-FFF2-40B4-BE49-F238E27FC236}">
                <a16:creationId xmlns:a16="http://schemas.microsoft.com/office/drawing/2014/main" id="{1F071172-10F8-1088-6D14-B5977BD1BE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0" y="1568669"/>
            <a:ext cx="925916" cy="9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D74798-C4A8-58B2-F297-58C1A33C8F8D}"/>
              </a:ext>
            </a:extLst>
          </p:cNvPr>
          <p:cNvSpPr txBox="1"/>
          <p:nvPr/>
        </p:nvSpPr>
        <p:spPr>
          <a:xfrm>
            <a:off x="2493182" y="1728470"/>
            <a:ext cx="5494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Prof. Dr.  Alessandro Figus</a:t>
            </a:r>
          </a:p>
          <a:p>
            <a:r>
              <a:rPr lang="it-IT" dirty="0"/>
              <a:t>University of Cassino and Southern Lazio</a:t>
            </a:r>
          </a:p>
          <a:p>
            <a:r>
              <a:rPr lang="it-IT" dirty="0"/>
              <a:t>International Institute of Management IMI-Nova Moldova</a:t>
            </a:r>
          </a:p>
        </p:txBody>
      </p:sp>
      <p:pic>
        <p:nvPicPr>
          <p:cNvPr id="6148" name="Picture 4" descr="Edizioni Solfanelli - Francesco Petrillo: Bio-bibliografia">
            <a:extLst>
              <a:ext uri="{FF2B5EF4-FFF2-40B4-BE49-F238E27FC236}">
                <a16:creationId xmlns:a16="http://schemas.microsoft.com/office/drawing/2014/main" id="{D3432BBA-DB64-3918-AA34-0C588AD4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400" y="5817559"/>
            <a:ext cx="932382" cy="9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9E20E3-C969-D114-1D5B-A0D064EE3861}"/>
              </a:ext>
            </a:extLst>
          </p:cNvPr>
          <p:cNvSpPr txBox="1"/>
          <p:nvPr/>
        </p:nvSpPr>
        <p:spPr>
          <a:xfrm>
            <a:off x="2500109" y="5920339"/>
            <a:ext cx="2673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Prof. Dr. Francesco Petrillo</a:t>
            </a:r>
          </a:p>
          <a:p>
            <a:r>
              <a:rPr lang="it-IT" dirty="0"/>
              <a:t>Campobasso University</a:t>
            </a:r>
          </a:p>
        </p:txBody>
      </p:sp>
      <p:pic>
        <p:nvPicPr>
          <p:cNvPr id="6150" name="Picture 6" descr="Patrizia Gazzola – STRATEGICA">
            <a:extLst>
              <a:ext uri="{FF2B5EF4-FFF2-40B4-BE49-F238E27FC236}">
                <a16:creationId xmlns:a16="http://schemas.microsoft.com/office/drawing/2014/main" id="{4D3514E2-E8B2-9E40-94C2-915A6F97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00" y="2651800"/>
            <a:ext cx="932382" cy="10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78D61E-38AF-BC6C-E81C-89AC4110BB16}"/>
              </a:ext>
            </a:extLst>
          </p:cNvPr>
          <p:cNvSpPr txBox="1"/>
          <p:nvPr/>
        </p:nvSpPr>
        <p:spPr>
          <a:xfrm>
            <a:off x="2494727" y="2890618"/>
            <a:ext cx="2478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Prof. Dr. Patrizia Gazzola</a:t>
            </a:r>
          </a:p>
          <a:p>
            <a:r>
              <a:rPr lang="it-IT" dirty="0"/>
              <a:t>Insubria University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08B41C-78EC-081F-79B2-C6F17DA5E583}"/>
              </a:ext>
            </a:extLst>
          </p:cNvPr>
          <p:cNvSpPr txBox="1"/>
          <p:nvPr/>
        </p:nvSpPr>
        <p:spPr>
          <a:xfrm>
            <a:off x="2493182" y="4900321"/>
            <a:ext cx="4656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Prof. Eng. Giovanni Betta</a:t>
            </a:r>
          </a:p>
          <a:p>
            <a:r>
              <a:rPr lang="it-IT" dirty="0"/>
              <a:t>University of Cassino and Southern Lazio</a:t>
            </a:r>
          </a:p>
          <a:p>
            <a:r>
              <a:rPr lang="it-IT" dirty="0"/>
              <a:t> </a:t>
            </a:r>
          </a:p>
          <a:p>
            <a:endParaRPr lang="it-IT" dirty="0"/>
          </a:p>
        </p:txBody>
      </p:sp>
      <p:pic>
        <p:nvPicPr>
          <p:cNvPr id="6154" name="Picture 10" descr="siulp – felice romano | Nuovo Sindacato di Polizia">
            <a:extLst>
              <a:ext uri="{FF2B5EF4-FFF2-40B4-BE49-F238E27FC236}">
                <a16:creationId xmlns:a16="http://schemas.microsoft.com/office/drawing/2014/main" id="{737B2C25-A305-6C87-41D3-4A1555FCE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0" y="464811"/>
            <a:ext cx="1297647" cy="10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F3D948D-13CA-ADE2-9E93-9094795671D2}"/>
              </a:ext>
            </a:extLst>
          </p:cNvPr>
          <p:cNvSpPr txBox="1"/>
          <p:nvPr/>
        </p:nvSpPr>
        <p:spPr>
          <a:xfrm>
            <a:off x="2455026" y="566322"/>
            <a:ext cx="6131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Dr. Felice Romano</a:t>
            </a:r>
          </a:p>
          <a:p>
            <a:r>
              <a:rPr lang="it-IT" dirty="0"/>
              <a:t>General Secretar SIULP, </a:t>
            </a:r>
          </a:p>
          <a:p>
            <a:r>
              <a:rPr lang="it-IT" dirty="0" err="1"/>
              <a:t>President</a:t>
            </a:r>
            <a:r>
              <a:rPr lang="it-IT" dirty="0"/>
              <a:t> of Fondazione Sicurezza e libertà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8AF4E8-8405-C48B-B82C-0D97532AB54D}"/>
              </a:ext>
            </a:extLst>
          </p:cNvPr>
          <p:cNvSpPr txBox="1"/>
          <p:nvPr/>
        </p:nvSpPr>
        <p:spPr>
          <a:xfrm>
            <a:off x="2455188" y="3954603"/>
            <a:ext cx="2481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Prof. Dr. Guido Amoretti</a:t>
            </a:r>
          </a:p>
          <a:p>
            <a:r>
              <a:rPr lang="it-IT" dirty="0"/>
              <a:t>University of Genova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010F91-46EE-30A2-3514-AA8AA9969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0" y="3741678"/>
            <a:ext cx="932382" cy="9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D14B3B0-277C-DB41-521B-4D50D5CE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99" y="4780467"/>
            <a:ext cx="959983" cy="9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ana SPULBER | Professor (Full) | PhD in Methodology of Research in ...">
            <a:extLst>
              <a:ext uri="{FF2B5EF4-FFF2-40B4-BE49-F238E27FC236}">
                <a16:creationId xmlns:a16="http://schemas.microsoft.com/office/drawing/2014/main" id="{81FD7312-351C-31E5-6FE2-30167B2F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4" y="3803195"/>
            <a:ext cx="904436" cy="101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9E8843-E4E3-C072-C34F-C44FE7A83733}"/>
              </a:ext>
            </a:extLst>
          </p:cNvPr>
          <p:cNvSpPr txBox="1"/>
          <p:nvPr/>
        </p:nvSpPr>
        <p:spPr>
          <a:xfrm>
            <a:off x="6283997" y="3932244"/>
            <a:ext cx="230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Prof. Dr. Diana </a:t>
            </a:r>
            <a:r>
              <a:rPr lang="it-IT" dirty="0" err="1"/>
              <a:t>Spulber</a:t>
            </a:r>
            <a:endParaRPr lang="it-IT" dirty="0"/>
          </a:p>
          <a:p>
            <a:r>
              <a:rPr lang="it-IT" dirty="0"/>
              <a:t>University of Genova</a:t>
            </a:r>
          </a:p>
        </p:txBody>
      </p:sp>
    </p:spTree>
    <p:extLst>
      <p:ext uri="{BB962C8B-B14F-4D97-AF65-F5344CB8AC3E}">
        <p14:creationId xmlns:p14="http://schemas.microsoft.com/office/powerpoint/2010/main" val="370123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62BECD-CBD7-F7DB-DE9D-44017F6C7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83" y="792304"/>
            <a:ext cx="3883613" cy="30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400" b="1" dirty="0">
                <a:effectLst/>
              </a:rPr>
              <a:t>609905-EPP-1-2019-1-EPPKA2-CBHE-JP</a:t>
            </a:r>
          </a:p>
          <a:p>
            <a:endParaRPr lang="it-IT" b="1" dirty="0">
              <a:effectLst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6DEBC97-100F-5FAB-39AD-4DEE070FA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r="13086" b="-2"/>
          <a:stretch/>
        </p:blipFill>
        <p:spPr bwMode="auto">
          <a:xfrm>
            <a:off x="5834743" y="1813531"/>
            <a:ext cx="2795503" cy="3557713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">
            <a:extLst>
              <a:ext uri="{FF2B5EF4-FFF2-40B4-BE49-F238E27FC236}">
                <a16:creationId xmlns:a16="http://schemas.microsoft.com/office/drawing/2014/main" id="{9F99058C-1390-1154-5E55-39424C136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7797"/>
            <a:ext cx="2895600" cy="9430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7A0BAD-758F-0092-C1E3-538124CDEA9B}"/>
              </a:ext>
            </a:extLst>
          </p:cNvPr>
          <p:cNvSpPr txBox="1"/>
          <p:nvPr/>
        </p:nvSpPr>
        <p:spPr>
          <a:xfrm>
            <a:off x="4419600" y="114542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Skills and Teachers Training for leadership</a:t>
            </a:r>
            <a:r>
              <a:rPr lang="it-IT" dirty="0">
                <a:solidFill>
                  <a:srgbClr val="C00000"/>
                </a:solidFill>
                <a:effectLst/>
              </a:rPr>
              <a:t>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C5B95E-8F1B-8725-6E09-6833C8F4F31E}"/>
              </a:ext>
            </a:extLst>
          </p:cNvPr>
          <p:cNvSpPr txBox="1"/>
          <p:nvPr/>
        </p:nvSpPr>
        <p:spPr>
          <a:xfrm>
            <a:off x="762000" y="1431411"/>
            <a:ext cx="5105400" cy="5727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Objectives:</a:t>
            </a:r>
            <a:endParaRPr lang="it-IT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Defining specific competencies necessary for local community leaders and developing strategies of leadership support through networking in international, regional and local communities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Developing interdisciplinary modularized thematic cluster for training leaders in 3-cycle system of higher education involving Bologna progress tools and mechanisms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Modernizing and developing programs for retraining of local community leaders by integrating formal and non-formal education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Establishing Centers for Non-formal Education for Local Community Leaders with Public E-Lab as a platform for e-networking, design, development and promotion of socially significant ideas of the local community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CONFERENCE: PETROPAVL KAZ 10-11 May 2023</a:t>
            </a:r>
            <a:endParaRPr lang="it-IT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ADD31B28-890E-C680-10E3-BAB85152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018" y="173571"/>
            <a:ext cx="3020964" cy="734253"/>
          </a:xfrm>
        </p:spPr>
        <p:txBody>
          <a:bodyPr>
            <a:normAutofit fontScale="90000"/>
          </a:bodyPr>
          <a:lstStyle/>
          <a:p>
            <a:r>
              <a:rPr lang="it-IT" sz="5400" dirty="0"/>
              <a:t>Erasmus+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93A5013-D8EC-B70F-06CE-57E7D09B4190}"/>
              </a:ext>
            </a:extLst>
          </p:cNvPr>
          <p:cNvSpPr txBox="1"/>
          <p:nvPr/>
        </p:nvSpPr>
        <p:spPr>
          <a:xfrm>
            <a:off x="6310990" y="5193461"/>
            <a:ext cx="159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070C0"/>
                </a:solidFill>
              </a:rPr>
              <a:t>www.destt.info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2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6B5F6-474E-1776-6005-96393857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596022"/>
          </a:xfrm>
        </p:spPr>
        <p:txBody>
          <a:bodyPr>
            <a:normAutofit/>
          </a:bodyPr>
          <a:lstStyle/>
          <a:p>
            <a:r>
              <a:rPr lang="it-IT" sz="3200" dirty="0"/>
              <a:t>The EDUCATIONAL </a:t>
            </a:r>
            <a:r>
              <a:rPr lang="it-IT" sz="3200" dirty="0" err="1"/>
              <a:t>partnerS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C0B3DC-B979-60F3-D26B-0EA00C414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524000"/>
            <a:ext cx="7633742" cy="426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100" dirty="0"/>
              <a:t>International Institute of Management  IMI-Nova, Moldova</a:t>
            </a:r>
          </a:p>
          <a:p>
            <a:pPr marL="0" indent="0">
              <a:buNone/>
            </a:pPr>
            <a:r>
              <a:rPr lang="it-IT" sz="3100" dirty="0"/>
              <a:t>University of Genova, </a:t>
            </a:r>
            <a:r>
              <a:rPr lang="it-IT" sz="3100" dirty="0" err="1"/>
              <a:t>Italy</a:t>
            </a:r>
            <a:endParaRPr lang="it-IT" sz="3100" dirty="0"/>
          </a:p>
          <a:p>
            <a:pPr marL="0" indent="0">
              <a:buNone/>
            </a:pPr>
            <a:r>
              <a:rPr lang="it-IT" sz="3100" dirty="0"/>
              <a:t>University of Catania, </a:t>
            </a:r>
            <a:r>
              <a:rPr lang="it-IT" sz="3100" dirty="0" err="1"/>
              <a:t>Italy</a:t>
            </a:r>
            <a:endParaRPr lang="it-IT" sz="3100" dirty="0"/>
          </a:p>
          <a:p>
            <a:pPr marL="0" indent="0">
              <a:buNone/>
            </a:pPr>
            <a:r>
              <a:rPr lang="it-IT" sz="3100" dirty="0"/>
              <a:t>University of Cassino and Southern Lazio, </a:t>
            </a:r>
            <a:r>
              <a:rPr lang="it-IT" sz="3100" dirty="0" err="1"/>
              <a:t>Italy</a:t>
            </a:r>
            <a:endParaRPr lang="it-IT" sz="3100" dirty="0"/>
          </a:p>
          <a:p>
            <a:pPr marL="0" indent="0">
              <a:buNone/>
            </a:pPr>
            <a:r>
              <a:rPr lang="it-IT" sz="3100" dirty="0"/>
              <a:t>University </a:t>
            </a:r>
            <a:r>
              <a:rPr lang="it-IT" sz="3100" dirty="0" err="1"/>
              <a:t>Mercatorum</a:t>
            </a:r>
            <a:r>
              <a:rPr lang="it-IT" sz="3100" dirty="0"/>
              <a:t>, </a:t>
            </a:r>
            <a:r>
              <a:rPr lang="it-IT" sz="3100" dirty="0" err="1"/>
              <a:t>Italy</a:t>
            </a:r>
            <a:endParaRPr lang="it-IT" sz="3100" dirty="0"/>
          </a:p>
          <a:p>
            <a:pPr marL="0" indent="0">
              <a:buNone/>
            </a:pPr>
            <a:r>
              <a:rPr lang="it-IT" sz="3100" dirty="0"/>
              <a:t>Lumsa University, </a:t>
            </a:r>
            <a:r>
              <a:rPr lang="it-IT" sz="3100" dirty="0" err="1"/>
              <a:t>Italy</a:t>
            </a:r>
            <a:endParaRPr lang="it-IT" sz="3100" dirty="0"/>
          </a:p>
          <a:p>
            <a:pPr marL="0" indent="0">
              <a:buNone/>
            </a:pPr>
            <a:r>
              <a:rPr lang="it-IT" sz="3100" dirty="0" err="1"/>
              <a:t>Nebrija</a:t>
            </a:r>
            <a:r>
              <a:rPr lang="it-IT" sz="3100" dirty="0"/>
              <a:t> </a:t>
            </a:r>
            <a:r>
              <a:rPr lang="it-IT" sz="3100" dirty="0" err="1"/>
              <a:t>Universidad</a:t>
            </a:r>
            <a:r>
              <a:rPr lang="it-IT" sz="3100" dirty="0"/>
              <a:t>, </a:t>
            </a:r>
            <a:r>
              <a:rPr lang="it-IT" sz="3100" dirty="0" err="1"/>
              <a:t>Spain</a:t>
            </a:r>
            <a:endParaRPr lang="it-IT" sz="3100" dirty="0"/>
          </a:p>
          <a:p>
            <a:pPr marL="0" indent="0">
              <a:buNone/>
            </a:pPr>
            <a:r>
              <a:rPr lang="it-IT" sz="3100" dirty="0"/>
              <a:t>University </a:t>
            </a:r>
            <a:r>
              <a:rPr lang="it-IT" sz="3100" dirty="0" err="1"/>
              <a:t>Kozybayev</a:t>
            </a:r>
            <a:r>
              <a:rPr lang="it-IT" sz="3100" dirty="0"/>
              <a:t>, Kazakhstan</a:t>
            </a:r>
          </a:p>
          <a:p>
            <a:pPr marL="0" indent="0">
              <a:buNone/>
            </a:pPr>
            <a:r>
              <a:rPr lang="it-IT" sz="3100" dirty="0" err="1"/>
              <a:t>Amanzholov</a:t>
            </a:r>
            <a:r>
              <a:rPr lang="it-IT" sz="3100" dirty="0"/>
              <a:t> </a:t>
            </a:r>
            <a:r>
              <a:rPr lang="it-IT" sz="3100" dirty="0" err="1"/>
              <a:t>Sarsen</a:t>
            </a:r>
            <a:r>
              <a:rPr lang="it-IT" sz="3100" dirty="0"/>
              <a:t> </a:t>
            </a:r>
            <a:r>
              <a:rPr lang="it-IT" sz="3100" dirty="0" err="1"/>
              <a:t>Ust</a:t>
            </a:r>
            <a:r>
              <a:rPr lang="it-IT" sz="3100" dirty="0"/>
              <a:t> </a:t>
            </a:r>
            <a:r>
              <a:rPr lang="it-IT" sz="3100" dirty="0" err="1"/>
              <a:t>Kamenogorsk</a:t>
            </a:r>
            <a:r>
              <a:rPr lang="it-IT" sz="3100" dirty="0"/>
              <a:t> University, Kazakhstan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407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03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6769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037D85-F183-5214-8BF7-617024F7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08" y="484631"/>
            <a:ext cx="8004604" cy="1638469"/>
          </a:xfrm>
        </p:spPr>
        <p:txBody>
          <a:bodyPr>
            <a:normAutofit fontScale="90000"/>
          </a:bodyPr>
          <a:lstStyle/>
          <a:p>
            <a:r>
              <a:rPr lang="it-IT" dirty="0"/>
              <a:t>The Journal </a:t>
            </a:r>
            <a:br>
              <a:rPr lang="it-IT" dirty="0"/>
            </a:br>
            <a:r>
              <a:rPr lang="it-IT" sz="2200" dirty="0">
                <a:latin typeface="arial narrow, sans-serif"/>
              </a:rPr>
              <a:t>(</a:t>
            </a:r>
            <a:r>
              <a:rPr lang="it-IT" sz="2200" b="1" dirty="0" err="1">
                <a:latin typeface="arial narrow, sans-serif"/>
              </a:rPr>
              <a:t>classified</a:t>
            </a:r>
            <a:r>
              <a:rPr lang="it-IT" sz="2200" b="1" dirty="0">
                <a:latin typeface="arial narrow, sans-serif"/>
              </a:rPr>
              <a:t> A by ANVUR field 14</a:t>
            </a:r>
            <a:r>
              <a:rPr lang="it-IT" sz="2200" dirty="0">
                <a:latin typeface="arial narrow, sans-serif"/>
              </a:rPr>
              <a:t>)</a:t>
            </a:r>
            <a:br>
              <a:rPr lang="it-IT" sz="2200" dirty="0">
                <a:latin typeface="arial narrow, sans-serif"/>
              </a:rPr>
            </a:br>
            <a:r>
              <a:rPr lang="it-IT" sz="2200" dirty="0">
                <a:latin typeface="arial narrow, sans-serif"/>
              </a:rPr>
              <a:t>partner: University of Genova (</a:t>
            </a:r>
            <a:r>
              <a:rPr lang="it-IT" sz="2200" dirty="0" err="1">
                <a:latin typeface="arial narrow, sans-serif"/>
              </a:rPr>
              <a:t>Italy</a:t>
            </a:r>
            <a:r>
              <a:rPr lang="it-IT" sz="2200" dirty="0">
                <a:latin typeface="arial narrow, sans-serif"/>
              </a:rPr>
              <a:t>), International Institute of Management </a:t>
            </a:r>
            <a:r>
              <a:rPr lang="it-IT" sz="2200">
                <a:latin typeface="arial narrow, sans-serif"/>
              </a:rPr>
              <a:t>(Moldova) and Foundation (IT)</a:t>
            </a:r>
            <a:endParaRPr lang="it-IT" sz="2200" dirty="0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8C0F0B26-1EB8-FA62-A70C-6BFAE903A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50" y="2317912"/>
            <a:ext cx="4906750" cy="439216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Edited by SCIENDO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Https://sciendo.com/journal/GSSFJ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it-IT" dirty="0"/>
              <a:t>Journal </a:t>
            </a:r>
            <a:r>
              <a:rPr lang="it-IT" dirty="0" err="1"/>
              <a:t>is</a:t>
            </a:r>
            <a:r>
              <a:rPr lang="it-IT" dirty="0"/>
              <a:t> focus on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critical</a:t>
            </a:r>
            <a:r>
              <a:rPr lang="it-IT" dirty="0"/>
              <a:t> </a:t>
            </a:r>
            <a:r>
              <a:rPr lang="it-IT" dirty="0" err="1"/>
              <a:t>discussion</a:t>
            </a:r>
            <a:r>
              <a:rPr lang="it-IT" dirty="0"/>
              <a:t> for </a:t>
            </a:r>
            <a:r>
              <a:rPr lang="it-IT" dirty="0" err="1"/>
              <a:t>analysis</a:t>
            </a:r>
            <a:r>
              <a:rPr lang="it-IT" dirty="0"/>
              <a:t> and </a:t>
            </a:r>
            <a:r>
              <a:rPr lang="it-IT" dirty="0" err="1"/>
              <a:t>explore</a:t>
            </a:r>
            <a:r>
              <a:rPr lang="it-IT" dirty="0"/>
              <a:t> </a:t>
            </a:r>
            <a:r>
              <a:rPr lang="it-IT" dirty="0" err="1"/>
              <a:t>themes</a:t>
            </a:r>
            <a:r>
              <a:rPr lang="it-IT" dirty="0"/>
              <a:t> and / or </a:t>
            </a:r>
            <a:r>
              <a:rPr lang="it-IT" dirty="0" err="1"/>
              <a:t>problems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to </a:t>
            </a:r>
            <a:r>
              <a:rPr lang="it-IT" dirty="0" err="1"/>
              <a:t>conflict</a:t>
            </a:r>
            <a:r>
              <a:rPr lang="it-IT" dirty="0"/>
              <a:t> </a:t>
            </a:r>
            <a:r>
              <a:rPr lang="it-IT" dirty="0" err="1"/>
              <a:t>resolution</a:t>
            </a:r>
            <a:r>
              <a:rPr lang="it-IT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critical</a:t>
            </a:r>
            <a:r>
              <a:rPr lang="it-IT" dirty="0"/>
              <a:t> </a:t>
            </a:r>
            <a:r>
              <a:rPr lang="it-IT" dirty="0" err="1"/>
              <a:t>discussion</a:t>
            </a:r>
            <a:r>
              <a:rPr lang="it-IT" dirty="0"/>
              <a:t> for </a:t>
            </a:r>
            <a:r>
              <a:rPr lang="it-IT" dirty="0" err="1"/>
              <a:t>analysis</a:t>
            </a:r>
            <a:r>
              <a:rPr lang="it-IT" dirty="0"/>
              <a:t> of concept of social security,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concept of </a:t>
            </a:r>
            <a:r>
              <a:rPr lang="it-IT" dirty="0" err="1"/>
              <a:t>freedom</a:t>
            </a:r>
            <a:r>
              <a:rPr lang="it-IT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geopolitics</a:t>
            </a:r>
            <a:r>
              <a:rPr lang="it-IT" dirty="0"/>
              <a:t> security,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economic</a:t>
            </a:r>
            <a:r>
              <a:rPr lang="it-IT" dirty="0"/>
              <a:t> security,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international </a:t>
            </a:r>
            <a:r>
              <a:rPr lang="it-IT" dirty="0" err="1"/>
              <a:t>cooperation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Geopolitical, Social Security and Freedom Journal's Cover Image">
            <a:extLst>
              <a:ext uri="{FF2B5EF4-FFF2-40B4-BE49-F238E27FC236}">
                <a16:creationId xmlns:a16="http://schemas.microsoft.com/office/drawing/2014/main" id="{53671DFE-E30B-448E-06E2-27816273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8090" y="2177914"/>
            <a:ext cx="2742436" cy="387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651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3132</TotalTime>
  <Words>859</Words>
  <Application>Microsoft Macintosh PowerPoint</Application>
  <PresentationFormat>Presentazione su schermo (4:3)</PresentationFormat>
  <Paragraphs>97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Algerian</vt:lpstr>
      <vt:lpstr>Arial</vt:lpstr>
      <vt:lpstr>arial narrow, sans-serif</vt:lpstr>
      <vt:lpstr>Calibri</vt:lpstr>
      <vt:lpstr>Gill Sans MT</vt:lpstr>
      <vt:lpstr>Impact</vt:lpstr>
      <vt:lpstr>Times New Roman</vt:lpstr>
      <vt:lpstr>Wingdings</vt:lpstr>
      <vt:lpstr>Badge</vt:lpstr>
      <vt:lpstr>PIC 911453808</vt:lpstr>
      <vt:lpstr>The Foundation sicurezza e liberta’ - FSL  the relationship</vt:lpstr>
      <vt:lpstr>Fondazione sicurezza e libeRTà</vt:lpstr>
      <vt:lpstr>«FoUNDATION SECURITY and freedom» </vt:lpstr>
      <vt:lpstr>What we are doing?</vt:lpstr>
      <vt:lpstr>The scientific board</vt:lpstr>
      <vt:lpstr>Erasmus+</vt:lpstr>
      <vt:lpstr>The EDUCATIONAL partnerS</vt:lpstr>
      <vt:lpstr>The Journal  (classified A by ANVUR field 14) partner: University of Genova (Italy), International Institute of Management (Moldova) and Foundation (IT)</vt:lpstr>
      <vt:lpstr>Doctoral studies PHD</vt:lpstr>
      <vt:lpstr>Presentazione standard di PowerPoint</vt:lpstr>
      <vt:lpstr>   Thank you for YOUR ATTENTION  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Тогтворшилтой хөгжихүйц боловсрол</dc:title>
  <dc:creator>Valued Acer Customer</dc:creator>
  <cp:lastModifiedBy>Carolina Figus</cp:lastModifiedBy>
  <cp:revision>273</cp:revision>
  <dcterms:created xsi:type="dcterms:W3CDTF">2016-10-20T03:34:34Z</dcterms:created>
  <dcterms:modified xsi:type="dcterms:W3CDTF">2026-06-18T08:13:51Z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C21F4434-5D01-4586-9926-80E007F3BE4F</vt:lpwstr>
  </property>
  <property fmtid="{D5CDD505-2E9C-101B-9397-08002B2CF9AE}" pid="3" name="ArticulatePath">
    <vt:lpwstr>Mongolia PPT 2016.10.24</vt:lpwstr>
  </property>
</Properties>
</file>