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0" r:id="rId1"/>
  </p:sldMasterIdLst>
  <p:notesMasterIdLst>
    <p:notesMasterId r:id="rId12"/>
  </p:notesMasterIdLst>
  <p:sldIdLst>
    <p:sldId id="256" r:id="rId2"/>
    <p:sldId id="278" r:id="rId3"/>
    <p:sldId id="257" r:id="rId4"/>
    <p:sldId id="259" r:id="rId5"/>
    <p:sldId id="266" r:id="rId6"/>
    <p:sldId id="274" r:id="rId7"/>
    <p:sldId id="260" r:id="rId8"/>
    <p:sldId id="277" r:id="rId9"/>
    <p:sldId id="27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46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38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Replace the two placeholder boxes with the Erasmus+ and TECGREMED logos.</a:t>
            </a:r>
          </a:p>
          <a:p>
            <a:r>
              <a:t>Suggested brand colors: deep blue for Erasmus+, green accent for sustainability theme.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87459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Frame the socio-economic challenge and the policy context. Emphasize barriers for refugee youth and the need for market-relevant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74064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Keep objectives concise; link to measurable training participation and employability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5171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Connect impact to SDGs and EU/MENA policy objectives.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7986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Concise overview derived from the uploaded Work 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886439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Briefly introduce roles; highlight the balanced Europe–MENA partnership.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06722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Summarizes tangible deliverables and outcomes expected from the 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29537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Invite stakeholders to engage and monitor updates.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80162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9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6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2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92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34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9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0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9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9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8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7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0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5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7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66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2717799"/>
          </a:xfrm>
        </p:spPr>
        <p:txBody>
          <a:bodyPr/>
          <a:lstStyle/>
          <a:p>
            <a:r>
              <a:rPr sz="4000" b="1" dirty="0">
                <a:solidFill>
                  <a:srgbClr val="004D99"/>
                </a:solidFill>
              </a:rPr>
              <a:t>Overview of TECGREMED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1610720"/>
          </a:xfrm>
          <a:noFill/>
        </p:spPr>
        <p:txBody>
          <a:bodyPr>
            <a:normAutofit/>
          </a:bodyPr>
          <a:lstStyle/>
          <a:p>
            <a:r>
              <a:rPr b="1" dirty="0">
                <a:solidFill>
                  <a:srgbClr val="002060"/>
                </a:solidFill>
              </a:rPr>
              <a:t>Erasmus+ </a:t>
            </a:r>
            <a:r>
              <a:rPr lang="en-US" b="1" dirty="0">
                <a:solidFill>
                  <a:srgbClr val="002060"/>
                </a:solidFill>
              </a:rPr>
              <a:t>CBHE VET Project </a:t>
            </a:r>
          </a:p>
          <a:p>
            <a:r>
              <a:rPr b="1" dirty="0">
                <a:solidFill>
                  <a:srgbClr val="002060"/>
                </a:solidFill>
              </a:rPr>
              <a:t>—TECGREMED </a:t>
            </a:r>
            <a:r>
              <a:rPr lang="en-US" b="1" dirty="0">
                <a:solidFill>
                  <a:srgbClr val="002060"/>
                </a:solidFill>
              </a:rPr>
              <a:t>Stakeholders Meeting </a:t>
            </a:r>
            <a:r>
              <a:rPr b="1" dirty="0">
                <a:solidFill>
                  <a:srgbClr val="002060"/>
                </a:solidFill>
              </a:rPr>
              <a:t>(</a:t>
            </a:r>
            <a:r>
              <a:rPr lang="en-US" b="1" dirty="0">
                <a:solidFill>
                  <a:srgbClr val="002060"/>
                </a:solidFill>
              </a:rPr>
              <a:t>Zarqa </a:t>
            </a:r>
            <a:r>
              <a:rPr b="1" dirty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16 Oct 2025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" y="775970"/>
            <a:ext cx="3108960" cy="1188720"/>
          </a:xfrm>
          <a:prstGeom prst="rect">
            <a:avLst/>
          </a:prstGeom>
          <a:solidFill>
            <a:srgbClr val="E6F0FF"/>
          </a:solidFill>
          <a:ln w="25400">
            <a:solidFill>
              <a:srgbClr val="004D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1">
                <a:solidFill>
                  <a:srgbClr val="004D99"/>
                </a:solidFill>
              </a:defRPr>
            </a:pPr>
            <a:r>
              <a:rPr dirty="0"/>
              <a:t>Insert </a:t>
            </a:r>
            <a:r>
              <a:rPr dirty="0" err="1"/>
              <a:t>Erasus</a:t>
            </a:r>
            <a:r>
              <a:rPr dirty="0"/>
              <a:t>+ Logo Here</a:t>
            </a:r>
          </a:p>
        </p:txBody>
      </p:sp>
      <p:pic>
        <p:nvPicPr>
          <p:cNvPr id="7" name="Picture 6" descr="Log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542" y="99378"/>
            <a:ext cx="2017818" cy="2017818"/>
          </a:xfrm>
          <a:prstGeom prst="rect">
            <a:avLst/>
          </a:prstGeom>
        </p:spPr>
      </p:pic>
      <p:pic>
        <p:nvPicPr>
          <p:cNvPr id="6" name="Image 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640" y="775970"/>
            <a:ext cx="3108960" cy="1188720"/>
          </a:xfrm>
          <a:prstGeom prst="rect">
            <a:avLst/>
          </a:prstGeom>
        </p:spPr>
      </p:pic>
      <p:pic>
        <p:nvPicPr>
          <p:cNvPr id="8" name="Picture 7" descr="Immagine che contiene logo, Elementi grafici, Carattere, design&#10;&#10;Descrizione generata automaticamen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1" t="14400" r="12550" b="18466"/>
          <a:stretch>
            <a:fillRect/>
          </a:stretch>
        </p:blipFill>
        <p:spPr bwMode="auto">
          <a:xfrm>
            <a:off x="6577542" y="146262"/>
            <a:ext cx="2017818" cy="2124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 b="1">
                <a:solidFill>
                  <a:srgbClr val="004D99"/>
                </a:solidFill>
              </a:rPr>
              <a:t>Contacts &amp;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138755"/>
            <a:ext cx="4388079" cy="4877034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Coordinator: University of </a:t>
            </a:r>
            <a:r>
              <a:rPr dirty="0" err="1"/>
              <a:t>Cassino</a:t>
            </a:r>
            <a:r>
              <a:rPr dirty="0"/>
              <a:t> and Southern Lazio.</a:t>
            </a:r>
          </a:p>
          <a:p>
            <a:pPr>
              <a:defRPr sz="2000"/>
            </a:pPr>
            <a:r>
              <a:rPr lang="en-US" dirty="0"/>
              <a:t>Local Coordinator : </a:t>
            </a:r>
            <a:r>
              <a:rPr dirty="0"/>
              <a:t>Email: </a:t>
            </a:r>
            <a:r>
              <a:rPr lang="en-US" dirty="0"/>
              <a:t>ashaqadan@zu.edu.jo</a:t>
            </a:r>
            <a:endParaRPr dirty="0"/>
          </a:p>
          <a:p>
            <a:pPr>
              <a:defRPr sz="2000"/>
            </a:pPr>
            <a:r>
              <a:rPr dirty="0"/>
              <a:t>Follow website News/Plans for updated materials and events.</a:t>
            </a:r>
            <a:endParaRPr lang="en-US" dirty="0"/>
          </a:p>
          <a:p>
            <a:pPr>
              <a:defRPr sz="2000"/>
            </a:pPr>
            <a:r>
              <a:rPr lang="en-US" dirty="0"/>
              <a:t>https://www.tecgremed.com/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9C9644-181D-5F5C-7131-24CBC0190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541" y="2261937"/>
            <a:ext cx="2924058" cy="29240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8BAA-578E-A6F4-CA15-F1C08AEC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42945"/>
          </a:xfrm>
        </p:spPr>
        <p:txBody>
          <a:bodyPr/>
          <a:lstStyle/>
          <a:p>
            <a:r>
              <a:rPr lang="en-US" sz="2400" b="1" dirty="0"/>
              <a:t>TECGREMED KICK OFF MEETING</a:t>
            </a:r>
            <a:br>
              <a:rPr lang="en-US" b="1" dirty="0"/>
            </a:br>
            <a:r>
              <a:rPr lang="en-US" sz="2400" i="1" dirty="0"/>
              <a:t>Amman 12-14 January 2025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84DF3-C41D-2405-FD32-AA43B2015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73" y="2209801"/>
            <a:ext cx="6711654" cy="41954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A2E845-6E71-B23E-7038-F447B0F46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00" y="3023938"/>
            <a:ext cx="5715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 b="1" dirty="0">
                <a:solidFill>
                  <a:srgbClr val="004D99"/>
                </a:solidFill>
              </a:rPr>
              <a:t>Why TECGREMED?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pPr>
              <a:defRPr sz="2000"/>
            </a:pPr>
            <a:r>
              <a:rPr dirty="0"/>
              <a:t>Tackle youth skills–jobs mismatch in MENA; inclusion of refugee </a:t>
            </a:r>
            <a:r>
              <a:rPr lang="en-US" dirty="0"/>
              <a:t>and local </a:t>
            </a:r>
            <a:r>
              <a:rPr dirty="0"/>
              <a:t>youth.</a:t>
            </a:r>
          </a:p>
          <a:p>
            <a:pPr>
              <a:defRPr sz="2000"/>
            </a:pPr>
            <a:r>
              <a:rPr dirty="0"/>
              <a:t>Aligns with EU policy context and UN SDGs (Decent Work, Reduced Inequalities).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40164"/>
            <a:ext cx="8229600" cy="228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000"/>
            </a:pPr>
            <a:r>
              <a:rPr lang="en-US" sz="2000"/>
              <a:t>Integrates sustainability and green practices across training and outputs.</a:t>
            </a:r>
          </a:p>
          <a:p>
            <a:pPr>
              <a:defRPr sz="2000"/>
            </a:pPr>
            <a:r>
              <a:rPr lang="en-US" sz="2000"/>
              <a:t>Supports SDGs on clean energy, innovation, circularity, and climate action.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6058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004D99"/>
                </a:solidFill>
              </a:rPr>
              <a:t>Green &amp; Sustainable Focus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>
                <a:solidFill>
                  <a:srgbClr val="004D99"/>
                </a:solidFill>
              </a:rPr>
              <a:t>TECGREMED </a:t>
            </a:r>
            <a:r>
              <a:rPr sz="3400" b="1" dirty="0">
                <a:solidFill>
                  <a:srgbClr val="004D99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Bridge the skills gap with training tied to real labor-market needs.</a:t>
            </a:r>
          </a:p>
          <a:p>
            <a:pPr>
              <a:defRPr sz="2000"/>
            </a:pPr>
            <a:r>
              <a:t>Improve employability and inclusion for youth in the region.</a:t>
            </a:r>
          </a:p>
          <a:p>
            <a:pPr>
              <a:defRPr sz="2000"/>
            </a:pPr>
            <a:r>
              <a:t>Strengthen university–industry links around green and digital transitions.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 b="1">
                <a:solidFill>
                  <a:srgbClr val="004D99"/>
                </a:solidFill>
              </a:rPr>
              <a:t>Anticipated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dirty="0"/>
              <a:t>Better job readiness for youth, including refugees.</a:t>
            </a:r>
          </a:p>
          <a:p>
            <a:pPr>
              <a:defRPr sz="2000"/>
            </a:pPr>
            <a:r>
              <a:rPr dirty="0"/>
              <a:t>Stronger university–industry bridges in green/digital transitions.</a:t>
            </a:r>
          </a:p>
          <a:p>
            <a:pPr>
              <a:defRPr sz="2000"/>
            </a:pPr>
            <a:r>
              <a:rPr dirty="0"/>
              <a:t>Regional cooperation supporting inclusive growth and SDGs.</a:t>
            </a:r>
            <a:endParaRPr lang="en-US" dirty="0"/>
          </a:p>
          <a:p>
            <a:pPr>
              <a:defRPr sz="2000"/>
            </a:pPr>
            <a:r>
              <a:rPr lang="en-US" dirty="0"/>
              <a:t>Create Green learning Laboratory </a:t>
            </a:r>
          </a:p>
          <a:p>
            <a:pPr>
              <a:defRPr sz="2000"/>
            </a:pPr>
            <a:r>
              <a:rPr lang="en-US" dirty="0"/>
              <a:t>Create 4-5 training modules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 b="1">
                <a:solidFill>
                  <a:srgbClr val="004D99"/>
                </a:solidFill>
              </a:rPr>
              <a:t>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5868"/>
          </a:xfrm>
        </p:spPr>
        <p:txBody>
          <a:bodyPr/>
          <a:lstStyle/>
          <a:p>
            <a:pPr>
              <a:defRPr sz="2000"/>
            </a:pPr>
            <a:r>
              <a:rPr dirty="0"/>
              <a:t>TECGREMED = Technical Green Engineering skills for Mediterranean Region (Erasmus+).</a:t>
            </a:r>
          </a:p>
          <a:p>
            <a:pPr>
              <a:defRPr sz="2000"/>
            </a:pPr>
            <a:r>
              <a:rPr dirty="0"/>
              <a:t>Purpose: close skills–jobs gaps and improve employability of youth (incl. refugees) via VET-focused, market‑aligned training.</a:t>
            </a:r>
          </a:p>
          <a:p>
            <a:pPr>
              <a:defRPr sz="2000"/>
            </a:pPr>
            <a:r>
              <a:rPr dirty="0"/>
              <a:t>Scope: Jordan, Palestine, Morocco with EU partners; integrates green practices and sustainability.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 b="1">
                <a:solidFill>
                  <a:srgbClr val="004D99"/>
                </a:solidFill>
              </a:rPr>
              <a:t>Consortium (Europe–MENA)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95923"/>
            <a:ext cx="6711654" cy="2847477"/>
          </a:xfrm>
        </p:spPr>
        <p:txBody>
          <a:bodyPr/>
          <a:lstStyle/>
          <a:p>
            <a:pPr>
              <a:defRPr sz="2000"/>
            </a:pPr>
            <a:r>
              <a:rPr dirty="0"/>
              <a:t>University of Cassino and Southern Lazio (Coordinator, Italy)</a:t>
            </a:r>
          </a:p>
          <a:p>
            <a:pPr>
              <a:defRPr sz="2000"/>
            </a:pPr>
            <a:r>
              <a:rPr dirty="0"/>
              <a:t>Polytechnic University of Valencia (Spain); Fondazione </a:t>
            </a:r>
            <a:r>
              <a:rPr dirty="0" err="1"/>
              <a:t>Sicurezza</a:t>
            </a:r>
            <a:r>
              <a:rPr dirty="0"/>
              <a:t> e Libertà (Italy)</a:t>
            </a:r>
          </a:p>
          <a:p>
            <a:pPr>
              <a:defRPr sz="2000"/>
            </a:pPr>
            <a:r>
              <a:rPr dirty="0"/>
              <a:t>Zarqa University; University of Jordan (Jordan)</a:t>
            </a:r>
          </a:p>
          <a:p>
            <a:pPr>
              <a:defRPr sz="2000"/>
            </a:pPr>
            <a:r>
              <a:rPr dirty="0"/>
              <a:t>An‑Najah National University (Palestine); Sidi Mohamed Ben Abdellah University (Morocco)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94878-2CC5-723B-77A0-36357289EF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43" t="23086" r="12629" b="56553"/>
          <a:stretch>
            <a:fillRect/>
          </a:stretch>
        </p:blipFill>
        <p:spPr>
          <a:xfrm>
            <a:off x="958998" y="4343400"/>
            <a:ext cx="6449058" cy="10467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4D99"/>
                </a:solidFill>
              </a:rPr>
              <a:t>Project Phases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8436" y="1331259"/>
            <a:ext cx="78308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defRPr sz="2000"/>
            </a:pPr>
            <a:r>
              <a:rPr lang="en-US" dirty="0"/>
              <a:t>Phase 1 – Management &amp; Coordination (M1–M24): agreements, committees, daily coordination, steering meetings.</a:t>
            </a:r>
          </a:p>
          <a:p>
            <a:pPr>
              <a:defRPr sz="2000"/>
            </a:pPr>
            <a:r>
              <a:rPr lang="en-US" dirty="0"/>
              <a:t>Phase 2 – Preparation &amp; Capacity Enhancement (M1–M10): kick‑off; baseline data; create Green Practices Workspace; choose study levels; recruit LM partners; train curriculum developers.</a:t>
            </a:r>
          </a:p>
          <a:p>
            <a:pPr>
              <a:defRPr sz="2000"/>
            </a:pPr>
            <a:r>
              <a:rPr lang="en-US" dirty="0"/>
              <a:t>Phase 3 – Curriculum Development &amp; Implementation (Y2 ≈ M9–M22): framework &amp; templates; course (re)design; train academic/VET staff; review &amp; EU benchmarking; approval/accreditation; 1‑year course implementation &amp; work placements.</a:t>
            </a:r>
          </a:p>
          <a:p>
            <a:pPr>
              <a:defRPr sz="2000"/>
            </a:pPr>
            <a:r>
              <a:rPr lang="en-US" dirty="0"/>
              <a:t>Phase 4 – Exploitation, Quality &amp; Dissemination (M1–M24): quality &amp; dissemination plans, formative evaluation, three training workshops in vocational institutions (North Morocco / Jordan / Palestine).</a:t>
            </a:r>
          </a:p>
        </p:txBody>
      </p:sp>
    </p:spTree>
    <p:extLst>
      <p:ext uri="{BB962C8B-B14F-4D97-AF65-F5344CB8AC3E}">
        <p14:creationId xmlns:p14="http://schemas.microsoft.com/office/powerpoint/2010/main" val="390677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 b="1">
                <a:solidFill>
                  <a:srgbClr val="004D99"/>
                </a:solidFill>
              </a:rPr>
              <a:t>Expected 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46810"/>
            <a:ext cx="7618468" cy="4195481"/>
          </a:xfrm>
        </p:spPr>
        <p:txBody>
          <a:bodyPr>
            <a:normAutofit fontScale="92500" lnSpcReduction="20000"/>
          </a:bodyPr>
          <a:lstStyle/>
          <a:p>
            <a:pPr>
              <a:defRPr sz="2000"/>
            </a:pPr>
            <a:r>
              <a:rPr dirty="0"/>
              <a:t>Signed partnership agreements, established governance bodies, and coordinated management artifacts.</a:t>
            </a:r>
          </a:p>
          <a:p>
            <a:pPr>
              <a:defRPr sz="2000"/>
            </a:pPr>
            <a:r>
              <a:rPr dirty="0"/>
              <a:t>Baseline dataset on curricula gaps, market needs, and stakeholder profiles; operational Green Practices Workspace.</a:t>
            </a:r>
          </a:p>
          <a:p>
            <a:pPr>
              <a:defRPr sz="2000"/>
            </a:pPr>
            <a:r>
              <a:rPr dirty="0"/>
              <a:t>Curriculum framework/templates and (re)designed VET courses aligned to employer needs; EU‑benchmarked &amp; accredited.</a:t>
            </a:r>
          </a:p>
          <a:p>
            <a:pPr>
              <a:defRPr sz="2000"/>
            </a:pPr>
            <a:r>
              <a:rPr dirty="0"/>
              <a:t>Trained academic and VET staff in EU/Jordan; implemented courses for a full cycle with student projects and placements.</a:t>
            </a:r>
          </a:p>
          <a:p>
            <a:pPr>
              <a:defRPr sz="2000"/>
            </a:pPr>
            <a:r>
              <a:rPr dirty="0"/>
              <a:t>Quality and dissemination plans; monitoring and formative evaluation reports; 3 training workshops in partner VET schools.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520</TotalTime>
  <Words>675</Words>
  <Application>Microsoft Office PowerPoint</Application>
  <PresentationFormat>On-screen Show (4:3)</PresentationFormat>
  <Paragraphs>56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Overview of TECGREMED Project</vt:lpstr>
      <vt:lpstr>TECGREMED KICK OFF MEETING Amman 12-14 January 2025 </vt:lpstr>
      <vt:lpstr>Why TECGREMED?</vt:lpstr>
      <vt:lpstr>TECGREMED Objectives</vt:lpstr>
      <vt:lpstr>Anticipated Impact</vt:lpstr>
      <vt:lpstr>Project Overview</vt:lpstr>
      <vt:lpstr>Consortium (Europe–MENA)</vt:lpstr>
      <vt:lpstr>Project Phases</vt:lpstr>
      <vt:lpstr>Expected Outputs</vt:lpstr>
      <vt:lpstr>Contacts &amp; Next Steps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TECGREMED Project</dc:title>
  <dc:subject/>
  <dc:creator>2997</dc:creator>
  <cp:keywords/>
  <dc:description>generated using python-pptx</dc:description>
  <cp:lastModifiedBy>C-ROAD</cp:lastModifiedBy>
  <cp:revision>13</cp:revision>
  <dcterms:created xsi:type="dcterms:W3CDTF">2013-01-27T09:14:16Z</dcterms:created>
  <dcterms:modified xsi:type="dcterms:W3CDTF">2025-10-15T17:56:42Z</dcterms:modified>
  <cp:category/>
</cp:coreProperties>
</file>