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13A687-4517-4183-8010-0A86F519EE52}" v="15" dt="2025-12-25T08:26:45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16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12" Type="http://schemas.openxmlformats.org/officeDocument/2006/relationships/image" Target="../media/image14.png"/><Relationship Id="rId17" Type="http://schemas.openxmlformats.org/officeDocument/2006/relationships/image" Target="../media/image19.sv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hyperlink" Target="https://bayt.com/" TargetMode="Externa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5" Type="http://schemas.openxmlformats.org/officeDocument/2006/relationships/image" Target="../media/image1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Relationship Id="rId14" Type="http://schemas.openxmlformats.org/officeDocument/2006/relationships/image" Target="../media/image16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17" Type="http://schemas.openxmlformats.org/officeDocument/2006/relationships/hyperlink" Target="https://bayt.com/" TargetMode="External"/><Relationship Id="rId2" Type="http://schemas.openxmlformats.org/officeDocument/2006/relationships/image" Target="../media/image5.svg"/><Relationship Id="rId16" Type="http://schemas.openxmlformats.org/officeDocument/2006/relationships/image" Target="../media/image19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Relationship Id="rId1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BD1F9A-2731-4FAB-B4D1-1C24EA9760E0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8E04206-DE08-4C47-9DE8-AAA32A7EF6F2}">
      <dgm:prSet/>
      <dgm:spPr/>
      <dgm:t>
        <a:bodyPr/>
        <a:lstStyle/>
        <a:p>
          <a:r>
            <a:rPr lang="en-US" b="1"/>
            <a:t>MENA Engineering:</a:t>
          </a:r>
          <a:r>
            <a:rPr lang="en-US"/>
            <a:t> The $2 Trillion Transformation</a:t>
          </a:r>
        </a:p>
      </dgm:t>
    </dgm:pt>
    <dgm:pt modelId="{C224C1EC-0C1F-4DC8-ACFA-93446ADFDFDE}" type="parTrans" cxnId="{1EF646FD-D9DB-4B3A-9017-C4ABE2019094}">
      <dgm:prSet/>
      <dgm:spPr/>
      <dgm:t>
        <a:bodyPr/>
        <a:lstStyle/>
        <a:p>
          <a:endParaRPr lang="en-US"/>
        </a:p>
      </dgm:t>
    </dgm:pt>
    <dgm:pt modelId="{19C22EAF-9F69-4DE3-BAC6-9B30A4A57659}" type="sibTrans" cxnId="{1EF646FD-D9DB-4B3A-9017-C4ABE2019094}">
      <dgm:prSet/>
      <dgm:spPr/>
      <dgm:t>
        <a:bodyPr/>
        <a:lstStyle/>
        <a:p>
          <a:endParaRPr lang="en-US"/>
        </a:p>
      </dgm:t>
    </dgm:pt>
    <dgm:pt modelId="{4F23331A-B622-4317-9936-89CB406165D2}">
      <dgm:prSet/>
      <dgm:spPr/>
      <dgm:t>
        <a:bodyPr/>
        <a:lstStyle/>
        <a:p>
          <a:r>
            <a:rPr lang="en-US" b="1"/>
            <a:t>Jordan's Paradox:</a:t>
          </a:r>
          <a:r>
            <a:rPr lang="en-US"/>
            <a:t> Talent Factory vs. Brain Drain</a:t>
          </a:r>
        </a:p>
      </dgm:t>
    </dgm:pt>
    <dgm:pt modelId="{EB10FAAC-9DFE-4671-B969-E530DA735471}" type="parTrans" cxnId="{1C51DF30-0BC9-4C38-A91F-418B723DBA25}">
      <dgm:prSet/>
      <dgm:spPr/>
      <dgm:t>
        <a:bodyPr/>
        <a:lstStyle/>
        <a:p>
          <a:endParaRPr lang="en-US"/>
        </a:p>
      </dgm:t>
    </dgm:pt>
    <dgm:pt modelId="{E5AC8EDA-CA5C-4DD8-AB5D-6E6AA0700074}" type="sibTrans" cxnId="{1C51DF30-0BC9-4C38-A91F-418B723DBA25}">
      <dgm:prSet/>
      <dgm:spPr/>
      <dgm:t>
        <a:bodyPr/>
        <a:lstStyle/>
        <a:p>
          <a:endParaRPr lang="en-US"/>
        </a:p>
      </dgm:t>
    </dgm:pt>
    <dgm:pt modelId="{C0032A85-2374-4F85-855F-8777B8301C8B}">
      <dgm:prSet/>
      <dgm:spPr/>
      <dgm:t>
        <a:bodyPr/>
        <a:lstStyle/>
        <a:p>
          <a:r>
            <a:rPr lang="en-US" b="1"/>
            <a:t>By the Numbers:</a:t>
          </a:r>
          <a:r>
            <a:rPr lang="en-US"/>
            <a:t> In-Demand Specializations</a:t>
          </a:r>
        </a:p>
      </dgm:t>
    </dgm:pt>
    <dgm:pt modelId="{6DCF5AA5-AE8E-4C13-91C1-873B4A3DA991}" type="parTrans" cxnId="{32CFF00C-BF58-4735-A764-CC8EEE85023C}">
      <dgm:prSet/>
      <dgm:spPr/>
      <dgm:t>
        <a:bodyPr/>
        <a:lstStyle/>
        <a:p>
          <a:endParaRPr lang="en-US"/>
        </a:p>
      </dgm:t>
    </dgm:pt>
    <dgm:pt modelId="{ED93F00B-D91B-45C0-B2F8-2DBD764B5839}" type="sibTrans" cxnId="{32CFF00C-BF58-4735-A764-CC8EEE85023C}">
      <dgm:prSet/>
      <dgm:spPr/>
      <dgm:t>
        <a:bodyPr/>
        <a:lstStyle/>
        <a:p>
          <a:endParaRPr lang="en-US"/>
        </a:p>
      </dgm:t>
    </dgm:pt>
    <dgm:pt modelId="{CE14BAF0-44D4-4A4F-A2C1-FADFF5FA0EDF}">
      <dgm:prSet/>
      <dgm:spPr/>
      <dgm:t>
        <a:bodyPr/>
        <a:lstStyle/>
        <a:p>
          <a:r>
            <a:rPr lang="en-US" b="1"/>
            <a:t>Critical Challenges:</a:t>
          </a:r>
          <a:r>
            <a:rPr lang="en-US"/>
            <a:t> Data-Driven Insights</a:t>
          </a:r>
        </a:p>
      </dgm:t>
    </dgm:pt>
    <dgm:pt modelId="{1A9A5575-E022-4182-AFE6-4DA2E52947B0}" type="parTrans" cxnId="{25213705-EFBD-42B7-86BD-7CFFF84D9805}">
      <dgm:prSet/>
      <dgm:spPr/>
      <dgm:t>
        <a:bodyPr/>
        <a:lstStyle/>
        <a:p>
          <a:endParaRPr lang="en-US"/>
        </a:p>
      </dgm:t>
    </dgm:pt>
    <dgm:pt modelId="{B01B1065-B62C-416B-B847-29881387471F}" type="sibTrans" cxnId="{25213705-EFBD-42B7-86BD-7CFFF84D9805}">
      <dgm:prSet/>
      <dgm:spPr/>
      <dgm:t>
        <a:bodyPr/>
        <a:lstStyle/>
        <a:p>
          <a:endParaRPr lang="en-US"/>
        </a:p>
      </dgm:t>
    </dgm:pt>
    <dgm:pt modelId="{51D2E682-0C0F-4B9B-9370-CBDA41DBD3F4}">
      <dgm:prSet/>
      <dgm:spPr/>
      <dgm:t>
        <a:bodyPr/>
        <a:lstStyle/>
        <a:p>
          <a:r>
            <a:rPr lang="en-US" b="1"/>
            <a:t>Green Engineering:</a:t>
          </a:r>
          <a:r>
            <a:rPr lang="en-US"/>
            <a:t> The Sustainable Future</a:t>
          </a:r>
        </a:p>
      </dgm:t>
    </dgm:pt>
    <dgm:pt modelId="{C40CB4DC-6AE6-4AA7-9644-AB559AFA0123}" type="parTrans" cxnId="{B5AA4EC8-C158-460B-A55E-9FA77202E852}">
      <dgm:prSet/>
      <dgm:spPr/>
      <dgm:t>
        <a:bodyPr/>
        <a:lstStyle/>
        <a:p>
          <a:endParaRPr lang="en-US"/>
        </a:p>
      </dgm:t>
    </dgm:pt>
    <dgm:pt modelId="{02480055-C03E-43E6-B1AB-8DC0E9E3D61C}" type="sibTrans" cxnId="{B5AA4EC8-C158-460B-A55E-9FA77202E852}">
      <dgm:prSet/>
      <dgm:spPr/>
      <dgm:t>
        <a:bodyPr/>
        <a:lstStyle/>
        <a:p>
          <a:endParaRPr lang="en-US"/>
        </a:p>
      </dgm:t>
    </dgm:pt>
    <dgm:pt modelId="{6C81EE9B-1146-4B07-AF17-500A3991017F}">
      <dgm:prSet/>
      <dgm:spPr/>
      <dgm:t>
        <a:bodyPr/>
        <a:lstStyle/>
        <a:p>
          <a:r>
            <a:rPr lang="en-US" b="1"/>
            <a:t>Future Trends:</a:t>
          </a:r>
          <a:r>
            <a:rPr lang="en-US"/>
            <a:t> 2025-2035 Horizon</a:t>
          </a:r>
        </a:p>
      </dgm:t>
    </dgm:pt>
    <dgm:pt modelId="{78B2EB79-0545-4B4F-99F3-271D814AE321}" type="parTrans" cxnId="{AB7EF1AF-FA64-4E1D-8BCC-09E4C368BA92}">
      <dgm:prSet/>
      <dgm:spPr/>
      <dgm:t>
        <a:bodyPr/>
        <a:lstStyle/>
        <a:p>
          <a:endParaRPr lang="en-US"/>
        </a:p>
      </dgm:t>
    </dgm:pt>
    <dgm:pt modelId="{9D0DCFBB-E8DD-4C62-97A5-1E776DA59819}" type="sibTrans" cxnId="{AB7EF1AF-FA64-4E1D-8BCC-09E4C368BA92}">
      <dgm:prSet/>
      <dgm:spPr/>
      <dgm:t>
        <a:bodyPr/>
        <a:lstStyle/>
        <a:p>
          <a:endParaRPr lang="en-US"/>
        </a:p>
      </dgm:t>
    </dgm:pt>
    <dgm:pt modelId="{DBE5258D-D781-42C2-8D00-D2F5BF79F47F}">
      <dgm:prSet/>
      <dgm:spPr/>
      <dgm:t>
        <a:bodyPr/>
        <a:lstStyle/>
        <a:p>
          <a:r>
            <a:rPr lang="en-US" b="1"/>
            <a:t>Strategic Pathways:</a:t>
          </a:r>
          <a:r>
            <a:rPr lang="en-US"/>
            <a:t> Recommendations &amp; Actions</a:t>
          </a:r>
        </a:p>
      </dgm:t>
    </dgm:pt>
    <dgm:pt modelId="{D51517E4-B115-4D9A-B41E-198DED938C75}" type="parTrans" cxnId="{005784E6-E186-4DF9-B8BE-408DAEA4CD29}">
      <dgm:prSet/>
      <dgm:spPr/>
      <dgm:t>
        <a:bodyPr/>
        <a:lstStyle/>
        <a:p>
          <a:endParaRPr lang="en-US"/>
        </a:p>
      </dgm:t>
    </dgm:pt>
    <dgm:pt modelId="{D39CF3DF-5BA8-41CA-9F53-C94236C4A709}" type="sibTrans" cxnId="{005784E6-E186-4DF9-B8BE-408DAEA4CD29}">
      <dgm:prSet/>
      <dgm:spPr/>
      <dgm:t>
        <a:bodyPr/>
        <a:lstStyle/>
        <a:p>
          <a:endParaRPr lang="en-US"/>
        </a:p>
      </dgm:t>
    </dgm:pt>
    <dgm:pt modelId="{B04457A3-55C8-42E3-B828-C9CBEE9A1F5D}" type="pres">
      <dgm:prSet presAssocID="{0BBD1F9A-2731-4FAB-B4D1-1C24EA9760E0}" presName="vert0" presStyleCnt="0">
        <dgm:presLayoutVars>
          <dgm:dir/>
          <dgm:animOne val="branch"/>
          <dgm:animLvl val="lvl"/>
        </dgm:presLayoutVars>
      </dgm:prSet>
      <dgm:spPr/>
    </dgm:pt>
    <dgm:pt modelId="{B4297647-C252-4190-B538-13E874C563B2}" type="pres">
      <dgm:prSet presAssocID="{88E04206-DE08-4C47-9DE8-AAA32A7EF6F2}" presName="thickLine" presStyleLbl="alignNode1" presStyleIdx="0" presStyleCnt="7"/>
      <dgm:spPr/>
    </dgm:pt>
    <dgm:pt modelId="{BA44E3E6-B524-461D-9618-41ED6AF172D7}" type="pres">
      <dgm:prSet presAssocID="{88E04206-DE08-4C47-9DE8-AAA32A7EF6F2}" presName="horz1" presStyleCnt="0"/>
      <dgm:spPr/>
    </dgm:pt>
    <dgm:pt modelId="{2728D9EB-622B-4DFF-941C-F49850114A21}" type="pres">
      <dgm:prSet presAssocID="{88E04206-DE08-4C47-9DE8-AAA32A7EF6F2}" presName="tx1" presStyleLbl="revTx" presStyleIdx="0" presStyleCnt="7"/>
      <dgm:spPr/>
    </dgm:pt>
    <dgm:pt modelId="{D469DA1B-6D1D-444E-A590-4C2BBF573C1C}" type="pres">
      <dgm:prSet presAssocID="{88E04206-DE08-4C47-9DE8-AAA32A7EF6F2}" presName="vert1" presStyleCnt="0"/>
      <dgm:spPr/>
    </dgm:pt>
    <dgm:pt modelId="{0EE8DD00-56BD-482B-ADA2-32EE50C49EAF}" type="pres">
      <dgm:prSet presAssocID="{4F23331A-B622-4317-9936-89CB406165D2}" presName="thickLine" presStyleLbl="alignNode1" presStyleIdx="1" presStyleCnt="7"/>
      <dgm:spPr/>
    </dgm:pt>
    <dgm:pt modelId="{B6E4E448-91D0-4EB8-9CC1-6634D15A4524}" type="pres">
      <dgm:prSet presAssocID="{4F23331A-B622-4317-9936-89CB406165D2}" presName="horz1" presStyleCnt="0"/>
      <dgm:spPr/>
    </dgm:pt>
    <dgm:pt modelId="{641A8C72-7EC2-43E2-A6A3-7B38E65CF790}" type="pres">
      <dgm:prSet presAssocID="{4F23331A-B622-4317-9936-89CB406165D2}" presName="tx1" presStyleLbl="revTx" presStyleIdx="1" presStyleCnt="7"/>
      <dgm:spPr/>
    </dgm:pt>
    <dgm:pt modelId="{07690B6C-489F-405F-8B5D-2D41AA599AFF}" type="pres">
      <dgm:prSet presAssocID="{4F23331A-B622-4317-9936-89CB406165D2}" presName="vert1" presStyleCnt="0"/>
      <dgm:spPr/>
    </dgm:pt>
    <dgm:pt modelId="{2D09921E-1EFC-4FC1-AF2B-8CE9699C6778}" type="pres">
      <dgm:prSet presAssocID="{C0032A85-2374-4F85-855F-8777B8301C8B}" presName="thickLine" presStyleLbl="alignNode1" presStyleIdx="2" presStyleCnt="7"/>
      <dgm:spPr/>
    </dgm:pt>
    <dgm:pt modelId="{FEBEB49C-8652-4225-8C84-BB155E5C1FDC}" type="pres">
      <dgm:prSet presAssocID="{C0032A85-2374-4F85-855F-8777B8301C8B}" presName="horz1" presStyleCnt="0"/>
      <dgm:spPr/>
    </dgm:pt>
    <dgm:pt modelId="{613B26DF-A154-48D6-9466-E35F89581BDD}" type="pres">
      <dgm:prSet presAssocID="{C0032A85-2374-4F85-855F-8777B8301C8B}" presName="tx1" presStyleLbl="revTx" presStyleIdx="2" presStyleCnt="7"/>
      <dgm:spPr/>
    </dgm:pt>
    <dgm:pt modelId="{1BDDB29F-1263-4B1A-B0F9-0149A93D280B}" type="pres">
      <dgm:prSet presAssocID="{C0032A85-2374-4F85-855F-8777B8301C8B}" presName="vert1" presStyleCnt="0"/>
      <dgm:spPr/>
    </dgm:pt>
    <dgm:pt modelId="{78BAA5CB-F657-4BFF-9D90-7D472F3209EB}" type="pres">
      <dgm:prSet presAssocID="{CE14BAF0-44D4-4A4F-A2C1-FADFF5FA0EDF}" presName="thickLine" presStyleLbl="alignNode1" presStyleIdx="3" presStyleCnt="7"/>
      <dgm:spPr/>
    </dgm:pt>
    <dgm:pt modelId="{5757D844-75EC-40CA-A701-DD8903096679}" type="pres">
      <dgm:prSet presAssocID="{CE14BAF0-44D4-4A4F-A2C1-FADFF5FA0EDF}" presName="horz1" presStyleCnt="0"/>
      <dgm:spPr/>
    </dgm:pt>
    <dgm:pt modelId="{EC9B034A-0369-4874-8DE7-AA726802352E}" type="pres">
      <dgm:prSet presAssocID="{CE14BAF0-44D4-4A4F-A2C1-FADFF5FA0EDF}" presName="tx1" presStyleLbl="revTx" presStyleIdx="3" presStyleCnt="7"/>
      <dgm:spPr/>
    </dgm:pt>
    <dgm:pt modelId="{F17F9A55-483A-49BF-BEE9-B60FC7660D70}" type="pres">
      <dgm:prSet presAssocID="{CE14BAF0-44D4-4A4F-A2C1-FADFF5FA0EDF}" presName="vert1" presStyleCnt="0"/>
      <dgm:spPr/>
    </dgm:pt>
    <dgm:pt modelId="{7C982A88-A9C2-45D8-985A-AF8708946B59}" type="pres">
      <dgm:prSet presAssocID="{51D2E682-0C0F-4B9B-9370-CBDA41DBD3F4}" presName="thickLine" presStyleLbl="alignNode1" presStyleIdx="4" presStyleCnt="7"/>
      <dgm:spPr/>
    </dgm:pt>
    <dgm:pt modelId="{C4FA18D7-9A9B-41B5-ACF2-F4FD0B72EB24}" type="pres">
      <dgm:prSet presAssocID="{51D2E682-0C0F-4B9B-9370-CBDA41DBD3F4}" presName="horz1" presStyleCnt="0"/>
      <dgm:spPr/>
    </dgm:pt>
    <dgm:pt modelId="{D0CF9DC4-2C8B-400B-8352-DC21C10E04E6}" type="pres">
      <dgm:prSet presAssocID="{51D2E682-0C0F-4B9B-9370-CBDA41DBD3F4}" presName="tx1" presStyleLbl="revTx" presStyleIdx="4" presStyleCnt="7"/>
      <dgm:spPr/>
    </dgm:pt>
    <dgm:pt modelId="{AD8A1688-B5B3-457B-9B74-399518CD9C27}" type="pres">
      <dgm:prSet presAssocID="{51D2E682-0C0F-4B9B-9370-CBDA41DBD3F4}" presName="vert1" presStyleCnt="0"/>
      <dgm:spPr/>
    </dgm:pt>
    <dgm:pt modelId="{3FD198DB-D563-4CF5-884E-5FAA909F2C16}" type="pres">
      <dgm:prSet presAssocID="{6C81EE9B-1146-4B07-AF17-500A3991017F}" presName="thickLine" presStyleLbl="alignNode1" presStyleIdx="5" presStyleCnt="7"/>
      <dgm:spPr/>
    </dgm:pt>
    <dgm:pt modelId="{B226A46D-8559-4500-94A4-582CFDE927CA}" type="pres">
      <dgm:prSet presAssocID="{6C81EE9B-1146-4B07-AF17-500A3991017F}" presName="horz1" presStyleCnt="0"/>
      <dgm:spPr/>
    </dgm:pt>
    <dgm:pt modelId="{1BECBE25-8A48-4658-BEB6-BB75A97743AD}" type="pres">
      <dgm:prSet presAssocID="{6C81EE9B-1146-4B07-AF17-500A3991017F}" presName="tx1" presStyleLbl="revTx" presStyleIdx="5" presStyleCnt="7"/>
      <dgm:spPr/>
    </dgm:pt>
    <dgm:pt modelId="{52DDACFD-6CBD-4BCA-B5E5-FC9AB0929951}" type="pres">
      <dgm:prSet presAssocID="{6C81EE9B-1146-4B07-AF17-500A3991017F}" presName="vert1" presStyleCnt="0"/>
      <dgm:spPr/>
    </dgm:pt>
    <dgm:pt modelId="{509D9BDF-8B81-4AAC-BDD0-494822E4FD13}" type="pres">
      <dgm:prSet presAssocID="{DBE5258D-D781-42C2-8D00-D2F5BF79F47F}" presName="thickLine" presStyleLbl="alignNode1" presStyleIdx="6" presStyleCnt="7"/>
      <dgm:spPr/>
    </dgm:pt>
    <dgm:pt modelId="{25409368-4A03-44CD-8B71-A2AD825096F3}" type="pres">
      <dgm:prSet presAssocID="{DBE5258D-D781-42C2-8D00-D2F5BF79F47F}" presName="horz1" presStyleCnt="0"/>
      <dgm:spPr/>
    </dgm:pt>
    <dgm:pt modelId="{DB958A3A-CE78-4907-8A32-89AB6C32D050}" type="pres">
      <dgm:prSet presAssocID="{DBE5258D-D781-42C2-8D00-D2F5BF79F47F}" presName="tx1" presStyleLbl="revTx" presStyleIdx="6" presStyleCnt="7"/>
      <dgm:spPr/>
    </dgm:pt>
    <dgm:pt modelId="{3D79949A-261E-42BE-97D7-D40FE8E1C4C3}" type="pres">
      <dgm:prSet presAssocID="{DBE5258D-D781-42C2-8D00-D2F5BF79F47F}" presName="vert1" presStyleCnt="0"/>
      <dgm:spPr/>
    </dgm:pt>
  </dgm:ptLst>
  <dgm:cxnLst>
    <dgm:cxn modelId="{25213705-EFBD-42B7-86BD-7CFFF84D9805}" srcId="{0BBD1F9A-2731-4FAB-B4D1-1C24EA9760E0}" destId="{CE14BAF0-44D4-4A4F-A2C1-FADFF5FA0EDF}" srcOrd="3" destOrd="0" parTransId="{1A9A5575-E022-4182-AFE6-4DA2E52947B0}" sibTransId="{B01B1065-B62C-416B-B847-29881387471F}"/>
    <dgm:cxn modelId="{65792B07-3EE6-4BD6-A333-65D7ABBE4B74}" type="presOf" srcId="{DBE5258D-D781-42C2-8D00-D2F5BF79F47F}" destId="{DB958A3A-CE78-4907-8A32-89AB6C32D050}" srcOrd="0" destOrd="0" presId="urn:microsoft.com/office/officeart/2008/layout/LinedList"/>
    <dgm:cxn modelId="{32CFF00C-BF58-4735-A764-CC8EEE85023C}" srcId="{0BBD1F9A-2731-4FAB-B4D1-1C24EA9760E0}" destId="{C0032A85-2374-4F85-855F-8777B8301C8B}" srcOrd="2" destOrd="0" parTransId="{6DCF5AA5-AE8E-4C13-91C1-873B4A3DA991}" sibTransId="{ED93F00B-D91B-45C0-B2F8-2DBD764B5839}"/>
    <dgm:cxn modelId="{1E38CE23-2F00-4127-ADED-9BD8E2C5087E}" type="presOf" srcId="{CE14BAF0-44D4-4A4F-A2C1-FADFF5FA0EDF}" destId="{EC9B034A-0369-4874-8DE7-AA726802352E}" srcOrd="0" destOrd="0" presId="urn:microsoft.com/office/officeart/2008/layout/LinedList"/>
    <dgm:cxn modelId="{1C51DF30-0BC9-4C38-A91F-418B723DBA25}" srcId="{0BBD1F9A-2731-4FAB-B4D1-1C24EA9760E0}" destId="{4F23331A-B622-4317-9936-89CB406165D2}" srcOrd="1" destOrd="0" parTransId="{EB10FAAC-9DFE-4671-B969-E530DA735471}" sibTransId="{E5AC8EDA-CA5C-4DD8-AB5D-6E6AA0700074}"/>
    <dgm:cxn modelId="{F9C03137-66DB-4D81-8C28-69C447EF3FE0}" type="presOf" srcId="{0BBD1F9A-2731-4FAB-B4D1-1C24EA9760E0}" destId="{B04457A3-55C8-42E3-B828-C9CBEE9A1F5D}" srcOrd="0" destOrd="0" presId="urn:microsoft.com/office/officeart/2008/layout/LinedList"/>
    <dgm:cxn modelId="{7214C03E-04DA-4B99-AB31-ED9B0DEAAE87}" type="presOf" srcId="{88E04206-DE08-4C47-9DE8-AAA32A7EF6F2}" destId="{2728D9EB-622B-4DFF-941C-F49850114A21}" srcOrd="0" destOrd="0" presId="urn:microsoft.com/office/officeart/2008/layout/LinedList"/>
    <dgm:cxn modelId="{9EF61A75-1E15-44F3-9BE3-ADDF622051BF}" type="presOf" srcId="{4F23331A-B622-4317-9936-89CB406165D2}" destId="{641A8C72-7EC2-43E2-A6A3-7B38E65CF790}" srcOrd="0" destOrd="0" presId="urn:microsoft.com/office/officeart/2008/layout/LinedList"/>
    <dgm:cxn modelId="{B1487C5A-EF5A-463D-9935-0A80C49B66AB}" type="presOf" srcId="{51D2E682-0C0F-4B9B-9370-CBDA41DBD3F4}" destId="{D0CF9DC4-2C8B-400B-8352-DC21C10E04E6}" srcOrd="0" destOrd="0" presId="urn:microsoft.com/office/officeart/2008/layout/LinedList"/>
    <dgm:cxn modelId="{AB7EF1AF-FA64-4E1D-8BCC-09E4C368BA92}" srcId="{0BBD1F9A-2731-4FAB-B4D1-1C24EA9760E0}" destId="{6C81EE9B-1146-4B07-AF17-500A3991017F}" srcOrd="5" destOrd="0" parTransId="{78B2EB79-0545-4B4F-99F3-271D814AE321}" sibTransId="{9D0DCFBB-E8DD-4C62-97A5-1E776DA59819}"/>
    <dgm:cxn modelId="{B5AA4EC8-C158-460B-A55E-9FA77202E852}" srcId="{0BBD1F9A-2731-4FAB-B4D1-1C24EA9760E0}" destId="{51D2E682-0C0F-4B9B-9370-CBDA41DBD3F4}" srcOrd="4" destOrd="0" parTransId="{C40CB4DC-6AE6-4AA7-9644-AB559AFA0123}" sibTransId="{02480055-C03E-43E6-B1AB-8DC0E9E3D61C}"/>
    <dgm:cxn modelId="{BB3D4ADC-3B71-49A4-8857-2148071F7660}" type="presOf" srcId="{6C81EE9B-1146-4B07-AF17-500A3991017F}" destId="{1BECBE25-8A48-4658-BEB6-BB75A97743AD}" srcOrd="0" destOrd="0" presId="urn:microsoft.com/office/officeart/2008/layout/LinedList"/>
    <dgm:cxn modelId="{C6F836DF-CB3B-4C27-94D4-52043145BC9A}" type="presOf" srcId="{C0032A85-2374-4F85-855F-8777B8301C8B}" destId="{613B26DF-A154-48D6-9466-E35F89581BDD}" srcOrd="0" destOrd="0" presId="urn:microsoft.com/office/officeart/2008/layout/LinedList"/>
    <dgm:cxn modelId="{005784E6-E186-4DF9-B8BE-408DAEA4CD29}" srcId="{0BBD1F9A-2731-4FAB-B4D1-1C24EA9760E0}" destId="{DBE5258D-D781-42C2-8D00-D2F5BF79F47F}" srcOrd="6" destOrd="0" parTransId="{D51517E4-B115-4D9A-B41E-198DED938C75}" sibTransId="{D39CF3DF-5BA8-41CA-9F53-C94236C4A709}"/>
    <dgm:cxn modelId="{1EF646FD-D9DB-4B3A-9017-C4ABE2019094}" srcId="{0BBD1F9A-2731-4FAB-B4D1-1C24EA9760E0}" destId="{88E04206-DE08-4C47-9DE8-AAA32A7EF6F2}" srcOrd="0" destOrd="0" parTransId="{C224C1EC-0C1F-4DC8-ACFA-93446ADFDFDE}" sibTransId="{19C22EAF-9F69-4DE3-BAC6-9B30A4A57659}"/>
    <dgm:cxn modelId="{8003C7A7-981F-4A67-A460-5BC6C5CC68B2}" type="presParOf" srcId="{B04457A3-55C8-42E3-B828-C9CBEE9A1F5D}" destId="{B4297647-C252-4190-B538-13E874C563B2}" srcOrd="0" destOrd="0" presId="urn:microsoft.com/office/officeart/2008/layout/LinedList"/>
    <dgm:cxn modelId="{E6A5B72C-5E35-4B1F-BC33-65E741713F64}" type="presParOf" srcId="{B04457A3-55C8-42E3-B828-C9CBEE9A1F5D}" destId="{BA44E3E6-B524-461D-9618-41ED6AF172D7}" srcOrd="1" destOrd="0" presId="urn:microsoft.com/office/officeart/2008/layout/LinedList"/>
    <dgm:cxn modelId="{42265B0D-5B96-49D2-8B97-33CC159DCB52}" type="presParOf" srcId="{BA44E3E6-B524-461D-9618-41ED6AF172D7}" destId="{2728D9EB-622B-4DFF-941C-F49850114A21}" srcOrd="0" destOrd="0" presId="urn:microsoft.com/office/officeart/2008/layout/LinedList"/>
    <dgm:cxn modelId="{C4CEB691-667C-4E27-BA14-F4E590F286AB}" type="presParOf" srcId="{BA44E3E6-B524-461D-9618-41ED6AF172D7}" destId="{D469DA1B-6D1D-444E-A590-4C2BBF573C1C}" srcOrd="1" destOrd="0" presId="urn:microsoft.com/office/officeart/2008/layout/LinedList"/>
    <dgm:cxn modelId="{76C202DE-6B7F-47AB-AC72-8FF71E9EA34B}" type="presParOf" srcId="{B04457A3-55C8-42E3-B828-C9CBEE9A1F5D}" destId="{0EE8DD00-56BD-482B-ADA2-32EE50C49EAF}" srcOrd="2" destOrd="0" presId="urn:microsoft.com/office/officeart/2008/layout/LinedList"/>
    <dgm:cxn modelId="{5E0B181B-3CFF-43D6-B06F-6052BB68F9A0}" type="presParOf" srcId="{B04457A3-55C8-42E3-B828-C9CBEE9A1F5D}" destId="{B6E4E448-91D0-4EB8-9CC1-6634D15A4524}" srcOrd="3" destOrd="0" presId="urn:microsoft.com/office/officeart/2008/layout/LinedList"/>
    <dgm:cxn modelId="{7EBC40F1-4FC0-4A2F-BCF6-B0AB1230B9BE}" type="presParOf" srcId="{B6E4E448-91D0-4EB8-9CC1-6634D15A4524}" destId="{641A8C72-7EC2-43E2-A6A3-7B38E65CF790}" srcOrd="0" destOrd="0" presId="urn:microsoft.com/office/officeart/2008/layout/LinedList"/>
    <dgm:cxn modelId="{EBAC94AE-368A-4F20-9DB3-DD1EDE22E031}" type="presParOf" srcId="{B6E4E448-91D0-4EB8-9CC1-6634D15A4524}" destId="{07690B6C-489F-405F-8B5D-2D41AA599AFF}" srcOrd="1" destOrd="0" presId="urn:microsoft.com/office/officeart/2008/layout/LinedList"/>
    <dgm:cxn modelId="{A6B49FAC-834C-4B74-AE09-EC18CE2913D1}" type="presParOf" srcId="{B04457A3-55C8-42E3-B828-C9CBEE9A1F5D}" destId="{2D09921E-1EFC-4FC1-AF2B-8CE9699C6778}" srcOrd="4" destOrd="0" presId="urn:microsoft.com/office/officeart/2008/layout/LinedList"/>
    <dgm:cxn modelId="{2E3D68A8-11EC-426E-9A13-6A5AA360EFD6}" type="presParOf" srcId="{B04457A3-55C8-42E3-B828-C9CBEE9A1F5D}" destId="{FEBEB49C-8652-4225-8C84-BB155E5C1FDC}" srcOrd="5" destOrd="0" presId="urn:microsoft.com/office/officeart/2008/layout/LinedList"/>
    <dgm:cxn modelId="{1272983E-9060-42E1-B197-A4FE2C1E8AF9}" type="presParOf" srcId="{FEBEB49C-8652-4225-8C84-BB155E5C1FDC}" destId="{613B26DF-A154-48D6-9466-E35F89581BDD}" srcOrd="0" destOrd="0" presId="urn:microsoft.com/office/officeart/2008/layout/LinedList"/>
    <dgm:cxn modelId="{F591A0F1-6C05-4EA7-B8F1-FC3C05C2608E}" type="presParOf" srcId="{FEBEB49C-8652-4225-8C84-BB155E5C1FDC}" destId="{1BDDB29F-1263-4B1A-B0F9-0149A93D280B}" srcOrd="1" destOrd="0" presId="urn:microsoft.com/office/officeart/2008/layout/LinedList"/>
    <dgm:cxn modelId="{139595C2-9DAF-4A2B-9C76-6D999FEB1142}" type="presParOf" srcId="{B04457A3-55C8-42E3-B828-C9CBEE9A1F5D}" destId="{78BAA5CB-F657-4BFF-9D90-7D472F3209EB}" srcOrd="6" destOrd="0" presId="urn:microsoft.com/office/officeart/2008/layout/LinedList"/>
    <dgm:cxn modelId="{2BFF4A7A-7DFE-4814-B466-EB43583A6A19}" type="presParOf" srcId="{B04457A3-55C8-42E3-B828-C9CBEE9A1F5D}" destId="{5757D844-75EC-40CA-A701-DD8903096679}" srcOrd="7" destOrd="0" presId="urn:microsoft.com/office/officeart/2008/layout/LinedList"/>
    <dgm:cxn modelId="{DFA4E88E-28DA-425F-9CE1-9C40CF0E25AB}" type="presParOf" srcId="{5757D844-75EC-40CA-A701-DD8903096679}" destId="{EC9B034A-0369-4874-8DE7-AA726802352E}" srcOrd="0" destOrd="0" presId="urn:microsoft.com/office/officeart/2008/layout/LinedList"/>
    <dgm:cxn modelId="{620C3642-166B-40AD-AA34-3FFD76F16220}" type="presParOf" srcId="{5757D844-75EC-40CA-A701-DD8903096679}" destId="{F17F9A55-483A-49BF-BEE9-B60FC7660D70}" srcOrd="1" destOrd="0" presId="urn:microsoft.com/office/officeart/2008/layout/LinedList"/>
    <dgm:cxn modelId="{F917D795-4EDE-4446-AA53-89F51329FF77}" type="presParOf" srcId="{B04457A3-55C8-42E3-B828-C9CBEE9A1F5D}" destId="{7C982A88-A9C2-45D8-985A-AF8708946B59}" srcOrd="8" destOrd="0" presId="urn:microsoft.com/office/officeart/2008/layout/LinedList"/>
    <dgm:cxn modelId="{FE63BFB1-3C33-4A5E-A197-808075361856}" type="presParOf" srcId="{B04457A3-55C8-42E3-B828-C9CBEE9A1F5D}" destId="{C4FA18D7-9A9B-41B5-ACF2-F4FD0B72EB24}" srcOrd="9" destOrd="0" presId="urn:microsoft.com/office/officeart/2008/layout/LinedList"/>
    <dgm:cxn modelId="{D35A510C-5052-460D-B49F-EE97D99AD230}" type="presParOf" srcId="{C4FA18D7-9A9B-41B5-ACF2-F4FD0B72EB24}" destId="{D0CF9DC4-2C8B-400B-8352-DC21C10E04E6}" srcOrd="0" destOrd="0" presId="urn:microsoft.com/office/officeart/2008/layout/LinedList"/>
    <dgm:cxn modelId="{FFA60E2C-B9AA-4F01-AAC0-EE052586AE64}" type="presParOf" srcId="{C4FA18D7-9A9B-41B5-ACF2-F4FD0B72EB24}" destId="{AD8A1688-B5B3-457B-9B74-399518CD9C27}" srcOrd="1" destOrd="0" presId="urn:microsoft.com/office/officeart/2008/layout/LinedList"/>
    <dgm:cxn modelId="{E41E71A1-F89D-4C5B-9806-DDFDFA9CF69A}" type="presParOf" srcId="{B04457A3-55C8-42E3-B828-C9CBEE9A1F5D}" destId="{3FD198DB-D563-4CF5-884E-5FAA909F2C16}" srcOrd="10" destOrd="0" presId="urn:microsoft.com/office/officeart/2008/layout/LinedList"/>
    <dgm:cxn modelId="{119B0335-6CCA-4EB6-9989-CEBE76E17C0E}" type="presParOf" srcId="{B04457A3-55C8-42E3-B828-C9CBEE9A1F5D}" destId="{B226A46D-8559-4500-94A4-582CFDE927CA}" srcOrd="11" destOrd="0" presId="urn:microsoft.com/office/officeart/2008/layout/LinedList"/>
    <dgm:cxn modelId="{1B0743C1-E583-441D-B69F-D9D073812E92}" type="presParOf" srcId="{B226A46D-8559-4500-94A4-582CFDE927CA}" destId="{1BECBE25-8A48-4658-BEB6-BB75A97743AD}" srcOrd="0" destOrd="0" presId="urn:microsoft.com/office/officeart/2008/layout/LinedList"/>
    <dgm:cxn modelId="{50DE33FA-19CA-4B7F-8323-D72472458F16}" type="presParOf" srcId="{B226A46D-8559-4500-94A4-582CFDE927CA}" destId="{52DDACFD-6CBD-4BCA-B5E5-FC9AB0929951}" srcOrd="1" destOrd="0" presId="urn:microsoft.com/office/officeart/2008/layout/LinedList"/>
    <dgm:cxn modelId="{8050367A-A19B-461F-A54B-4BB75FDAE4B1}" type="presParOf" srcId="{B04457A3-55C8-42E3-B828-C9CBEE9A1F5D}" destId="{509D9BDF-8B81-4AAC-BDD0-494822E4FD13}" srcOrd="12" destOrd="0" presId="urn:microsoft.com/office/officeart/2008/layout/LinedList"/>
    <dgm:cxn modelId="{D5AA22D6-B7BD-413A-887E-E3F2F93A9595}" type="presParOf" srcId="{B04457A3-55C8-42E3-B828-C9CBEE9A1F5D}" destId="{25409368-4A03-44CD-8B71-A2AD825096F3}" srcOrd="13" destOrd="0" presId="urn:microsoft.com/office/officeart/2008/layout/LinedList"/>
    <dgm:cxn modelId="{CF1D1274-7852-4419-AE07-E0327B0EF0E0}" type="presParOf" srcId="{25409368-4A03-44CD-8B71-A2AD825096F3}" destId="{DB958A3A-CE78-4907-8A32-89AB6C32D050}" srcOrd="0" destOrd="0" presId="urn:microsoft.com/office/officeart/2008/layout/LinedList"/>
    <dgm:cxn modelId="{3CEA5EE9-A8D1-4764-BFDC-F39F796EDF11}" type="presParOf" srcId="{25409368-4A03-44CD-8B71-A2AD825096F3}" destId="{3D79949A-261E-42BE-97D7-D40FE8E1C4C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47EFF0-513D-4406-9748-AB5CA0D816B2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A69F12C-DF3B-44C1-AFCD-23E6AE2D6CA2}">
      <dgm:prSet/>
      <dgm:spPr/>
      <dgm:t>
        <a:bodyPr/>
        <a:lstStyle/>
        <a:p>
          <a:pPr>
            <a:defRPr cap="all"/>
          </a:pPr>
          <a:r>
            <a:rPr lang="en-US"/>
            <a:t>World Bank MENA Economic Updates</a:t>
          </a:r>
        </a:p>
      </dgm:t>
    </dgm:pt>
    <dgm:pt modelId="{8D084680-8DE1-4A10-9240-2D66EFC4E895}" type="parTrans" cxnId="{1F941511-9B87-407E-A7D2-BCA8B9C8F505}">
      <dgm:prSet/>
      <dgm:spPr/>
      <dgm:t>
        <a:bodyPr/>
        <a:lstStyle/>
        <a:p>
          <a:endParaRPr lang="en-US"/>
        </a:p>
      </dgm:t>
    </dgm:pt>
    <dgm:pt modelId="{876C0FB7-7BE9-48EF-8811-A7F93C2500C5}" type="sibTrans" cxnId="{1F941511-9B87-407E-A7D2-BCA8B9C8F505}">
      <dgm:prSet/>
      <dgm:spPr/>
      <dgm:t>
        <a:bodyPr/>
        <a:lstStyle/>
        <a:p>
          <a:endParaRPr lang="en-US"/>
        </a:p>
      </dgm:t>
    </dgm:pt>
    <dgm:pt modelId="{8D5462EA-A11C-47E0-8E9A-6B014CC95A9E}">
      <dgm:prSet/>
      <dgm:spPr/>
      <dgm:t>
        <a:bodyPr/>
        <a:lstStyle/>
        <a:p>
          <a:pPr>
            <a:defRPr cap="all"/>
          </a:pPr>
          <a:r>
            <a:rPr lang="en-US"/>
            <a:t>Jordan Engineers Association Reports</a:t>
          </a:r>
        </a:p>
      </dgm:t>
    </dgm:pt>
    <dgm:pt modelId="{A957307A-FEA6-4F64-9D77-36CD98A4B7EA}" type="parTrans" cxnId="{498B3464-99E7-4BE7-BF3D-873E8931C53F}">
      <dgm:prSet/>
      <dgm:spPr/>
      <dgm:t>
        <a:bodyPr/>
        <a:lstStyle/>
        <a:p>
          <a:endParaRPr lang="en-US"/>
        </a:p>
      </dgm:t>
    </dgm:pt>
    <dgm:pt modelId="{1C3030C6-D6B9-4B72-B537-2C93B78C7522}" type="sibTrans" cxnId="{498B3464-99E7-4BE7-BF3D-873E8931C53F}">
      <dgm:prSet/>
      <dgm:spPr/>
      <dgm:t>
        <a:bodyPr/>
        <a:lstStyle/>
        <a:p>
          <a:endParaRPr lang="en-US"/>
        </a:p>
      </dgm:t>
    </dgm:pt>
    <dgm:pt modelId="{C2E8631D-C855-41F1-B3B2-477B98BFDB70}">
      <dgm:prSet/>
      <dgm:spPr/>
      <dgm:t>
        <a:bodyPr/>
        <a:lstStyle/>
        <a:p>
          <a:pPr>
            <a:defRPr cap="all"/>
          </a:pPr>
          <a:r>
            <a:rPr lang="en-US"/>
            <a:t>Saudi Vision 2030 Progress Reports</a:t>
          </a:r>
        </a:p>
      </dgm:t>
    </dgm:pt>
    <dgm:pt modelId="{DFF3BD3C-6695-4EC9-B39A-0929B48A4013}" type="parTrans" cxnId="{D6F5FD42-4D1A-4343-AED5-820FEEBD2AA8}">
      <dgm:prSet/>
      <dgm:spPr/>
      <dgm:t>
        <a:bodyPr/>
        <a:lstStyle/>
        <a:p>
          <a:endParaRPr lang="en-US"/>
        </a:p>
      </dgm:t>
    </dgm:pt>
    <dgm:pt modelId="{3554A6A5-039F-4683-A905-4E469AC6759C}" type="sibTrans" cxnId="{D6F5FD42-4D1A-4343-AED5-820FEEBD2AA8}">
      <dgm:prSet/>
      <dgm:spPr/>
      <dgm:t>
        <a:bodyPr/>
        <a:lstStyle/>
        <a:p>
          <a:endParaRPr lang="en-US"/>
        </a:p>
      </dgm:t>
    </dgm:pt>
    <dgm:pt modelId="{00595013-DE91-40D5-9D5D-E9063F8ACA11}">
      <dgm:prSet/>
      <dgm:spPr/>
      <dgm:t>
        <a:bodyPr/>
        <a:lstStyle/>
        <a:p>
          <a:pPr>
            <a:defRPr cap="all"/>
          </a:pPr>
          <a:r>
            <a:rPr lang="en-US"/>
            <a:t>LinkedIn Workforce Reports - MENA</a:t>
          </a:r>
        </a:p>
      </dgm:t>
    </dgm:pt>
    <dgm:pt modelId="{E40CDCCC-5B85-43E2-8CA7-2F9F78EE26A0}" type="parTrans" cxnId="{1A87D9A8-2F0B-40EC-A1F2-F1922CCD7EA9}">
      <dgm:prSet/>
      <dgm:spPr/>
      <dgm:t>
        <a:bodyPr/>
        <a:lstStyle/>
        <a:p>
          <a:endParaRPr lang="en-US"/>
        </a:p>
      </dgm:t>
    </dgm:pt>
    <dgm:pt modelId="{6D38CB69-372E-4DF9-93B0-243B9165BBC2}" type="sibTrans" cxnId="{1A87D9A8-2F0B-40EC-A1F2-F1922CCD7EA9}">
      <dgm:prSet/>
      <dgm:spPr/>
      <dgm:t>
        <a:bodyPr/>
        <a:lstStyle/>
        <a:p>
          <a:endParaRPr lang="en-US"/>
        </a:p>
      </dgm:t>
    </dgm:pt>
    <dgm:pt modelId="{27801176-1CF2-4EDB-9716-A46529B90B79}">
      <dgm:prSet/>
      <dgm:spPr/>
      <dgm:t>
        <a:bodyPr/>
        <a:lstStyle/>
        <a:p>
          <a:pPr>
            <a:defRPr cap="all"/>
          </a:pPr>
          <a:r>
            <a:rPr lang="en-US"/>
            <a:t>ILO Green Jobs Assessments</a:t>
          </a:r>
        </a:p>
      </dgm:t>
    </dgm:pt>
    <dgm:pt modelId="{A919525A-A864-46FB-8F3F-84617A2D6168}" type="parTrans" cxnId="{1B2DDB19-6B48-49F0-A8D9-1F0761317EBF}">
      <dgm:prSet/>
      <dgm:spPr/>
      <dgm:t>
        <a:bodyPr/>
        <a:lstStyle/>
        <a:p>
          <a:endParaRPr lang="en-US"/>
        </a:p>
      </dgm:t>
    </dgm:pt>
    <dgm:pt modelId="{AC28D104-6F87-4C0C-A237-F52CC0156EEE}" type="sibTrans" cxnId="{1B2DDB19-6B48-49F0-A8D9-1F0761317EBF}">
      <dgm:prSet/>
      <dgm:spPr/>
      <dgm:t>
        <a:bodyPr/>
        <a:lstStyle/>
        <a:p>
          <a:endParaRPr lang="en-US"/>
        </a:p>
      </dgm:t>
    </dgm:pt>
    <dgm:pt modelId="{C1D20EBA-49F7-4209-8D1C-32C6760A60D8}">
      <dgm:prSet/>
      <dgm:spPr/>
      <dgm:t>
        <a:bodyPr/>
        <a:lstStyle/>
        <a:p>
          <a:pPr>
            <a:defRPr cap="all"/>
          </a:pPr>
          <a:r>
            <a:rPr lang="en-US"/>
            <a:t>APICORP Energy Investment Outlooks</a:t>
          </a:r>
        </a:p>
      </dgm:t>
    </dgm:pt>
    <dgm:pt modelId="{E440376C-7F71-489A-83BC-A009FB5DF960}" type="parTrans" cxnId="{1057A8D2-926E-4BB6-B932-2B4F3B398EBB}">
      <dgm:prSet/>
      <dgm:spPr/>
      <dgm:t>
        <a:bodyPr/>
        <a:lstStyle/>
        <a:p>
          <a:endParaRPr lang="en-US"/>
        </a:p>
      </dgm:t>
    </dgm:pt>
    <dgm:pt modelId="{6D5CF7D7-47C9-47DB-8212-BA6E60A4BCE7}" type="sibTrans" cxnId="{1057A8D2-926E-4BB6-B932-2B4F3B398EBB}">
      <dgm:prSet/>
      <dgm:spPr/>
      <dgm:t>
        <a:bodyPr/>
        <a:lstStyle/>
        <a:p>
          <a:endParaRPr lang="en-US"/>
        </a:p>
      </dgm:t>
    </dgm:pt>
    <dgm:pt modelId="{59CF579A-00F7-4F14-A62E-6773DD72F110}">
      <dgm:prSet/>
      <dgm:spPr/>
      <dgm:t>
        <a:bodyPr/>
        <a:lstStyle/>
        <a:p>
          <a:pPr>
            <a:defRPr cap="all"/>
          </a:pPr>
          <a:r>
            <a:rPr lang="en-US"/>
            <a:t>UNESCO Engineering Reports</a:t>
          </a:r>
        </a:p>
      </dgm:t>
    </dgm:pt>
    <dgm:pt modelId="{30CDB105-190B-429E-BC20-9486014DDDAA}" type="parTrans" cxnId="{CE49DC9C-1451-46A8-928F-341DAC503908}">
      <dgm:prSet/>
      <dgm:spPr/>
      <dgm:t>
        <a:bodyPr/>
        <a:lstStyle/>
        <a:p>
          <a:endParaRPr lang="en-US"/>
        </a:p>
      </dgm:t>
    </dgm:pt>
    <dgm:pt modelId="{AB1AE5A8-CC17-4CE4-A7C5-3426A529E7C5}" type="sibTrans" cxnId="{CE49DC9C-1451-46A8-928F-341DAC503908}">
      <dgm:prSet/>
      <dgm:spPr/>
      <dgm:t>
        <a:bodyPr/>
        <a:lstStyle/>
        <a:p>
          <a:endParaRPr lang="en-US"/>
        </a:p>
      </dgm:t>
    </dgm:pt>
    <dgm:pt modelId="{6AA98512-447D-440C-9A94-D4D029B0D37E}">
      <dgm:prSet/>
      <dgm:spPr/>
      <dgm:t>
        <a:bodyPr/>
        <a:lstStyle/>
        <a:p>
          <a:pPr>
            <a:defRPr cap="all"/>
          </a:pPr>
          <a:r>
            <a:rPr lang="en-US">
              <a:hlinkClick xmlns:r="http://schemas.openxmlformats.org/officeDocument/2006/relationships" r:id="rId1"/>
            </a:rPr>
            <a:t>Bayt.com</a:t>
          </a:r>
          <a:r>
            <a:rPr lang="en-US"/>
            <a:t> Salary Surveys</a:t>
          </a:r>
        </a:p>
      </dgm:t>
    </dgm:pt>
    <dgm:pt modelId="{9F97F14A-9EA0-48CD-A0C9-BB21248ACCE4}" type="parTrans" cxnId="{3D12702C-AC7D-4F6B-BA49-4A879A192569}">
      <dgm:prSet/>
      <dgm:spPr/>
      <dgm:t>
        <a:bodyPr/>
        <a:lstStyle/>
        <a:p>
          <a:endParaRPr lang="en-US"/>
        </a:p>
      </dgm:t>
    </dgm:pt>
    <dgm:pt modelId="{EB883525-CB82-4F81-8E75-FBDF99102251}" type="sibTrans" cxnId="{3D12702C-AC7D-4F6B-BA49-4A879A192569}">
      <dgm:prSet/>
      <dgm:spPr/>
      <dgm:t>
        <a:bodyPr/>
        <a:lstStyle/>
        <a:p>
          <a:endParaRPr lang="en-US"/>
        </a:p>
      </dgm:t>
    </dgm:pt>
    <dgm:pt modelId="{99AFDAB9-B0B0-4027-A046-E6C5E98DDC1F}" type="pres">
      <dgm:prSet presAssocID="{6647EFF0-513D-4406-9748-AB5CA0D816B2}" presName="root" presStyleCnt="0">
        <dgm:presLayoutVars>
          <dgm:dir/>
          <dgm:resizeHandles val="exact"/>
        </dgm:presLayoutVars>
      </dgm:prSet>
      <dgm:spPr/>
    </dgm:pt>
    <dgm:pt modelId="{CAD3A1FC-6FEF-464F-B41D-D2024C36704F}" type="pres">
      <dgm:prSet presAssocID="{DA69F12C-DF3B-44C1-AFCD-23E6AE2D6CA2}" presName="compNode" presStyleCnt="0"/>
      <dgm:spPr/>
    </dgm:pt>
    <dgm:pt modelId="{61E8DA8F-5FB0-49DB-8BA2-A678081B758D}" type="pres">
      <dgm:prSet presAssocID="{DA69F12C-DF3B-44C1-AFCD-23E6AE2D6CA2}" presName="iconBgRect" presStyleLbl="bgShp" presStyleIdx="0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592A9125-B490-4C11-9475-06F70D415EEE}" type="pres">
      <dgm:prSet presAssocID="{DA69F12C-DF3B-44C1-AFCD-23E6AE2D6CA2}" presName="iconRect" presStyleLbl="node1" presStyleIdx="0" presStyleCnt="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5744F67F-EB27-4995-B55E-B226C9F09609}" type="pres">
      <dgm:prSet presAssocID="{DA69F12C-DF3B-44C1-AFCD-23E6AE2D6CA2}" presName="spaceRect" presStyleCnt="0"/>
      <dgm:spPr/>
    </dgm:pt>
    <dgm:pt modelId="{DD415B15-72B2-45DF-A344-DC272D2F663F}" type="pres">
      <dgm:prSet presAssocID="{DA69F12C-DF3B-44C1-AFCD-23E6AE2D6CA2}" presName="textRect" presStyleLbl="revTx" presStyleIdx="0" presStyleCnt="8">
        <dgm:presLayoutVars>
          <dgm:chMax val="1"/>
          <dgm:chPref val="1"/>
        </dgm:presLayoutVars>
      </dgm:prSet>
      <dgm:spPr/>
    </dgm:pt>
    <dgm:pt modelId="{465EA85C-8202-448D-B3B8-42CD5B848A59}" type="pres">
      <dgm:prSet presAssocID="{876C0FB7-7BE9-48EF-8811-A7F93C2500C5}" presName="sibTrans" presStyleCnt="0"/>
      <dgm:spPr/>
    </dgm:pt>
    <dgm:pt modelId="{AC300C2F-50F6-448D-B5C2-F0D3D474190A}" type="pres">
      <dgm:prSet presAssocID="{8D5462EA-A11C-47E0-8E9A-6B014CC95A9E}" presName="compNode" presStyleCnt="0"/>
      <dgm:spPr/>
    </dgm:pt>
    <dgm:pt modelId="{6AB370A5-C3AA-4AAF-B84B-68DA4F3A5BB4}" type="pres">
      <dgm:prSet presAssocID="{8D5462EA-A11C-47E0-8E9A-6B014CC95A9E}" presName="iconBgRect" presStyleLbl="bgShp" presStyleIdx="1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F02CBAED-FB01-4892-88FA-EFABD0C39F0D}" type="pres">
      <dgm:prSet presAssocID="{8D5462EA-A11C-47E0-8E9A-6B014CC95A9E}" presName="iconRect" presStyleLbl="node1" presStyleIdx="1" presStyleCnt="8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700BCD22-1ACA-41C7-8F70-EAAB49D7C917}" type="pres">
      <dgm:prSet presAssocID="{8D5462EA-A11C-47E0-8E9A-6B014CC95A9E}" presName="spaceRect" presStyleCnt="0"/>
      <dgm:spPr/>
    </dgm:pt>
    <dgm:pt modelId="{A50321DF-1041-48D0-BCDA-AD00B1351EC4}" type="pres">
      <dgm:prSet presAssocID="{8D5462EA-A11C-47E0-8E9A-6B014CC95A9E}" presName="textRect" presStyleLbl="revTx" presStyleIdx="1" presStyleCnt="8">
        <dgm:presLayoutVars>
          <dgm:chMax val="1"/>
          <dgm:chPref val="1"/>
        </dgm:presLayoutVars>
      </dgm:prSet>
      <dgm:spPr/>
    </dgm:pt>
    <dgm:pt modelId="{004CA7C4-682A-484E-B4D5-29463B9C532E}" type="pres">
      <dgm:prSet presAssocID="{1C3030C6-D6B9-4B72-B537-2C93B78C7522}" presName="sibTrans" presStyleCnt="0"/>
      <dgm:spPr/>
    </dgm:pt>
    <dgm:pt modelId="{F2BB2764-9F6A-4E4D-A954-38C1F1841F2F}" type="pres">
      <dgm:prSet presAssocID="{C2E8631D-C855-41F1-B3B2-477B98BFDB70}" presName="compNode" presStyleCnt="0"/>
      <dgm:spPr/>
    </dgm:pt>
    <dgm:pt modelId="{3A58CCC2-9CF3-4A7C-8944-40B9D04B8D7E}" type="pres">
      <dgm:prSet presAssocID="{C2E8631D-C855-41F1-B3B2-477B98BFDB70}" presName="iconBgRect" presStyleLbl="bgShp" presStyleIdx="2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A0732A30-DD59-42CC-B88B-9FD988265368}" type="pres">
      <dgm:prSet presAssocID="{C2E8631D-C855-41F1-B3B2-477B98BFDB70}" presName="iconRect" presStyleLbl="node1" presStyleIdx="2" presStyleCnt="8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F3EB5C7E-7524-4B81-8D5F-DAEC67D1B320}" type="pres">
      <dgm:prSet presAssocID="{C2E8631D-C855-41F1-B3B2-477B98BFDB70}" presName="spaceRect" presStyleCnt="0"/>
      <dgm:spPr/>
    </dgm:pt>
    <dgm:pt modelId="{353D09BF-6F05-485A-AB8F-AAD209B74F97}" type="pres">
      <dgm:prSet presAssocID="{C2E8631D-C855-41F1-B3B2-477B98BFDB70}" presName="textRect" presStyleLbl="revTx" presStyleIdx="2" presStyleCnt="8">
        <dgm:presLayoutVars>
          <dgm:chMax val="1"/>
          <dgm:chPref val="1"/>
        </dgm:presLayoutVars>
      </dgm:prSet>
      <dgm:spPr/>
    </dgm:pt>
    <dgm:pt modelId="{E240D380-B0D4-44DA-9328-9E705AE3CBB8}" type="pres">
      <dgm:prSet presAssocID="{3554A6A5-039F-4683-A905-4E469AC6759C}" presName="sibTrans" presStyleCnt="0"/>
      <dgm:spPr/>
    </dgm:pt>
    <dgm:pt modelId="{A66106BE-77B9-4623-B869-C76EE5398557}" type="pres">
      <dgm:prSet presAssocID="{00595013-DE91-40D5-9D5D-E9063F8ACA11}" presName="compNode" presStyleCnt="0"/>
      <dgm:spPr/>
    </dgm:pt>
    <dgm:pt modelId="{1CADCA36-09CA-4575-B14A-F56150C25206}" type="pres">
      <dgm:prSet presAssocID="{00595013-DE91-40D5-9D5D-E9063F8ACA11}" presName="iconBgRect" presStyleLbl="bgShp" presStyleIdx="3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4AEDBC19-013D-43A7-81B2-3F48D52C6965}" type="pres">
      <dgm:prSet presAssocID="{00595013-DE91-40D5-9D5D-E9063F8ACA11}" presName="iconRect" presStyleLbl="node1" presStyleIdx="3" presStyleCnt="8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056249E0-0005-41FE-9F6B-309772109441}" type="pres">
      <dgm:prSet presAssocID="{00595013-DE91-40D5-9D5D-E9063F8ACA11}" presName="spaceRect" presStyleCnt="0"/>
      <dgm:spPr/>
    </dgm:pt>
    <dgm:pt modelId="{645167D4-0B84-4FCE-9956-D2A793FDB708}" type="pres">
      <dgm:prSet presAssocID="{00595013-DE91-40D5-9D5D-E9063F8ACA11}" presName="textRect" presStyleLbl="revTx" presStyleIdx="3" presStyleCnt="8">
        <dgm:presLayoutVars>
          <dgm:chMax val="1"/>
          <dgm:chPref val="1"/>
        </dgm:presLayoutVars>
      </dgm:prSet>
      <dgm:spPr/>
    </dgm:pt>
    <dgm:pt modelId="{B6721291-E24E-4A89-99BB-675D6D776D27}" type="pres">
      <dgm:prSet presAssocID="{6D38CB69-372E-4DF9-93B0-243B9165BBC2}" presName="sibTrans" presStyleCnt="0"/>
      <dgm:spPr/>
    </dgm:pt>
    <dgm:pt modelId="{4EF8D18D-F231-476C-AB2B-E62FC16E1F3C}" type="pres">
      <dgm:prSet presAssocID="{27801176-1CF2-4EDB-9716-A46529B90B79}" presName="compNode" presStyleCnt="0"/>
      <dgm:spPr/>
    </dgm:pt>
    <dgm:pt modelId="{BEC0CA12-6581-455D-A2BC-1E14CF186F7D}" type="pres">
      <dgm:prSet presAssocID="{27801176-1CF2-4EDB-9716-A46529B90B79}" presName="iconBgRect" presStyleLbl="bgShp" presStyleIdx="4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DCEF6AB8-A5A0-425B-87EA-B75FAB7158E4}" type="pres">
      <dgm:prSet presAssocID="{27801176-1CF2-4EDB-9716-A46529B90B79}" presName="iconRect" presStyleLbl="node1" presStyleIdx="4" presStyleCnt="8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3DEA0953-4777-4C5E-AFAD-363EE68ED3A9}" type="pres">
      <dgm:prSet presAssocID="{27801176-1CF2-4EDB-9716-A46529B90B79}" presName="spaceRect" presStyleCnt="0"/>
      <dgm:spPr/>
    </dgm:pt>
    <dgm:pt modelId="{C064DC29-954F-4356-8638-0C8FC23F861F}" type="pres">
      <dgm:prSet presAssocID="{27801176-1CF2-4EDB-9716-A46529B90B79}" presName="textRect" presStyleLbl="revTx" presStyleIdx="4" presStyleCnt="8">
        <dgm:presLayoutVars>
          <dgm:chMax val="1"/>
          <dgm:chPref val="1"/>
        </dgm:presLayoutVars>
      </dgm:prSet>
      <dgm:spPr/>
    </dgm:pt>
    <dgm:pt modelId="{78BD0AA9-C9D2-4197-BE7E-6A5A17FB0587}" type="pres">
      <dgm:prSet presAssocID="{AC28D104-6F87-4C0C-A237-F52CC0156EEE}" presName="sibTrans" presStyleCnt="0"/>
      <dgm:spPr/>
    </dgm:pt>
    <dgm:pt modelId="{229B1468-81FF-4D11-AF61-58194E074242}" type="pres">
      <dgm:prSet presAssocID="{C1D20EBA-49F7-4209-8D1C-32C6760A60D8}" presName="compNode" presStyleCnt="0"/>
      <dgm:spPr/>
    </dgm:pt>
    <dgm:pt modelId="{1AB82BFB-4BCC-4F5C-A4FD-C8843C635B8E}" type="pres">
      <dgm:prSet presAssocID="{C1D20EBA-49F7-4209-8D1C-32C6760A60D8}" presName="iconBgRect" presStyleLbl="bgShp" presStyleIdx="5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466FB8B1-26FC-4837-B54F-78492308A169}" type="pres">
      <dgm:prSet presAssocID="{C1D20EBA-49F7-4209-8D1C-32C6760A60D8}" presName="iconRect" presStyleLbl="node1" presStyleIdx="5" presStyleCnt="8"/>
      <dgm:spPr>
        <a:blipFill>
          <a:blip xmlns:r="http://schemas.openxmlformats.org/officeDocument/2006/relationships"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CDC91299-5E23-4AEB-AE1E-33F1EF78138F}" type="pres">
      <dgm:prSet presAssocID="{C1D20EBA-49F7-4209-8D1C-32C6760A60D8}" presName="spaceRect" presStyleCnt="0"/>
      <dgm:spPr/>
    </dgm:pt>
    <dgm:pt modelId="{76C960C0-764C-40DE-9494-CA0AC6CE4850}" type="pres">
      <dgm:prSet presAssocID="{C1D20EBA-49F7-4209-8D1C-32C6760A60D8}" presName="textRect" presStyleLbl="revTx" presStyleIdx="5" presStyleCnt="8">
        <dgm:presLayoutVars>
          <dgm:chMax val="1"/>
          <dgm:chPref val="1"/>
        </dgm:presLayoutVars>
      </dgm:prSet>
      <dgm:spPr/>
    </dgm:pt>
    <dgm:pt modelId="{9D0162FD-3051-4E55-AD81-06D46FEE4500}" type="pres">
      <dgm:prSet presAssocID="{6D5CF7D7-47C9-47DB-8212-BA6E60A4BCE7}" presName="sibTrans" presStyleCnt="0"/>
      <dgm:spPr/>
    </dgm:pt>
    <dgm:pt modelId="{9D672B0C-1A5F-4317-8748-0112AAD81062}" type="pres">
      <dgm:prSet presAssocID="{59CF579A-00F7-4F14-A62E-6773DD72F110}" presName="compNode" presStyleCnt="0"/>
      <dgm:spPr/>
    </dgm:pt>
    <dgm:pt modelId="{10C5B67F-EC5A-4FE1-8757-6B173FDB5133}" type="pres">
      <dgm:prSet presAssocID="{59CF579A-00F7-4F14-A62E-6773DD72F110}" presName="iconBgRect" presStyleLbl="bgShp" presStyleIdx="6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0BC374D0-6E0A-4223-BB6E-E2D5F69B3161}" type="pres">
      <dgm:prSet presAssocID="{59CF579A-00F7-4F14-A62E-6773DD72F110}" presName="iconRect" presStyleLbl="node1" presStyleIdx="6" presStyleCnt="8"/>
      <dgm:spPr>
        <a:blipFill>
          <a:blip xmlns:r="http://schemas.openxmlformats.org/officeDocument/2006/relationships"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4259F4F7-5B5D-470B-A935-3DFDE7009BFC}" type="pres">
      <dgm:prSet presAssocID="{59CF579A-00F7-4F14-A62E-6773DD72F110}" presName="spaceRect" presStyleCnt="0"/>
      <dgm:spPr/>
    </dgm:pt>
    <dgm:pt modelId="{371D82DB-650C-4406-B8AD-9D1489170ACC}" type="pres">
      <dgm:prSet presAssocID="{59CF579A-00F7-4F14-A62E-6773DD72F110}" presName="textRect" presStyleLbl="revTx" presStyleIdx="6" presStyleCnt="8">
        <dgm:presLayoutVars>
          <dgm:chMax val="1"/>
          <dgm:chPref val="1"/>
        </dgm:presLayoutVars>
      </dgm:prSet>
      <dgm:spPr/>
    </dgm:pt>
    <dgm:pt modelId="{5A9100DF-D868-4DA3-90AD-3D8B0483F915}" type="pres">
      <dgm:prSet presAssocID="{AB1AE5A8-CC17-4CE4-A7C5-3426A529E7C5}" presName="sibTrans" presStyleCnt="0"/>
      <dgm:spPr/>
    </dgm:pt>
    <dgm:pt modelId="{D1265C0E-E461-47A5-B4BB-92A9BF5B882E}" type="pres">
      <dgm:prSet presAssocID="{6AA98512-447D-440C-9A94-D4D029B0D37E}" presName="compNode" presStyleCnt="0"/>
      <dgm:spPr/>
    </dgm:pt>
    <dgm:pt modelId="{9CD6F15A-7A9D-4427-8322-C1C5B57F6A54}" type="pres">
      <dgm:prSet presAssocID="{6AA98512-447D-440C-9A94-D4D029B0D37E}" presName="iconBgRect" presStyleLbl="bgShp" presStyleIdx="7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D9FB5F60-0790-4B06-A775-F2C04111BCAE}" type="pres">
      <dgm:prSet presAssocID="{6AA98512-447D-440C-9A94-D4D029B0D37E}" presName="iconRect" presStyleLbl="node1" presStyleIdx="7" presStyleCnt="8"/>
      <dgm:spPr>
        <a:blipFill>
          <a:blip xmlns:r="http://schemas.openxmlformats.org/officeDocument/2006/relationships"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ABB537A0-6CEF-4899-9449-8CAB590CD7FD}" type="pres">
      <dgm:prSet presAssocID="{6AA98512-447D-440C-9A94-D4D029B0D37E}" presName="spaceRect" presStyleCnt="0"/>
      <dgm:spPr/>
    </dgm:pt>
    <dgm:pt modelId="{2DCB0077-DA6B-4012-A7FB-D0765F0F24CE}" type="pres">
      <dgm:prSet presAssocID="{6AA98512-447D-440C-9A94-D4D029B0D37E}" presName="textRect" presStyleLbl="revTx" presStyleIdx="7" presStyleCnt="8">
        <dgm:presLayoutVars>
          <dgm:chMax val="1"/>
          <dgm:chPref val="1"/>
        </dgm:presLayoutVars>
      </dgm:prSet>
      <dgm:spPr/>
    </dgm:pt>
  </dgm:ptLst>
  <dgm:cxnLst>
    <dgm:cxn modelId="{F862DA0A-E634-47F3-842A-CA2840CB7BBA}" type="presOf" srcId="{59CF579A-00F7-4F14-A62E-6773DD72F110}" destId="{371D82DB-650C-4406-B8AD-9D1489170ACC}" srcOrd="0" destOrd="0" presId="urn:microsoft.com/office/officeart/2018/5/layout/IconLeafLabelList"/>
    <dgm:cxn modelId="{C551710D-29DE-4DBC-83DC-6ED053DF47BE}" type="presOf" srcId="{00595013-DE91-40D5-9D5D-E9063F8ACA11}" destId="{645167D4-0B84-4FCE-9956-D2A793FDB708}" srcOrd="0" destOrd="0" presId="urn:microsoft.com/office/officeart/2018/5/layout/IconLeafLabelList"/>
    <dgm:cxn modelId="{1F941511-9B87-407E-A7D2-BCA8B9C8F505}" srcId="{6647EFF0-513D-4406-9748-AB5CA0D816B2}" destId="{DA69F12C-DF3B-44C1-AFCD-23E6AE2D6CA2}" srcOrd="0" destOrd="0" parTransId="{8D084680-8DE1-4A10-9240-2D66EFC4E895}" sibTransId="{876C0FB7-7BE9-48EF-8811-A7F93C2500C5}"/>
    <dgm:cxn modelId="{1B2DDB19-6B48-49F0-A8D9-1F0761317EBF}" srcId="{6647EFF0-513D-4406-9748-AB5CA0D816B2}" destId="{27801176-1CF2-4EDB-9716-A46529B90B79}" srcOrd="4" destOrd="0" parTransId="{A919525A-A864-46FB-8F3F-84617A2D6168}" sibTransId="{AC28D104-6F87-4C0C-A237-F52CC0156EEE}"/>
    <dgm:cxn modelId="{3D12702C-AC7D-4F6B-BA49-4A879A192569}" srcId="{6647EFF0-513D-4406-9748-AB5CA0D816B2}" destId="{6AA98512-447D-440C-9A94-D4D029B0D37E}" srcOrd="7" destOrd="0" parTransId="{9F97F14A-9EA0-48CD-A0C9-BB21248ACCE4}" sibTransId="{EB883525-CB82-4F81-8E75-FBDF99102251}"/>
    <dgm:cxn modelId="{B1FBFB3A-1288-4E16-88FC-9786EC3603BE}" type="presOf" srcId="{C1D20EBA-49F7-4209-8D1C-32C6760A60D8}" destId="{76C960C0-764C-40DE-9494-CA0AC6CE4850}" srcOrd="0" destOrd="0" presId="urn:microsoft.com/office/officeart/2018/5/layout/IconLeafLabelList"/>
    <dgm:cxn modelId="{6AB8B23E-AFBE-4BD1-9F4B-7E5B6610A3A9}" type="presOf" srcId="{6647EFF0-513D-4406-9748-AB5CA0D816B2}" destId="{99AFDAB9-B0B0-4027-A046-E6C5E98DDC1F}" srcOrd="0" destOrd="0" presId="urn:microsoft.com/office/officeart/2018/5/layout/IconLeafLabelList"/>
    <dgm:cxn modelId="{D6F5FD42-4D1A-4343-AED5-820FEEBD2AA8}" srcId="{6647EFF0-513D-4406-9748-AB5CA0D816B2}" destId="{C2E8631D-C855-41F1-B3B2-477B98BFDB70}" srcOrd="2" destOrd="0" parTransId="{DFF3BD3C-6695-4EC9-B39A-0929B48A4013}" sibTransId="{3554A6A5-039F-4683-A905-4E469AC6759C}"/>
    <dgm:cxn modelId="{498B3464-99E7-4BE7-BF3D-873E8931C53F}" srcId="{6647EFF0-513D-4406-9748-AB5CA0D816B2}" destId="{8D5462EA-A11C-47E0-8E9A-6B014CC95A9E}" srcOrd="1" destOrd="0" parTransId="{A957307A-FEA6-4F64-9D77-36CD98A4B7EA}" sibTransId="{1C3030C6-D6B9-4B72-B537-2C93B78C7522}"/>
    <dgm:cxn modelId="{3D3C5F79-723E-40E2-BB48-73D60927EF31}" type="presOf" srcId="{C2E8631D-C855-41F1-B3B2-477B98BFDB70}" destId="{353D09BF-6F05-485A-AB8F-AAD209B74F97}" srcOrd="0" destOrd="0" presId="urn:microsoft.com/office/officeart/2018/5/layout/IconLeafLabelList"/>
    <dgm:cxn modelId="{5F8CE980-CC02-493A-9B85-7CD705223AF0}" type="presOf" srcId="{8D5462EA-A11C-47E0-8E9A-6B014CC95A9E}" destId="{A50321DF-1041-48D0-BCDA-AD00B1351EC4}" srcOrd="0" destOrd="0" presId="urn:microsoft.com/office/officeart/2018/5/layout/IconLeafLabelList"/>
    <dgm:cxn modelId="{7C07CD8E-F4C6-48E4-BBE4-707BBDF8F525}" type="presOf" srcId="{6AA98512-447D-440C-9A94-D4D029B0D37E}" destId="{2DCB0077-DA6B-4012-A7FB-D0765F0F24CE}" srcOrd="0" destOrd="0" presId="urn:microsoft.com/office/officeart/2018/5/layout/IconLeafLabelList"/>
    <dgm:cxn modelId="{29DE2590-D937-495F-B384-0D3D43B84A06}" type="presOf" srcId="{DA69F12C-DF3B-44C1-AFCD-23E6AE2D6CA2}" destId="{DD415B15-72B2-45DF-A344-DC272D2F663F}" srcOrd="0" destOrd="0" presId="urn:microsoft.com/office/officeart/2018/5/layout/IconLeafLabelList"/>
    <dgm:cxn modelId="{CE49DC9C-1451-46A8-928F-341DAC503908}" srcId="{6647EFF0-513D-4406-9748-AB5CA0D816B2}" destId="{59CF579A-00F7-4F14-A62E-6773DD72F110}" srcOrd="6" destOrd="0" parTransId="{30CDB105-190B-429E-BC20-9486014DDDAA}" sibTransId="{AB1AE5A8-CC17-4CE4-A7C5-3426A529E7C5}"/>
    <dgm:cxn modelId="{6F5221A1-39B0-42D2-AB17-76DF9BDB6DBA}" type="presOf" srcId="{27801176-1CF2-4EDB-9716-A46529B90B79}" destId="{C064DC29-954F-4356-8638-0C8FC23F861F}" srcOrd="0" destOrd="0" presId="urn:microsoft.com/office/officeart/2018/5/layout/IconLeafLabelList"/>
    <dgm:cxn modelId="{1A87D9A8-2F0B-40EC-A1F2-F1922CCD7EA9}" srcId="{6647EFF0-513D-4406-9748-AB5CA0D816B2}" destId="{00595013-DE91-40D5-9D5D-E9063F8ACA11}" srcOrd="3" destOrd="0" parTransId="{E40CDCCC-5B85-43E2-8CA7-2F9F78EE26A0}" sibTransId="{6D38CB69-372E-4DF9-93B0-243B9165BBC2}"/>
    <dgm:cxn modelId="{1057A8D2-926E-4BB6-B932-2B4F3B398EBB}" srcId="{6647EFF0-513D-4406-9748-AB5CA0D816B2}" destId="{C1D20EBA-49F7-4209-8D1C-32C6760A60D8}" srcOrd="5" destOrd="0" parTransId="{E440376C-7F71-489A-83BC-A009FB5DF960}" sibTransId="{6D5CF7D7-47C9-47DB-8212-BA6E60A4BCE7}"/>
    <dgm:cxn modelId="{787D4E4A-EA9B-44BC-9450-B3539AEF1F16}" type="presParOf" srcId="{99AFDAB9-B0B0-4027-A046-E6C5E98DDC1F}" destId="{CAD3A1FC-6FEF-464F-B41D-D2024C36704F}" srcOrd="0" destOrd="0" presId="urn:microsoft.com/office/officeart/2018/5/layout/IconLeafLabelList"/>
    <dgm:cxn modelId="{09F755D4-8213-4DA6-A932-A5C479C8B9B3}" type="presParOf" srcId="{CAD3A1FC-6FEF-464F-B41D-D2024C36704F}" destId="{61E8DA8F-5FB0-49DB-8BA2-A678081B758D}" srcOrd="0" destOrd="0" presId="urn:microsoft.com/office/officeart/2018/5/layout/IconLeafLabelList"/>
    <dgm:cxn modelId="{F87C1F4E-AE59-41A6-9B4B-FDA1032EBAC6}" type="presParOf" srcId="{CAD3A1FC-6FEF-464F-B41D-D2024C36704F}" destId="{592A9125-B490-4C11-9475-06F70D415EEE}" srcOrd="1" destOrd="0" presId="urn:microsoft.com/office/officeart/2018/5/layout/IconLeafLabelList"/>
    <dgm:cxn modelId="{7D5B2F55-0E65-4182-A92C-331DAC0E1F55}" type="presParOf" srcId="{CAD3A1FC-6FEF-464F-B41D-D2024C36704F}" destId="{5744F67F-EB27-4995-B55E-B226C9F09609}" srcOrd="2" destOrd="0" presId="urn:microsoft.com/office/officeart/2018/5/layout/IconLeafLabelList"/>
    <dgm:cxn modelId="{91B21706-6339-47AE-A800-852A9A7A5343}" type="presParOf" srcId="{CAD3A1FC-6FEF-464F-B41D-D2024C36704F}" destId="{DD415B15-72B2-45DF-A344-DC272D2F663F}" srcOrd="3" destOrd="0" presId="urn:microsoft.com/office/officeart/2018/5/layout/IconLeafLabelList"/>
    <dgm:cxn modelId="{7A12AEDD-C34C-4E8C-90CC-FCBB5BE475A6}" type="presParOf" srcId="{99AFDAB9-B0B0-4027-A046-E6C5E98DDC1F}" destId="{465EA85C-8202-448D-B3B8-42CD5B848A59}" srcOrd="1" destOrd="0" presId="urn:microsoft.com/office/officeart/2018/5/layout/IconLeafLabelList"/>
    <dgm:cxn modelId="{623E3BD2-7AB5-4773-A6E5-969CA3C220AE}" type="presParOf" srcId="{99AFDAB9-B0B0-4027-A046-E6C5E98DDC1F}" destId="{AC300C2F-50F6-448D-B5C2-F0D3D474190A}" srcOrd="2" destOrd="0" presId="urn:microsoft.com/office/officeart/2018/5/layout/IconLeafLabelList"/>
    <dgm:cxn modelId="{D091AA0A-A86F-447D-AC24-4C8D56CE99DB}" type="presParOf" srcId="{AC300C2F-50F6-448D-B5C2-F0D3D474190A}" destId="{6AB370A5-C3AA-4AAF-B84B-68DA4F3A5BB4}" srcOrd="0" destOrd="0" presId="urn:microsoft.com/office/officeart/2018/5/layout/IconLeafLabelList"/>
    <dgm:cxn modelId="{6C626737-BEAE-47CD-B650-168A46EF393C}" type="presParOf" srcId="{AC300C2F-50F6-448D-B5C2-F0D3D474190A}" destId="{F02CBAED-FB01-4892-88FA-EFABD0C39F0D}" srcOrd="1" destOrd="0" presId="urn:microsoft.com/office/officeart/2018/5/layout/IconLeafLabelList"/>
    <dgm:cxn modelId="{BDBF69F5-7619-473D-AA72-22325760A5D0}" type="presParOf" srcId="{AC300C2F-50F6-448D-B5C2-F0D3D474190A}" destId="{700BCD22-1ACA-41C7-8F70-EAAB49D7C917}" srcOrd="2" destOrd="0" presId="urn:microsoft.com/office/officeart/2018/5/layout/IconLeafLabelList"/>
    <dgm:cxn modelId="{AF4AB12B-7A86-475A-8561-ABF038FCD7B2}" type="presParOf" srcId="{AC300C2F-50F6-448D-B5C2-F0D3D474190A}" destId="{A50321DF-1041-48D0-BCDA-AD00B1351EC4}" srcOrd="3" destOrd="0" presId="urn:microsoft.com/office/officeart/2018/5/layout/IconLeafLabelList"/>
    <dgm:cxn modelId="{DA8E78E1-BCA2-4A04-8349-24DECE7601EA}" type="presParOf" srcId="{99AFDAB9-B0B0-4027-A046-E6C5E98DDC1F}" destId="{004CA7C4-682A-484E-B4D5-29463B9C532E}" srcOrd="3" destOrd="0" presId="urn:microsoft.com/office/officeart/2018/5/layout/IconLeafLabelList"/>
    <dgm:cxn modelId="{E3BCC83A-6F4A-4072-B112-4BCE98F73F9D}" type="presParOf" srcId="{99AFDAB9-B0B0-4027-A046-E6C5E98DDC1F}" destId="{F2BB2764-9F6A-4E4D-A954-38C1F1841F2F}" srcOrd="4" destOrd="0" presId="urn:microsoft.com/office/officeart/2018/5/layout/IconLeafLabelList"/>
    <dgm:cxn modelId="{8DD97709-DD36-4E6A-B985-D963272A290E}" type="presParOf" srcId="{F2BB2764-9F6A-4E4D-A954-38C1F1841F2F}" destId="{3A58CCC2-9CF3-4A7C-8944-40B9D04B8D7E}" srcOrd="0" destOrd="0" presId="urn:microsoft.com/office/officeart/2018/5/layout/IconLeafLabelList"/>
    <dgm:cxn modelId="{A3D4FE3C-6F85-473A-AD10-F0E0BAFA1B92}" type="presParOf" srcId="{F2BB2764-9F6A-4E4D-A954-38C1F1841F2F}" destId="{A0732A30-DD59-42CC-B88B-9FD988265368}" srcOrd="1" destOrd="0" presId="urn:microsoft.com/office/officeart/2018/5/layout/IconLeafLabelList"/>
    <dgm:cxn modelId="{62AE808E-A4AF-45D9-A946-7B3D978BEBC8}" type="presParOf" srcId="{F2BB2764-9F6A-4E4D-A954-38C1F1841F2F}" destId="{F3EB5C7E-7524-4B81-8D5F-DAEC67D1B320}" srcOrd="2" destOrd="0" presId="urn:microsoft.com/office/officeart/2018/5/layout/IconLeafLabelList"/>
    <dgm:cxn modelId="{679DA20B-CE60-4B8E-82AE-DC54A1D8EF43}" type="presParOf" srcId="{F2BB2764-9F6A-4E4D-A954-38C1F1841F2F}" destId="{353D09BF-6F05-485A-AB8F-AAD209B74F97}" srcOrd="3" destOrd="0" presId="urn:microsoft.com/office/officeart/2018/5/layout/IconLeafLabelList"/>
    <dgm:cxn modelId="{331A9586-7798-49FA-841B-F8CD4E318986}" type="presParOf" srcId="{99AFDAB9-B0B0-4027-A046-E6C5E98DDC1F}" destId="{E240D380-B0D4-44DA-9328-9E705AE3CBB8}" srcOrd="5" destOrd="0" presId="urn:microsoft.com/office/officeart/2018/5/layout/IconLeafLabelList"/>
    <dgm:cxn modelId="{53F2103C-3C4A-4042-B1BC-09BC7F9D9464}" type="presParOf" srcId="{99AFDAB9-B0B0-4027-A046-E6C5E98DDC1F}" destId="{A66106BE-77B9-4623-B869-C76EE5398557}" srcOrd="6" destOrd="0" presId="urn:microsoft.com/office/officeart/2018/5/layout/IconLeafLabelList"/>
    <dgm:cxn modelId="{B95CBC9B-65B4-4428-B2BC-61E6FB35BE61}" type="presParOf" srcId="{A66106BE-77B9-4623-B869-C76EE5398557}" destId="{1CADCA36-09CA-4575-B14A-F56150C25206}" srcOrd="0" destOrd="0" presId="urn:microsoft.com/office/officeart/2018/5/layout/IconLeafLabelList"/>
    <dgm:cxn modelId="{3EDE9F41-583A-45D9-8E26-478F935146F4}" type="presParOf" srcId="{A66106BE-77B9-4623-B869-C76EE5398557}" destId="{4AEDBC19-013D-43A7-81B2-3F48D52C6965}" srcOrd="1" destOrd="0" presId="urn:microsoft.com/office/officeart/2018/5/layout/IconLeafLabelList"/>
    <dgm:cxn modelId="{DB395E62-DA98-456B-B940-2499D5D39027}" type="presParOf" srcId="{A66106BE-77B9-4623-B869-C76EE5398557}" destId="{056249E0-0005-41FE-9F6B-309772109441}" srcOrd="2" destOrd="0" presId="urn:microsoft.com/office/officeart/2018/5/layout/IconLeafLabelList"/>
    <dgm:cxn modelId="{DBB29A0A-07D5-441F-B68A-D4C684D3B3EA}" type="presParOf" srcId="{A66106BE-77B9-4623-B869-C76EE5398557}" destId="{645167D4-0B84-4FCE-9956-D2A793FDB708}" srcOrd="3" destOrd="0" presId="urn:microsoft.com/office/officeart/2018/5/layout/IconLeafLabelList"/>
    <dgm:cxn modelId="{9455C39F-DF56-41E6-A99C-C62D142700C3}" type="presParOf" srcId="{99AFDAB9-B0B0-4027-A046-E6C5E98DDC1F}" destId="{B6721291-E24E-4A89-99BB-675D6D776D27}" srcOrd="7" destOrd="0" presId="urn:microsoft.com/office/officeart/2018/5/layout/IconLeafLabelList"/>
    <dgm:cxn modelId="{5C3A0B14-5F58-4FA2-8F97-590551C580F9}" type="presParOf" srcId="{99AFDAB9-B0B0-4027-A046-E6C5E98DDC1F}" destId="{4EF8D18D-F231-476C-AB2B-E62FC16E1F3C}" srcOrd="8" destOrd="0" presId="urn:microsoft.com/office/officeart/2018/5/layout/IconLeafLabelList"/>
    <dgm:cxn modelId="{8D7C9432-0499-4CE0-847D-2E58344969C6}" type="presParOf" srcId="{4EF8D18D-F231-476C-AB2B-E62FC16E1F3C}" destId="{BEC0CA12-6581-455D-A2BC-1E14CF186F7D}" srcOrd="0" destOrd="0" presId="urn:microsoft.com/office/officeart/2018/5/layout/IconLeafLabelList"/>
    <dgm:cxn modelId="{2EC5DB37-CD03-46F1-B650-371767BB6135}" type="presParOf" srcId="{4EF8D18D-F231-476C-AB2B-E62FC16E1F3C}" destId="{DCEF6AB8-A5A0-425B-87EA-B75FAB7158E4}" srcOrd="1" destOrd="0" presId="urn:microsoft.com/office/officeart/2018/5/layout/IconLeafLabelList"/>
    <dgm:cxn modelId="{7F04A1BA-A36E-434B-9E38-066B4B1AA995}" type="presParOf" srcId="{4EF8D18D-F231-476C-AB2B-E62FC16E1F3C}" destId="{3DEA0953-4777-4C5E-AFAD-363EE68ED3A9}" srcOrd="2" destOrd="0" presId="urn:microsoft.com/office/officeart/2018/5/layout/IconLeafLabelList"/>
    <dgm:cxn modelId="{F784FB1A-3AE8-4E38-9C0C-2B34282EA46C}" type="presParOf" srcId="{4EF8D18D-F231-476C-AB2B-E62FC16E1F3C}" destId="{C064DC29-954F-4356-8638-0C8FC23F861F}" srcOrd="3" destOrd="0" presId="urn:microsoft.com/office/officeart/2018/5/layout/IconLeafLabelList"/>
    <dgm:cxn modelId="{1880922C-ACAF-44AC-AFC0-8CA8E0397347}" type="presParOf" srcId="{99AFDAB9-B0B0-4027-A046-E6C5E98DDC1F}" destId="{78BD0AA9-C9D2-4197-BE7E-6A5A17FB0587}" srcOrd="9" destOrd="0" presId="urn:microsoft.com/office/officeart/2018/5/layout/IconLeafLabelList"/>
    <dgm:cxn modelId="{A6142AB9-B311-4625-B2E6-5AD1BA893F92}" type="presParOf" srcId="{99AFDAB9-B0B0-4027-A046-E6C5E98DDC1F}" destId="{229B1468-81FF-4D11-AF61-58194E074242}" srcOrd="10" destOrd="0" presId="urn:microsoft.com/office/officeart/2018/5/layout/IconLeafLabelList"/>
    <dgm:cxn modelId="{C65B4775-A660-43E4-8E4C-219E04E05D97}" type="presParOf" srcId="{229B1468-81FF-4D11-AF61-58194E074242}" destId="{1AB82BFB-4BCC-4F5C-A4FD-C8843C635B8E}" srcOrd="0" destOrd="0" presId="urn:microsoft.com/office/officeart/2018/5/layout/IconLeafLabelList"/>
    <dgm:cxn modelId="{CE4B6A21-9E5D-4360-BAD4-43ECAD644423}" type="presParOf" srcId="{229B1468-81FF-4D11-AF61-58194E074242}" destId="{466FB8B1-26FC-4837-B54F-78492308A169}" srcOrd="1" destOrd="0" presId="urn:microsoft.com/office/officeart/2018/5/layout/IconLeafLabelList"/>
    <dgm:cxn modelId="{504E985D-D19D-49EB-BB3A-B93663F7F9BF}" type="presParOf" srcId="{229B1468-81FF-4D11-AF61-58194E074242}" destId="{CDC91299-5E23-4AEB-AE1E-33F1EF78138F}" srcOrd="2" destOrd="0" presId="urn:microsoft.com/office/officeart/2018/5/layout/IconLeafLabelList"/>
    <dgm:cxn modelId="{D6055071-F0A4-44A4-907A-3961B933B8A8}" type="presParOf" srcId="{229B1468-81FF-4D11-AF61-58194E074242}" destId="{76C960C0-764C-40DE-9494-CA0AC6CE4850}" srcOrd="3" destOrd="0" presId="urn:microsoft.com/office/officeart/2018/5/layout/IconLeafLabelList"/>
    <dgm:cxn modelId="{DE3D53F4-D742-4886-BB05-6CEBDB08784F}" type="presParOf" srcId="{99AFDAB9-B0B0-4027-A046-E6C5E98DDC1F}" destId="{9D0162FD-3051-4E55-AD81-06D46FEE4500}" srcOrd="11" destOrd="0" presId="urn:microsoft.com/office/officeart/2018/5/layout/IconLeafLabelList"/>
    <dgm:cxn modelId="{D29B969B-6426-4CBC-8555-DB59C4769386}" type="presParOf" srcId="{99AFDAB9-B0B0-4027-A046-E6C5E98DDC1F}" destId="{9D672B0C-1A5F-4317-8748-0112AAD81062}" srcOrd="12" destOrd="0" presId="urn:microsoft.com/office/officeart/2018/5/layout/IconLeafLabelList"/>
    <dgm:cxn modelId="{9E51AB7D-7024-415B-8A19-B6CBA5A54B29}" type="presParOf" srcId="{9D672B0C-1A5F-4317-8748-0112AAD81062}" destId="{10C5B67F-EC5A-4FE1-8757-6B173FDB5133}" srcOrd="0" destOrd="0" presId="urn:microsoft.com/office/officeart/2018/5/layout/IconLeafLabelList"/>
    <dgm:cxn modelId="{414C59C4-5F9D-4B65-9B2D-086EA4E4AE67}" type="presParOf" srcId="{9D672B0C-1A5F-4317-8748-0112AAD81062}" destId="{0BC374D0-6E0A-4223-BB6E-E2D5F69B3161}" srcOrd="1" destOrd="0" presId="urn:microsoft.com/office/officeart/2018/5/layout/IconLeafLabelList"/>
    <dgm:cxn modelId="{7EAB2611-87B1-44FC-A362-D65021446CB2}" type="presParOf" srcId="{9D672B0C-1A5F-4317-8748-0112AAD81062}" destId="{4259F4F7-5B5D-470B-A935-3DFDE7009BFC}" srcOrd="2" destOrd="0" presId="urn:microsoft.com/office/officeart/2018/5/layout/IconLeafLabelList"/>
    <dgm:cxn modelId="{CE62BD7E-7019-4E40-9D7C-FB7AB3DB85B7}" type="presParOf" srcId="{9D672B0C-1A5F-4317-8748-0112AAD81062}" destId="{371D82DB-650C-4406-B8AD-9D1489170ACC}" srcOrd="3" destOrd="0" presId="urn:microsoft.com/office/officeart/2018/5/layout/IconLeafLabelList"/>
    <dgm:cxn modelId="{9306D14C-D924-4AFD-AC0F-A9F7DA6FEC2B}" type="presParOf" srcId="{99AFDAB9-B0B0-4027-A046-E6C5E98DDC1F}" destId="{5A9100DF-D868-4DA3-90AD-3D8B0483F915}" srcOrd="13" destOrd="0" presId="urn:microsoft.com/office/officeart/2018/5/layout/IconLeafLabelList"/>
    <dgm:cxn modelId="{AFCD5D38-472D-4696-8650-F852B74A3EC7}" type="presParOf" srcId="{99AFDAB9-B0B0-4027-A046-E6C5E98DDC1F}" destId="{D1265C0E-E461-47A5-B4BB-92A9BF5B882E}" srcOrd="14" destOrd="0" presId="urn:microsoft.com/office/officeart/2018/5/layout/IconLeafLabelList"/>
    <dgm:cxn modelId="{105DAEB2-52AA-4484-B4AE-C799DCDE1A3F}" type="presParOf" srcId="{D1265C0E-E461-47A5-B4BB-92A9BF5B882E}" destId="{9CD6F15A-7A9D-4427-8322-C1C5B57F6A54}" srcOrd="0" destOrd="0" presId="urn:microsoft.com/office/officeart/2018/5/layout/IconLeafLabelList"/>
    <dgm:cxn modelId="{1587D817-4841-4522-8C3C-E9C9CAF0CCBE}" type="presParOf" srcId="{D1265C0E-E461-47A5-B4BB-92A9BF5B882E}" destId="{D9FB5F60-0790-4B06-A775-F2C04111BCAE}" srcOrd="1" destOrd="0" presId="urn:microsoft.com/office/officeart/2018/5/layout/IconLeafLabelList"/>
    <dgm:cxn modelId="{8EB6777A-30EB-477C-96E9-F309981A4BA9}" type="presParOf" srcId="{D1265C0E-E461-47A5-B4BB-92A9BF5B882E}" destId="{ABB537A0-6CEF-4899-9449-8CAB590CD7FD}" srcOrd="2" destOrd="0" presId="urn:microsoft.com/office/officeart/2018/5/layout/IconLeafLabelList"/>
    <dgm:cxn modelId="{B0827D22-D864-4D65-9FCC-182AFB26B9E3}" type="presParOf" srcId="{D1265C0E-E461-47A5-B4BB-92A9BF5B882E}" destId="{2DCB0077-DA6B-4012-A7FB-D0765F0F24CE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297647-C252-4190-B538-13E874C563B2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28D9EB-622B-4DFF-941C-F49850114A21}">
      <dsp:nvSpPr>
        <dsp:cNvPr id="0" name=""/>
        <dsp:cNvSpPr/>
      </dsp:nvSpPr>
      <dsp:spPr>
        <a:xfrm>
          <a:off x="0" y="675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MENA Engineering:</a:t>
          </a:r>
          <a:r>
            <a:rPr lang="en-US" sz="2500" kern="1200"/>
            <a:t> The $2 Trillion Transformation</a:t>
          </a:r>
        </a:p>
      </dsp:txBody>
      <dsp:txXfrm>
        <a:off x="0" y="675"/>
        <a:ext cx="6900512" cy="790684"/>
      </dsp:txXfrm>
    </dsp:sp>
    <dsp:sp modelId="{0EE8DD00-56BD-482B-ADA2-32EE50C49EAF}">
      <dsp:nvSpPr>
        <dsp:cNvPr id="0" name=""/>
        <dsp:cNvSpPr/>
      </dsp:nvSpPr>
      <dsp:spPr>
        <a:xfrm>
          <a:off x="0" y="791359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1A8C72-7EC2-43E2-A6A3-7B38E65CF790}">
      <dsp:nvSpPr>
        <dsp:cNvPr id="0" name=""/>
        <dsp:cNvSpPr/>
      </dsp:nvSpPr>
      <dsp:spPr>
        <a:xfrm>
          <a:off x="0" y="791359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Jordan's Paradox:</a:t>
          </a:r>
          <a:r>
            <a:rPr lang="en-US" sz="2500" kern="1200"/>
            <a:t> Talent Factory vs. Brain Drain</a:t>
          </a:r>
        </a:p>
      </dsp:txBody>
      <dsp:txXfrm>
        <a:off x="0" y="791359"/>
        <a:ext cx="6900512" cy="790684"/>
      </dsp:txXfrm>
    </dsp:sp>
    <dsp:sp modelId="{2D09921E-1EFC-4FC1-AF2B-8CE9699C6778}">
      <dsp:nvSpPr>
        <dsp:cNvPr id="0" name=""/>
        <dsp:cNvSpPr/>
      </dsp:nvSpPr>
      <dsp:spPr>
        <a:xfrm>
          <a:off x="0" y="1582044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B26DF-A154-48D6-9466-E35F89581BDD}">
      <dsp:nvSpPr>
        <dsp:cNvPr id="0" name=""/>
        <dsp:cNvSpPr/>
      </dsp:nvSpPr>
      <dsp:spPr>
        <a:xfrm>
          <a:off x="0" y="1582044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By the Numbers:</a:t>
          </a:r>
          <a:r>
            <a:rPr lang="en-US" sz="2500" kern="1200"/>
            <a:t> In-Demand Specializations</a:t>
          </a:r>
        </a:p>
      </dsp:txBody>
      <dsp:txXfrm>
        <a:off x="0" y="1582044"/>
        <a:ext cx="6900512" cy="790684"/>
      </dsp:txXfrm>
    </dsp:sp>
    <dsp:sp modelId="{78BAA5CB-F657-4BFF-9D90-7D472F3209EB}">
      <dsp:nvSpPr>
        <dsp:cNvPr id="0" name=""/>
        <dsp:cNvSpPr/>
      </dsp:nvSpPr>
      <dsp:spPr>
        <a:xfrm>
          <a:off x="0" y="2372728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9B034A-0369-4874-8DE7-AA726802352E}">
      <dsp:nvSpPr>
        <dsp:cNvPr id="0" name=""/>
        <dsp:cNvSpPr/>
      </dsp:nvSpPr>
      <dsp:spPr>
        <a:xfrm>
          <a:off x="0" y="2372728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Critical Challenges:</a:t>
          </a:r>
          <a:r>
            <a:rPr lang="en-US" sz="2500" kern="1200"/>
            <a:t> Data-Driven Insights</a:t>
          </a:r>
        </a:p>
      </dsp:txBody>
      <dsp:txXfrm>
        <a:off x="0" y="2372728"/>
        <a:ext cx="6900512" cy="790684"/>
      </dsp:txXfrm>
    </dsp:sp>
    <dsp:sp modelId="{7C982A88-A9C2-45D8-985A-AF8708946B59}">
      <dsp:nvSpPr>
        <dsp:cNvPr id="0" name=""/>
        <dsp:cNvSpPr/>
      </dsp:nvSpPr>
      <dsp:spPr>
        <a:xfrm>
          <a:off x="0" y="3163412"/>
          <a:ext cx="69005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CF9DC4-2C8B-400B-8352-DC21C10E04E6}">
      <dsp:nvSpPr>
        <dsp:cNvPr id="0" name=""/>
        <dsp:cNvSpPr/>
      </dsp:nvSpPr>
      <dsp:spPr>
        <a:xfrm>
          <a:off x="0" y="3163412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Green Engineering:</a:t>
          </a:r>
          <a:r>
            <a:rPr lang="en-US" sz="2500" kern="1200"/>
            <a:t> The Sustainable Future</a:t>
          </a:r>
        </a:p>
      </dsp:txBody>
      <dsp:txXfrm>
        <a:off x="0" y="3163412"/>
        <a:ext cx="6900512" cy="790684"/>
      </dsp:txXfrm>
    </dsp:sp>
    <dsp:sp modelId="{3FD198DB-D563-4CF5-884E-5FAA909F2C16}">
      <dsp:nvSpPr>
        <dsp:cNvPr id="0" name=""/>
        <dsp:cNvSpPr/>
      </dsp:nvSpPr>
      <dsp:spPr>
        <a:xfrm>
          <a:off x="0" y="3954096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ECBE25-8A48-4658-BEB6-BB75A97743AD}">
      <dsp:nvSpPr>
        <dsp:cNvPr id="0" name=""/>
        <dsp:cNvSpPr/>
      </dsp:nvSpPr>
      <dsp:spPr>
        <a:xfrm>
          <a:off x="0" y="3954096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Future Trends:</a:t>
          </a:r>
          <a:r>
            <a:rPr lang="en-US" sz="2500" kern="1200"/>
            <a:t> 2025-2035 Horizon</a:t>
          </a:r>
        </a:p>
      </dsp:txBody>
      <dsp:txXfrm>
        <a:off x="0" y="3954096"/>
        <a:ext cx="6900512" cy="790684"/>
      </dsp:txXfrm>
    </dsp:sp>
    <dsp:sp modelId="{509D9BDF-8B81-4AAC-BDD0-494822E4FD13}">
      <dsp:nvSpPr>
        <dsp:cNvPr id="0" name=""/>
        <dsp:cNvSpPr/>
      </dsp:nvSpPr>
      <dsp:spPr>
        <a:xfrm>
          <a:off x="0" y="4744781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958A3A-CE78-4907-8A32-89AB6C32D050}">
      <dsp:nvSpPr>
        <dsp:cNvPr id="0" name=""/>
        <dsp:cNvSpPr/>
      </dsp:nvSpPr>
      <dsp:spPr>
        <a:xfrm>
          <a:off x="0" y="4744781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Strategic Pathways:</a:t>
          </a:r>
          <a:r>
            <a:rPr lang="en-US" sz="2500" kern="1200"/>
            <a:t> Recommendations &amp; Actions</a:t>
          </a:r>
        </a:p>
      </dsp:txBody>
      <dsp:txXfrm>
        <a:off x="0" y="4744781"/>
        <a:ext cx="6900512" cy="790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E8DA8F-5FB0-49DB-8BA2-A678081B758D}">
      <dsp:nvSpPr>
        <dsp:cNvPr id="0" name=""/>
        <dsp:cNvSpPr/>
      </dsp:nvSpPr>
      <dsp:spPr>
        <a:xfrm>
          <a:off x="898829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2A9125-B490-4C11-9475-06F70D415EEE}">
      <dsp:nvSpPr>
        <dsp:cNvPr id="0" name=""/>
        <dsp:cNvSpPr/>
      </dsp:nvSpPr>
      <dsp:spPr>
        <a:xfrm>
          <a:off x="1112262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415B15-72B2-45DF-A344-DC272D2F663F}">
      <dsp:nvSpPr>
        <dsp:cNvPr id="0" name=""/>
        <dsp:cNvSpPr/>
      </dsp:nvSpPr>
      <dsp:spPr>
        <a:xfrm>
          <a:off x="578678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World Bank MENA Economic Updates</a:t>
          </a:r>
        </a:p>
      </dsp:txBody>
      <dsp:txXfrm>
        <a:off x="578678" y="1313725"/>
        <a:ext cx="1641796" cy="656718"/>
      </dsp:txXfrm>
    </dsp:sp>
    <dsp:sp modelId="{6AB370A5-C3AA-4AAF-B84B-68DA4F3A5BB4}">
      <dsp:nvSpPr>
        <dsp:cNvPr id="0" name=""/>
        <dsp:cNvSpPr/>
      </dsp:nvSpPr>
      <dsp:spPr>
        <a:xfrm>
          <a:off x="2827940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2CBAED-FB01-4892-88FA-EFABD0C39F0D}">
      <dsp:nvSpPr>
        <dsp:cNvPr id="0" name=""/>
        <dsp:cNvSpPr/>
      </dsp:nvSpPr>
      <dsp:spPr>
        <a:xfrm>
          <a:off x="3041374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0321DF-1041-48D0-BCDA-AD00B1351EC4}">
      <dsp:nvSpPr>
        <dsp:cNvPr id="0" name=""/>
        <dsp:cNvSpPr/>
      </dsp:nvSpPr>
      <dsp:spPr>
        <a:xfrm>
          <a:off x="2507790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Jordan Engineers Association Reports</a:t>
          </a:r>
        </a:p>
      </dsp:txBody>
      <dsp:txXfrm>
        <a:off x="2507790" y="1313725"/>
        <a:ext cx="1641796" cy="656718"/>
      </dsp:txXfrm>
    </dsp:sp>
    <dsp:sp modelId="{3A58CCC2-9CF3-4A7C-8944-40B9D04B8D7E}">
      <dsp:nvSpPr>
        <dsp:cNvPr id="0" name=""/>
        <dsp:cNvSpPr/>
      </dsp:nvSpPr>
      <dsp:spPr>
        <a:xfrm>
          <a:off x="4757051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732A30-DD59-42CC-B88B-9FD988265368}">
      <dsp:nvSpPr>
        <dsp:cNvPr id="0" name=""/>
        <dsp:cNvSpPr/>
      </dsp:nvSpPr>
      <dsp:spPr>
        <a:xfrm>
          <a:off x="4970485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3D09BF-6F05-485A-AB8F-AAD209B74F97}">
      <dsp:nvSpPr>
        <dsp:cNvPr id="0" name=""/>
        <dsp:cNvSpPr/>
      </dsp:nvSpPr>
      <dsp:spPr>
        <a:xfrm>
          <a:off x="4436901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Saudi Vision 2030 Progress Reports</a:t>
          </a:r>
        </a:p>
      </dsp:txBody>
      <dsp:txXfrm>
        <a:off x="4436901" y="1313725"/>
        <a:ext cx="1641796" cy="656718"/>
      </dsp:txXfrm>
    </dsp:sp>
    <dsp:sp modelId="{1CADCA36-09CA-4575-B14A-F56150C25206}">
      <dsp:nvSpPr>
        <dsp:cNvPr id="0" name=""/>
        <dsp:cNvSpPr/>
      </dsp:nvSpPr>
      <dsp:spPr>
        <a:xfrm>
          <a:off x="6686163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EDBC19-013D-43A7-81B2-3F48D52C6965}">
      <dsp:nvSpPr>
        <dsp:cNvPr id="0" name=""/>
        <dsp:cNvSpPr/>
      </dsp:nvSpPr>
      <dsp:spPr>
        <a:xfrm>
          <a:off x="6899596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5167D4-0B84-4FCE-9956-D2A793FDB708}">
      <dsp:nvSpPr>
        <dsp:cNvPr id="0" name=""/>
        <dsp:cNvSpPr/>
      </dsp:nvSpPr>
      <dsp:spPr>
        <a:xfrm>
          <a:off x="6366012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LinkedIn Workforce Reports - MENA</a:t>
          </a:r>
        </a:p>
      </dsp:txBody>
      <dsp:txXfrm>
        <a:off x="6366012" y="1313725"/>
        <a:ext cx="1641796" cy="656718"/>
      </dsp:txXfrm>
    </dsp:sp>
    <dsp:sp modelId="{BEC0CA12-6581-455D-A2BC-1E14CF186F7D}">
      <dsp:nvSpPr>
        <dsp:cNvPr id="0" name=""/>
        <dsp:cNvSpPr/>
      </dsp:nvSpPr>
      <dsp:spPr>
        <a:xfrm>
          <a:off x="8615274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EF6AB8-A5A0-425B-87EA-B75FAB7158E4}">
      <dsp:nvSpPr>
        <dsp:cNvPr id="0" name=""/>
        <dsp:cNvSpPr/>
      </dsp:nvSpPr>
      <dsp:spPr>
        <a:xfrm>
          <a:off x="8828708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64DC29-954F-4356-8638-0C8FC23F861F}">
      <dsp:nvSpPr>
        <dsp:cNvPr id="0" name=""/>
        <dsp:cNvSpPr/>
      </dsp:nvSpPr>
      <dsp:spPr>
        <a:xfrm>
          <a:off x="8295124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ILO Green Jobs Assessments</a:t>
          </a:r>
        </a:p>
      </dsp:txBody>
      <dsp:txXfrm>
        <a:off x="8295124" y="1313725"/>
        <a:ext cx="1641796" cy="656718"/>
      </dsp:txXfrm>
    </dsp:sp>
    <dsp:sp modelId="{1AB82BFB-4BCC-4F5C-A4FD-C8843C635B8E}">
      <dsp:nvSpPr>
        <dsp:cNvPr id="0" name=""/>
        <dsp:cNvSpPr/>
      </dsp:nvSpPr>
      <dsp:spPr>
        <a:xfrm>
          <a:off x="2827940" y="2380893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6FB8B1-26FC-4837-B54F-78492308A169}">
      <dsp:nvSpPr>
        <dsp:cNvPr id="0" name=""/>
        <dsp:cNvSpPr/>
      </dsp:nvSpPr>
      <dsp:spPr>
        <a:xfrm>
          <a:off x="3041374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C960C0-764C-40DE-9494-CA0AC6CE4850}">
      <dsp:nvSpPr>
        <dsp:cNvPr id="0" name=""/>
        <dsp:cNvSpPr/>
      </dsp:nvSpPr>
      <dsp:spPr>
        <a:xfrm>
          <a:off x="2507790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APICORP Energy Investment Outlooks</a:t>
          </a:r>
        </a:p>
      </dsp:txBody>
      <dsp:txXfrm>
        <a:off x="2507790" y="3694331"/>
        <a:ext cx="1641796" cy="656718"/>
      </dsp:txXfrm>
    </dsp:sp>
    <dsp:sp modelId="{10C5B67F-EC5A-4FE1-8757-6B173FDB5133}">
      <dsp:nvSpPr>
        <dsp:cNvPr id="0" name=""/>
        <dsp:cNvSpPr/>
      </dsp:nvSpPr>
      <dsp:spPr>
        <a:xfrm>
          <a:off x="4757051" y="2380893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C374D0-6E0A-4223-BB6E-E2D5F69B3161}">
      <dsp:nvSpPr>
        <dsp:cNvPr id="0" name=""/>
        <dsp:cNvSpPr/>
      </dsp:nvSpPr>
      <dsp:spPr>
        <a:xfrm>
          <a:off x="4970485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1D82DB-650C-4406-B8AD-9D1489170ACC}">
      <dsp:nvSpPr>
        <dsp:cNvPr id="0" name=""/>
        <dsp:cNvSpPr/>
      </dsp:nvSpPr>
      <dsp:spPr>
        <a:xfrm>
          <a:off x="4436901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UNESCO Engineering Reports</a:t>
          </a:r>
        </a:p>
      </dsp:txBody>
      <dsp:txXfrm>
        <a:off x="4436901" y="3694331"/>
        <a:ext cx="1641796" cy="656718"/>
      </dsp:txXfrm>
    </dsp:sp>
    <dsp:sp modelId="{9CD6F15A-7A9D-4427-8322-C1C5B57F6A54}">
      <dsp:nvSpPr>
        <dsp:cNvPr id="0" name=""/>
        <dsp:cNvSpPr/>
      </dsp:nvSpPr>
      <dsp:spPr>
        <a:xfrm>
          <a:off x="6686163" y="2380893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FB5F60-0790-4B06-A775-F2C04111BCAE}">
      <dsp:nvSpPr>
        <dsp:cNvPr id="0" name=""/>
        <dsp:cNvSpPr/>
      </dsp:nvSpPr>
      <dsp:spPr>
        <a:xfrm>
          <a:off x="6899596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CB0077-DA6B-4012-A7FB-D0765F0F24CE}">
      <dsp:nvSpPr>
        <dsp:cNvPr id="0" name=""/>
        <dsp:cNvSpPr/>
      </dsp:nvSpPr>
      <dsp:spPr>
        <a:xfrm>
          <a:off x="6366012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>
              <a:hlinkClick xmlns:r="http://schemas.openxmlformats.org/officeDocument/2006/relationships" r:id="rId17"/>
            </a:rPr>
            <a:t>Bayt.com</a:t>
          </a:r>
          <a:r>
            <a:rPr lang="en-US" sz="1500" kern="1200"/>
            <a:t> Salary Surveys</a:t>
          </a:r>
        </a:p>
      </dsp:txBody>
      <dsp:txXfrm>
        <a:off x="6366012" y="3694331"/>
        <a:ext cx="1641796" cy="656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66D67-FC80-3B9B-68F1-115386749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8AE612-D188-EFCB-DA4F-DE78434DB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2CEAD-7DAB-6B23-F63B-338E9D197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86D0-4BFF-43AC-86E3-3976C246DED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5C30B-01F3-7EA8-8125-67EAE9DB9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18A13-54F2-6B12-91A8-87D605760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BE2F7-A381-46D8-92FA-57C57E792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5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06A30-3A3B-3514-7E01-C6F6A8164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93E268-7F95-152E-41E1-0C03ABCC0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13AD1-9EDD-93EE-7726-9340428B5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86D0-4BFF-43AC-86E3-3976C246DED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40849-71CA-33BB-A56A-D43A36320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A29C0-1474-4EC7-B9A4-B437CF8BD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BE2F7-A381-46D8-92FA-57C57E792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58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307EF6-84CE-7ACF-E470-36774527DE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6A9D81-3D9F-E005-8943-F4ACCF0F2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2FB2F-6F70-8031-A610-ACE0CE3B6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86D0-4BFF-43AC-86E3-3976C246DED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B946C-6F22-F4EF-6F17-42976BE89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9C236-68C2-A0A5-ABDB-3D05024C5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BE2F7-A381-46D8-92FA-57C57E792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1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2DE26-CCEA-5A08-D65E-288B016D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0125F-6853-66AE-0590-398C57146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15D61-672F-1C40-E260-F193CE0D3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86D0-4BFF-43AC-86E3-3976C246DED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93417-1332-0C2C-8CD9-37909FF0D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16878-7B75-6F3C-5707-F05F21FD2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BE2F7-A381-46D8-92FA-57C57E792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50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E072C-6114-E7D1-9E3B-A5C690776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24BE07-2C35-97EB-2CF9-C84B60BAE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A2938-FAB6-EA22-A04A-79B163EE3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86D0-4BFF-43AC-86E3-3976C246DED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BE24C-706A-3CA4-0984-A88CA6B19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42BE2-E996-523E-9EE6-4FD03082F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BE2F7-A381-46D8-92FA-57C57E792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173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248A1-F7BA-4EA3-2381-616B2E314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AF4A0-8003-C9E2-E2D3-EC3B6D59B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E22294-1A45-8B2A-0CA4-24B9CF3A0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68357-E2E8-81AB-2F32-CA5CB3C18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86D0-4BFF-43AC-86E3-3976C246DED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93C9E7-A065-D9B1-82D5-F747E2E42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C783B-8169-E959-9EA4-9DE82C54E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BE2F7-A381-46D8-92FA-57C57E792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69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466C6-4F94-A7AD-3078-97E93C2EA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9048AA-DA51-C462-5B52-DFEA963E7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396D0F-F56B-F76C-1EBA-1E167F08D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4F36AD-D4E0-3BCD-65C1-8065833C81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F250DD-5AF7-5F07-CD1F-65A8B22DF2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0B7247-FF74-A675-0FF5-1E02CC58B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86D0-4BFF-43AC-86E3-3976C246DED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7F2453-89BA-3C2B-FDB4-E041E6A28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686357-CD16-0070-96A1-AC22FFA5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BE2F7-A381-46D8-92FA-57C57E792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60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64ABC-BD8C-5BF9-7D4F-5D8114A71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6D46DF-EDC1-C7E3-3A9C-3B79CEA4B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86D0-4BFF-43AC-86E3-3976C246DED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3E1EA-B220-5E53-E59E-0F6F21092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33306-594B-564F-7D1F-70FD5EFD2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BE2F7-A381-46D8-92FA-57C57E792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1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228C94-1022-B635-7246-37DAF6EAD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86D0-4BFF-43AC-86E3-3976C246DED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4EC9C2-096C-61BE-A09F-6D4175EB1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DB7CF-BBE2-0526-A587-A9BB46939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BE2F7-A381-46D8-92FA-57C57E792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4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E3980-FD1E-F3F2-1263-643E7000C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9614B-C287-3565-664F-E1B3E0A0E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328AFB-46C1-4C94-483C-1F6E7F0E2E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B2E19D-73AB-D738-0259-9A4397EEB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86D0-4BFF-43AC-86E3-3976C246DED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B63A0-9771-0362-A7E3-12237605D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CAA815-8E82-9B45-3AB4-0EFA8A7C5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BE2F7-A381-46D8-92FA-57C57E792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301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9CEA-8EF8-808F-8B15-0E6938866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03E640-EE5B-D77A-888A-2B4FC5DBDA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EF4B94-DDD7-FA46-CC64-48C206064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92BA9-3C30-2907-5E3B-D2064C8C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86D0-4BFF-43AC-86E3-3976C246DED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831AB-E149-A25D-E1F5-CC1E3A0A6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9C6547-E6AC-9387-6DF9-AD032247B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BE2F7-A381-46D8-92FA-57C57E792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72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64B5AD-F62C-FDF7-70FA-50D5BF531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C8F67-0336-8FC3-D18D-75811EB2B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39B07-4373-5A3E-3098-12BB90BBA9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886D0-4BFF-43AC-86E3-3976C246DED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820B4-2654-CF4C-576E-18CCE3D50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72D18-8420-75B3-4D76-B4ECD3E0DE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BE2F7-A381-46D8-92FA-57C57E792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5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bayt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ayt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1A0F5-4D14-740B-41A7-2DDE26779B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BCC0C9-429D-C059-4661-725248A8E6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4712"/>
            <a:ext cx="9144000" cy="1128014"/>
          </a:xfrm>
        </p:spPr>
        <p:txBody>
          <a:bodyPr>
            <a:normAutofit/>
          </a:bodyPr>
          <a:lstStyle/>
          <a:p>
            <a:r>
              <a:rPr lang="en-US" sz="3200" b="1" dirty="0"/>
              <a:t>ENGINEERING LABOR MARKET CHALLENGES IN JORDAN &amp; MENA</a:t>
            </a:r>
            <a:endParaRPr lang="en-US" sz="3200" dirty="0"/>
          </a:p>
        </p:txBody>
      </p:sp>
      <p:pic>
        <p:nvPicPr>
          <p:cNvPr id="4" name="Immagine 2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AE121BA3-F3CC-A98E-129B-8DEFA070B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91" t="14400" r="12550" b="18466"/>
          <a:stretch>
            <a:fillRect/>
          </a:stretch>
        </p:blipFill>
        <p:spPr bwMode="auto">
          <a:xfrm>
            <a:off x="5231606" y="464568"/>
            <a:ext cx="18002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Visual Identity - Programming period 2021-2027 - European Education and  Culture Executive Agency">
            <a:extLst>
              <a:ext uri="{FF2B5EF4-FFF2-40B4-BE49-F238E27FC236}">
                <a16:creationId xmlns:a16="http://schemas.microsoft.com/office/drawing/2014/main" id="{0C7A4F26-B015-C77D-A46A-8A8EEEE542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34" t="31458" r="15511" b="33333"/>
          <a:stretch>
            <a:fillRect/>
          </a:stretch>
        </p:blipFill>
        <p:spPr bwMode="auto">
          <a:xfrm>
            <a:off x="568960" y="405607"/>
            <a:ext cx="4226560" cy="134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‫تعلن جامعة الزرقاء الخاصة عن حاجتها ...‬‎">
            <a:extLst>
              <a:ext uri="{FF2B5EF4-FFF2-40B4-BE49-F238E27FC236}">
                <a16:creationId xmlns:a16="http://schemas.microsoft.com/office/drawing/2014/main" id="{60C362AD-A39B-E787-51D8-8034B8ADC2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38" t="20125" r="26084" b="14991"/>
          <a:stretch>
            <a:fillRect/>
          </a:stretch>
        </p:blipFill>
        <p:spPr bwMode="auto">
          <a:xfrm>
            <a:off x="9268143" y="487618"/>
            <a:ext cx="1800225" cy="155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17C73ED7-F451-D247-EC93-2A546F346BB9}"/>
              </a:ext>
            </a:extLst>
          </p:cNvPr>
          <p:cNvSpPr txBox="1">
            <a:spLocks/>
          </p:cNvSpPr>
          <p:nvPr/>
        </p:nvSpPr>
        <p:spPr>
          <a:xfrm>
            <a:off x="1524000" y="2601119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TECGREMED Workshop</a:t>
            </a:r>
            <a:endParaRPr lang="en-US" sz="3200" dirty="0"/>
          </a:p>
          <a:p>
            <a:r>
              <a:rPr lang="en-US" sz="3200" b="1" dirty="0"/>
              <a:t>Building the Future: Education, Environmental Sustainability in an innovative </a:t>
            </a:r>
            <a:r>
              <a:rPr lang="en-US" sz="3200" b="1" dirty="0" err="1"/>
              <a:t>Labour</a:t>
            </a:r>
            <a:r>
              <a:rPr lang="en-US" sz="3200" b="1" dirty="0"/>
              <a:t> Market</a:t>
            </a:r>
            <a:endParaRPr lang="en-US" sz="32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AD7D877-E759-7284-A9F2-D27D7092A21B}"/>
              </a:ext>
            </a:extLst>
          </p:cNvPr>
          <p:cNvSpPr txBox="1">
            <a:spLocks/>
          </p:cNvSpPr>
          <p:nvPr/>
        </p:nvSpPr>
        <p:spPr>
          <a:xfrm>
            <a:off x="1559718" y="5324379"/>
            <a:ext cx="9144000" cy="1128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Dec  29 , 2025</a:t>
            </a:r>
          </a:p>
          <a:p>
            <a:r>
              <a:rPr lang="en-US" sz="3200" dirty="0"/>
              <a:t>Zarqa , Jordan</a:t>
            </a:r>
          </a:p>
        </p:txBody>
      </p:sp>
    </p:spTree>
    <p:extLst>
      <p:ext uri="{BB962C8B-B14F-4D97-AF65-F5344CB8AC3E}">
        <p14:creationId xmlns:p14="http://schemas.microsoft.com/office/powerpoint/2010/main" val="4211400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0BD2-4F27-08E6-FD9C-662B3868F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/>
              <a:t>Future Trends 2025-2035</a:t>
            </a:r>
            <a:endParaRPr lang="en-US" sz="54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C30E8-E6B6-04C8-8A08-DD00FDFC3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4295274" cy="4251960"/>
          </a:xfrm>
        </p:spPr>
        <p:txBody>
          <a:bodyPr>
            <a:noAutofit/>
          </a:bodyPr>
          <a:lstStyle/>
          <a:p>
            <a:r>
              <a:rPr lang="en-US" sz="1800" b="1" dirty="0"/>
              <a:t>EMERGING TECHNOLOGIES:</a:t>
            </a:r>
            <a:endParaRPr lang="en-US" sz="1800" dirty="0"/>
          </a:p>
          <a:p>
            <a:pPr lvl="0"/>
            <a:r>
              <a:rPr lang="en-US" sz="1800" b="1" dirty="0"/>
              <a:t>AI Climate Intelligence:</a:t>
            </a:r>
            <a:endParaRPr lang="en-US" sz="1800" dirty="0"/>
          </a:p>
          <a:p>
            <a:pPr lvl="1"/>
            <a:r>
              <a:rPr lang="en-US" sz="1800" dirty="0"/>
              <a:t>Market: $6.4 billion in MENA by 2030</a:t>
            </a:r>
          </a:p>
          <a:p>
            <a:pPr lvl="1"/>
            <a:r>
              <a:rPr lang="en-US" sz="1800" dirty="0"/>
              <a:t>Carbon accounting: 65% cost reduction</a:t>
            </a:r>
          </a:p>
          <a:p>
            <a:pPr lvl="1"/>
            <a:r>
              <a:rPr lang="en-US" sz="1800" dirty="0"/>
              <a:t>Jordan's AI-Energy Lab: 94% solar forecasting accuracy</a:t>
            </a:r>
          </a:p>
          <a:p>
            <a:pPr lvl="0"/>
            <a:r>
              <a:rPr lang="en-US" sz="1800" b="1" dirty="0"/>
              <a:t>Hydrogen Economy:</a:t>
            </a:r>
            <a:endParaRPr lang="en-US" sz="1800" dirty="0"/>
          </a:p>
          <a:p>
            <a:pPr lvl="1"/>
            <a:r>
              <a:rPr lang="en-US" sz="1800" dirty="0"/>
              <a:t>Investment: $175+ billion pipeline</a:t>
            </a:r>
          </a:p>
          <a:p>
            <a:pPr lvl="1"/>
            <a:r>
              <a:rPr lang="en-US" sz="1800" dirty="0"/>
              <a:t>Job creation: 45,000 specialists by 2035</a:t>
            </a:r>
          </a:p>
          <a:p>
            <a:pPr lvl="1"/>
            <a:r>
              <a:rPr lang="en-US" sz="1800" dirty="0"/>
              <a:t>NEOM Helios Plant: $8.4B, 650 </a:t>
            </a:r>
            <a:r>
              <a:rPr lang="en-US" sz="1800" dirty="0" err="1"/>
              <a:t>tonnes</a:t>
            </a:r>
            <a:r>
              <a:rPr lang="en-US" sz="1800" dirty="0"/>
              <a:t>/day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004141B-944F-A4BD-A110-BC437510A65F}"/>
              </a:ext>
            </a:extLst>
          </p:cNvPr>
          <p:cNvSpPr txBox="1">
            <a:spLocks/>
          </p:cNvSpPr>
          <p:nvPr/>
        </p:nvSpPr>
        <p:spPr>
          <a:xfrm>
            <a:off x="5502443" y="2055813"/>
            <a:ext cx="5309936" cy="42519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/>
              <a:t>CRITICAL FUTURE SKILLS:</a:t>
            </a:r>
            <a:endParaRPr lang="en-US" sz="1800" dirty="0"/>
          </a:p>
          <a:p>
            <a:r>
              <a:rPr lang="en-US" sz="1800" dirty="0"/>
              <a:t>Systems Thinking: </a:t>
            </a:r>
            <a:r>
              <a:rPr lang="en-US" sz="1800" b="1" dirty="0"/>
              <a:t>70%</a:t>
            </a:r>
            <a:r>
              <a:rPr lang="en-US" sz="1800" dirty="0"/>
              <a:t> importance</a:t>
            </a:r>
          </a:p>
          <a:p>
            <a:r>
              <a:rPr lang="en-US" sz="1800" dirty="0"/>
              <a:t>Digital Fluency: </a:t>
            </a:r>
            <a:r>
              <a:rPr lang="en-US" sz="1800" b="1" dirty="0"/>
              <a:t>85%</a:t>
            </a:r>
            <a:r>
              <a:rPr lang="en-US" sz="1800" dirty="0"/>
              <a:t> importance</a:t>
            </a:r>
          </a:p>
          <a:p>
            <a:r>
              <a:rPr lang="en-US" sz="1800" dirty="0"/>
              <a:t>Climate Science Literacy: </a:t>
            </a:r>
            <a:r>
              <a:rPr lang="en-US" sz="1800" b="1" dirty="0"/>
              <a:t>75%</a:t>
            </a:r>
            <a:r>
              <a:rPr lang="en-US" sz="1800" dirty="0"/>
              <a:t> importance</a:t>
            </a:r>
          </a:p>
          <a:p>
            <a:r>
              <a:rPr lang="en-US" sz="1800" dirty="0"/>
              <a:t>Resilience Engineering: </a:t>
            </a:r>
            <a:r>
              <a:rPr lang="en-US" sz="1800" b="1" dirty="0"/>
              <a:t>80%</a:t>
            </a:r>
            <a:r>
              <a:rPr lang="en-US" sz="1800" dirty="0"/>
              <a:t> importance</a:t>
            </a:r>
          </a:p>
          <a:p>
            <a:r>
              <a:rPr lang="en-US" sz="1800" b="1" dirty="0"/>
              <a:t>Sources:</a:t>
            </a:r>
            <a:r>
              <a:rPr lang="en-US" sz="1800" dirty="0"/>
              <a:t> PwC, Hydrogen Council, World Economic Forum</a:t>
            </a:r>
          </a:p>
        </p:txBody>
      </p:sp>
    </p:spTree>
    <p:extLst>
      <p:ext uri="{BB962C8B-B14F-4D97-AF65-F5344CB8AC3E}">
        <p14:creationId xmlns:p14="http://schemas.microsoft.com/office/powerpoint/2010/main" val="3873274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892067-076A-6198-2D26-6B2B6D919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/>
              <a:t>University-Industry Gap Analysis</a:t>
            </a:r>
            <a:endParaRPr lang="en-US" sz="54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891BD-3A7E-1F04-7CD3-F3F3F9280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29384"/>
            <a:ext cx="4808621" cy="4251960"/>
          </a:xfrm>
        </p:spPr>
        <p:txBody>
          <a:bodyPr>
            <a:normAutofit/>
          </a:bodyPr>
          <a:lstStyle/>
          <a:p>
            <a:r>
              <a:rPr lang="en-US" sz="2400" b="1" dirty="0"/>
              <a:t>CURRICULUM ASSESSMENT:</a:t>
            </a:r>
            <a:endParaRPr lang="en-US" sz="2400" dirty="0"/>
          </a:p>
          <a:p>
            <a:pPr lvl="0"/>
            <a:r>
              <a:rPr lang="en-US" sz="2400" b="1" dirty="0"/>
              <a:t>Critical Gaps:</a:t>
            </a:r>
            <a:endParaRPr lang="en-US" sz="2400" dirty="0"/>
          </a:p>
          <a:p>
            <a:pPr lvl="1"/>
            <a:r>
              <a:rPr lang="en-US" dirty="0"/>
              <a:t>Practical Software Tools: 68% deficiency</a:t>
            </a:r>
          </a:p>
          <a:p>
            <a:pPr lvl="1"/>
            <a:r>
              <a:rPr lang="en-US" dirty="0"/>
              <a:t>Industry Standards: 72% deficiency</a:t>
            </a:r>
          </a:p>
          <a:p>
            <a:pPr lvl="1"/>
            <a:r>
              <a:rPr lang="en-US" dirty="0"/>
              <a:t>Project Management: 65% deficiency</a:t>
            </a:r>
          </a:p>
          <a:p>
            <a:pPr lvl="1"/>
            <a:r>
              <a:rPr lang="en-US" dirty="0"/>
              <a:t>Business Acumen: 80% deficiency</a:t>
            </a:r>
          </a:p>
          <a:p>
            <a:endParaRPr lang="en-US" sz="7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A71BE34-7267-A208-6EC0-3254AC2CE5B6}"/>
              </a:ext>
            </a:extLst>
          </p:cNvPr>
          <p:cNvSpPr txBox="1">
            <a:spLocks/>
          </p:cNvSpPr>
          <p:nvPr/>
        </p:nvSpPr>
        <p:spPr>
          <a:xfrm>
            <a:off x="6027421" y="1929384"/>
            <a:ext cx="5105799" cy="42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Professional Certifications:</a:t>
            </a:r>
            <a:endParaRPr lang="en-US" dirty="0"/>
          </a:p>
          <a:p>
            <a:pPr lvl="1"/>
            <a:r>
              <a:rPr lang="en-US" sz="2800" dirty="0"/>
              <a:t>PMP, LEED, AWS integration</a:t>
            </a:r>
          </a:p>
          <a:p>
            <a:pPr lvl="1"/>
            <a:r>
              <a:rPr lang="en-US" sz="2800" dirty="0"/>
              <a:t>2,500 certifications issued annually</a:t>
            </a:r>
          </a:p>
          <a:p>
            <a:pPr lvl="1"/>
            <a:r>
              <a:rPr lang="en-US" sz="2800" dirty="0"/>
              <a:t>40% higher starting salaries</a:t>
            </a:r>
          </a:p>
          <a:p>
            <a:r>
              <a:rPr lang="en-US" b="1" dirty="0"/>
              <a:t>Sources:</a:t>
            </a:r>
            <a:r>
              <a:rPr lang="en-US" dirty="0"/>
              <a:t> Higher Education Accreditation Commission, UNDP</a:t>
            </a:r>
          </a:p>
          <a:p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76726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DFAC7A-5E3D-A3F0-1776-0A50DF818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547" y="389284"/>
            <a:ext cx="9833548" cy="737388"/>
          </a:xfrm>
        </p:spPr>
        <p:txBody>
          <a:bodyPr anchor="b">
            <a:normAutofit/>
          </a:bodyPr>
          <a:lstStyle/>
          <a:p>
            <a:pPr algn="ctr"/>
            <a:r>
              <a:rPr lang="en-US" sz="3600" b="1" dirty="0">
                <a:solidFill>
                  <a:schemeClr val="tx2"/>
                </a:solidFill>
              </a:rPr>
              <a:t>Benefits Analysis - Skills Development</a:t>
            </a:r>
            <a:endParaRPr lang="en-US" sz="3600" dirty="0">
              <a:solidFill>
                <a:schemeClr val="tx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02F83-C99E-2B99-F055-D77512D35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988" y="1996388"/>
            <a:ext cx="3430967" cy="4361749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INDIVIDUAL ROI:</a:t>
            </a:r>
            <a:endParaRPr lang="en-US" sz="2400" dirty="0">
              <a:solidFill>
                <a:schemeClr val="tx2"/>
              </a:solidFill>
            </a:endParaRPr>
          </a:p>
          <a:p>
            <a:pPr lvl="0"/>
            <a:r>
              <a:rPr lang="en-US" sz="2400" dirty="0">
                <a:solidFill>
                  <a:schemeClr val="tx2"/>
                </a:solidFill>
              </a:rPr>
              <a:t>PMP Certification: </a:t>
            </a:r>
            <a:r>
              <a:rPr lang="en-US" sz="2400" b="1" dirty="0">
                <a:solidFill>
                  <a:schemeClr val="tx2"/>
                </a:solidFill>
              </a:rPr>
              <a:t>+28%</a:t>
            </a:r>
            <a:r>
              <a:rPr lang="en-US" sz="2400" dirty="0">
                <a:solidFill>
                  <a:schemeClr val="tx2"/>
                </a:solidFill>
              </a:rPr>
              <a:t> salary, ROI in </a:t>
            </a:r>
            <a:r>
              <a:rPr lang="en-US" sz="2400" b="1" dirty="0">
                <a:solidFill>
                  <a:schemeClr val="tx2"/>
                </a:solidFill>
              </a:rPr>
              <a:t>4.2 months</a:t>
            </a:r>
            <a:endParaRPr lang="en-US" sz="2400" dirty="0">
              <a:solidFill>
                <a:schemeClr val="tx2"/>
              </a:solidFill>
            </a:endParaRPr>
          </a:p>
          <a:p>
            <a:pPr lvl="0"/>
            <a:r>
              <a:rPr lang="en-US" sz="2400" dirty="0">
                <a:solidFill>
                  <a:schemeClr val="tx2"/>
                </a:solidFill>
              </a:rPr>
              <a:t>AWS Certification: </a:t>
            </a:r>
            <a:r>
              <a:rPr lang="en-US" sz="2400" b="1" dirty="0">
                <a:solidFill>
                  <a:schemeClr val="tx2"/>
                </a:solidFill>
              </a:rPr>
              <a:t>+35%</a:t>
            </a:r>
            <a:r>
              <a:rPr lang="en-US" sz="2400" dirty="0">
                <a:solidFill>
                  <a:schemeClr val="tx2"/>
                </a:solidFill>
              </a:rPr>
              <a:t> salary, ROI in </a:t>
            </a:r>
            <a:r>
              <a:rPr lang="en-US" sz="2400" b="1" dirty="0">
                <a:solidFill>
                  <a:schemeClr val="tx2"/>
                </a:solidFill>
              </a:rPr>
              <a:t>3.8 months</a:t>
            </a:r>
            <a:endParaRPr lang="en-US" sz="2400" dirty="0">
              <a:solidFill>
                <a:schemeClr val="tx2"/>
              </a:solidFill>
            </a:endParaRPr>
          </a:p>
          <a:p>
            <a:pPr lvl="0"/>
            <a:r>
              <a:rPr lang="en-US" sz="2400" dirty="0">
                <a:solidFill>
                  <a:schemeClr val="tx2"/>
                </a:solidFill>
              </a:rPr>
              <a:t>LEED Accreditation: </a:t>
            </a:r>
            <a:r>
              <a:rPr lang="en-US" sz="2400" b="1" dirty="0">
                <a:solidFill>
                  <a:schemeClr val="tx2"/>
                </a:solidFill>
              </a:rPr>
              <a:t>+22%</a:t>
            </a:r>
            <a:r>
              <a:rPr lang="en-US" sz="2400" dirty="0">
                <a:solidFill>
                  <a:schemeClr val="tx2"/>
                </a:solidFill>
              </a:rPr>
              <a:t> salary, ROI in </a:t>
            </a:r>
            <a:r>
              <a:rPr lang="en-US" sz="2400" b="1" dirty="0">
                <a:solidFill>
                  <a:schemeClr val="tx2"/>
                </a:solidFill>
              </a:rPr>
              <a:t>5.1 months</a:t>
            </a:r>
            <a:endParaRPr lang="en-US" sz="2400" dirty="0">
              <a:solidFill>
                <a:schemeClr val="tx2"/>
              </a:solidFill>
            </a:endParaRPr>
          </a:p>
          <a:p>
            <a:endParaRPr lang="en-US" sz="5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57EB2B5-692F-0B88-67EE-1811F46036F7}"/>
              </a:ext>
            </a:extLst>
          </p:cNvPr>
          <p:cNvSpPr txBox="1">
            <a:spLocks/>
          </p:cNvSpPr>
          <p:nvPr/>
        </p:nvSpPr>
        <p:spPr>
          <a:xfrm>
            <a:off x="7798173" y="2029224"/>
            <a:ext cx="4150839" cy="436174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tx2"/>
                </a:solidFill>
              </a:rPr>
              <a:t>NATIONAL ECONOMIC IMPACT:</a:t>
            </a:r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Every $1 invested yields </a:t>
            </a:r>
            <a:r>
              <a:rPr lang="en-US" sz="2400" b="1" dirty="0">
                <a:solidFill>
                  <a:schemeClr val="tx2"/>
                </a:solidFill>
              </a:rPr>
              <a:t>$3.80</a:t>
            </a:r>
            <a:r>
              <a:rPr lang="en-US" sz="2400" dirty="0">
                <a:solidFill>
                  <a:schemeClr val="tx2"/>
                </a:solidFill>
              </a:rPr>
              <a:t> in economic growth</a:t>
            </a:r>
          </a:p>
          <a:p>
            <a:r>
              <a:rPr lang="en-US" sz="2400" dirty="0">
                <a:solidFill>
                  <a:schemeClr val="tx2"/>
                </a:solidFill>
              </a:rPr>
              <a:t>10% productivity increase adds </a:t>
            </a:r>
            <a:r>
              <a:rPr lang="en-US" sz="2400" b="1" dirty="0">
                <a:solidFill>
                  <a:schemeClr val="tx2"/>
                </a:solidFill>
              </a:rPr>
              <a:t>$850 million</a:t>
            </a:r>
            <a:r>
              <a:rPr lang="en-US" sz="2400" dirty="0">
                <a:solidFill>
                  <a:schemeClr val="tx2"/>
                </a:solidFill>
              </a:rPr>
              <a:t> to GDP</a:t>
            </a:r>
          </a:p>
          <a:p>
            <a:r>
              <a:rPr lang="en-US" sz="2400" dirty="0">
                <a:solidFill>
                  <a:schemeClr val="tx2"/>
                </a:solidFill>
              </a:rPr>
              <a:t>Skills alignment could reduce unemployment to </a:t>
            </a:r>
            <a:r>
              <a:rPr lang="en-US" sz="2400" b="1" dirty="0">
                <a:solidFill>
                  <a:schemeClr val="tx2"/>
                </a:solidFill>
              </a:rPr>
              <a:t>12%</a:t>
            </a:r>
            <a:r>
              <a:rPr lang="en-US" sz="2400" dirty="0">
                <a:solidFill>
                  <a:schemeClr val="tx2"/>
                </a:solidFill>
              </a:rPr>
              <a:t> by 2028</a:t>
            </a:r>
          </a:p>
          <a:p>
            <a:r>
              <a:rPr lang="en-US" sz="2400" b="1" dirty="0">
                <a:solidFill>
                  <a:schemeClr val="tx2"/>
                </a:solidFill>
              </a:rPr>
              <a:t>Sources:</a:t>
            </a:r>
            <a:r>
              <a:rPr lang="en-US" sz="2400" dirty="0">
                <a:solidFill>
                  <a:schemeClr val="tx2"/>
                </a:solidFill>
              </a:rPr>
              <a:t> Jordan Strategy Forum, World Bank</a:t>
            </a:r>
          </a:p>
          <a:p>
            <a:endParaRPr lang="en-US" sz="500" dirty="0">
              <a:solidFill>
                <a:schemeClr val="tx2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A4084D5-BC65-9489-0B79-4AA15B85F67F}"/>
              </a:ext>
            </a:extLst>
          </p:cNvPr>
          <p:cNvSpPr txBox="1">
            <a:spLocks/>
          </p:cNvSpPr>
          <p:nvPr/>
        </p:nvSpPr>
        <p:spPr>
          <a:xfrm>
            <a:off x="3916638" y="2029224"/>
            <a:ext cx="3902110" cy="436174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tx2"/>
                </a:solidFill>
              </a:rPr>
              <a:t>EMPLOYER BENEFITS:</a:t>
            </a:r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Reduced recruitment costs: </a:t>
            </a:r>
            <a:r>
              <a:rPr lang="en-US" sz="2400" b="1" dirty="0">
                <a:solidFill>
                  <a:schemeClr val="tx2"/>
                </a:solidFill>
              </a:rPr>
              <a:t>$15,000</a:t>
            </a:r>
            <a:r>
              <a:rPr lang="en-US" sz="2400" dirty="0">
                <a:solidFill>
                  <a:schemeClr val="tx2"/>
                </a:solidFill>
              </a:rPr>
              <a:t> saved per retained engineer</a:t>
            </a:r>
          </a:p>
          <a:p>
            <a:r>
              <a:rPr lang="en-US" sz="2400" dirty="0">
                <a:solidFill>
                  <a:schemeClr val="tx2"/>
                </a:solidFill>
              </a:rPr>
              <a:t>Increased productivity: </a:t>
            </a:r>
            <a:r>
              <a:rPr lang="en-US" sz="2400" b="1" dirty="0">
                <a:solidFill>
                  <a:schemeClr val="tx2"/>
                </a:solidFill>
              </a:rPr>
              <a:t>25-40%</a:t>
            </a:r>
            <a:r>
              <a:rPr lang="en-US" sz="2400" dirty="0">
                <a:solidFill>
                  <a:schemeClr val="tx2"/>
                </a:solidFill>
              </a:rPr>
              <a:t> improvement with upskilling</a:t>
            </a:r>
          </a:p>
          <a:p>
            <a:r>
              <a:rPr lang="en-US" sz="2400" dirty="0">
                <a:solidFill>
                  <a:schemeClr val="tx2"/>
                </a:solidFill>
              </a:rPr>
              <a:t>Innovation capacity: </a:t>
            </a:r>
            <a:r>
              <a:rPr lang="en-US" sz="2400" b="1" dirty="0">
                <a:solidFill>
                  <a:schemeClr val="tx2"/>
                </a:solidFill>
              </a:rPr>
              <a:t>3.5x</a:t>
            </a:r>
            <a:r>
              <a:rPr lang="en-US" sz="2400" dirty="0">
                <a:solidFill>
                  <a:schemeClr val="tx2"/>
                </a:solidFill>
              </a:rPr>
              <a:t> more patents from trained engineers</a:t>
            </a:r>
          </a:p>
          <a:p>
            <a:r>
              <a:rPr lang="en-US" sz="2400" dirty="0">
                <a:solidFill>
                  <a:schemeClr val="tx2"/>
                </a:solidFill>
              </a:rPr>
              <a:t>Client satisfaction: </a:t>
            </a:r>
            <a:r>
              <a:rPr lang="en-US" sz="2400" b="1" dirty="0">
                <a:solidFill>
                  <a:schemeClr val="tx2"/>
                </a:solidFill>
              </a:rPr>
              <a:t>35%</a:t>
            </a:r>
            <a:r>
              <a:rPr lang="en-US" sz="2400" dirty="0">
                <a:solidFill>
                  <a:schemeClr val="tx2"/>
                </a:solidFill>
              </a:rPr>
              <a:t> higher with certified teams</a:t>
            </a:r>
          </a:p>
          <a:p>
            <a:endParaRPr lang="en-US" sz="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86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D4C5AC-A7A9-20F9-CF3E-91088BE20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287646"/>
            <a:ext cx="10515600" cy="831009"/>
          </a:xfrm>
        </p:spPr>
        <p:txBody>
          <a:bodyPr>
            <a:normAutofit/>
          </a:bodyPr>
          <a:lstStyle/>
          <a:p>
            <a:r>
              <a:rPr lang="en-US" sz="4100" b="1" dirty="0"/>
              <a:t>Strategic Recommendations</a:t>
            </a:r>
            <a:endParaRPr lang="en-US" sz="4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CFF99-56B2-ADF9-50CD-42DC453DC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375" y="1118655"/>
            <a:ext cx="2595880" cy="5293360"/>
          </a:xfrm>
        </p:spPr>
        <p:txBody>
          <a:bodyPr anchor="ctr">
            <a:normAutofit/>
          </a:bodyPr>
          <a:lstStyle/>
          <a:p>
            <a:r>
              <a:rPr lang="en-US" sz="1800" b="1" dirty="0"/>
              <a:t>FOR STUDENTS &amp; ENGINEERS:</a:t>
            </a:r>
            <a:endParaRPr lang="en-US" sz="1800" dirty="0"/>
          </a:p>
          <a:p>
            <a:pPr lvl="0"/>
            <a:r>
              <a:rPr lang="en-US" sz="1800" dirty="0"/>
              <a:t>Pursue </a:t>
            </a:r>
            <a:r>
              <a:rPr lang="en-US" sz="1800" b="1" dirty="0"/>
              <a:t>dual specializations</a:t>
            </a:r>
            <a:r>
              <a:rPr lang="en-US" sz="1800" dirty="0"/>
              <a:t> (Civil + BIM, Mechanical + IoT)</a:t>
            </a:r>
          </a:p>
          <a:p>
            <a:pPr lvl="0"/>
            <a:r>
              <a:rPr lang="en-US" sz="1800" dirty="0"/>
              <a:t>Obtain </a:t>
            </a:r>
            <a:r>
              <a:rPr lang="en-US" sz="1800" b="1" dirty="0"/>
              <a:t>minimum 2 certifications</a:t>
            </a:r>
            <a:r>
              <a:rPr lang="en-US" sz="1800" dirty="0"/>
              <a:t> before graduation</a:t>
            </a:r>
          </a:p>
          <a:p>
            <a:pPr lvl="0"/>
            <a:r>
              <a:rPr lang="en-US" sz="1800" dirty="0"/>
              <a:t>Complete </a:t>
            </a:r>
            <a:r>
              <a:rPr lang="en-US" sz="1800" b="1" dirty="0"/>
              <a:t>6+ month</a:t>
            </a:r>
            <a:r>
              <a:rPr lang="en-US" sz="1800" dirty="0"/>
              <a:t> industry internships</a:t>
            </a:r>
          </a:p>
          <a:p>
            <a:pPr lvl="0"/>
            <a:r>
              <a:rPr lang="en-US" sz="1800" dirty="0"/>
              <a:t>Develop </a:t>
            </a:r>
            <a:r>
              <a:rPr lang="en-US" sz="1800" b="1" dirty="0"/>
              <a:t>portfolio</a:t>
            </a:r>
            <a:r>
              <a:rPr lang="en-US" sz="1800" dirty="0"/>
              <a:t> of practical projects</a:t>
            </a:r>
          </a:p>
          <a:p>
            <a:pPr lvl="0"/>
            <a:r>
              <a:rPr lang="en-US" sz="1800" dirty="0"/>
              <a:t>Specialize in </a:t>
            </a:r>
            <a:r>
              <a:rPr lang="en-US" sz="1800" b="1" dirty="0"/>
              <a:t>high-growth areas</a:t>
            </a:r>
            <a:r>
              <a:rPr lang="en-US" sz="1800" dirty="0"/>
              <a:t>: AI, renewables, cybersecurity</a:t>
            </a:r>
          </a:p>
          <a:p>
            <a:endParaRPr lang="en-US" sz="5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BF4C17E-77E6-2EE4-E119-7F62519F6603}"/>
              </a:ext>
            </a:extLst>
          </p:cNvPr>
          <p:cNvSpPr txBox="1">
            <a:spLocks/>
          </p:cNvSpPr>
          <p:nvPr/>
        </p:nvSpPr>
        <p:spPr>
          <a:xfrm>
            <a:off x="9174734" y="949200"/>
            <a:ext cx="2595880" cy="5293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/>
              <a:t>FOR GOVERNMENT:</a:t>
            </a:r>
            <a:endParaRPr lang="en-US" sz="1800" dirty="0"/>
          </a:p>
          <a:p>
            <a:r>
              <a:rPr lang="en-US" sz="1800" dirty="0"/>
              <a:t>Expand </a:t>
            </a:r>
            <a:r>
              <a:rPr lang="en-US" sz="1800" b="1" dirty="0"/>
              <a:t>NETF funding</a:t>
            </a:r>
            <a:r>
              <a:rPr lang="en-US" sz="1800" dirty="0"/>
              <a:t> to $75 million annually</a:t>
            </a:r>
          </a:p>
          <a:p>
            <a:r>
              <a:rPr lang="en-US" sz="1800" dirty="0"/>
              <a:t>Establish </a:t>
            </a:r>
            <a:r>
              <a:rPr lang="en-US" sz="1800" b="1" dirty="0"/>
              <a:t>national skills forecasting system</a:t>
            </a:r>
            <a:endParaRPr lang="en-US" sz="1800" dirty="0"/>
          </a:p>
          <a:p>
            <a:r>
              <a:rPr lang="en-US" sz="1800" dirty="0"/>
              <a:t>Create </a:t>
            </a:r>
            <a:r>
              <a:rPr lang="en-US" sz="1800" b="1" dirty="0"/>
              <a:t>engineering skills quality mark</a:t>
            </a:r>
            <a:endParaRPr lang="en-US" sz="1800" dirty="0"/>
          </a:p>
          <a:p>
            <a:r>
              <a:rPr lang="en-US" sz="1800" dirty="0"/>
              <a:t>Implement </a:t>
            </a:r>
            <a:r>
              <a:rPr lang="en-US" sz="1800" b="1" dirty="0"/>
              <a:t>skills transfer tax incentives</a:t>
            </a:r>
            <a:endParaRPr lang="en-US" sz="1800" dirty="0"/>
          </a:p>
          <a:p>
            <a:r>
              <a:rPr lang="en-US" sz="1800" b="1" dirty="0"/>
              <a:t>Sources:</a:t>
            </a:r>
            <a:r>
              <a:rPr lang="en-US" sz="1800" dirty="0"/>
              <a:t> Ministry of Digital Economy, World Bank, ILO</a:t>
            </a:r>
          </a:p>
          <a:p>
            <a:endParaRPr lang="en-US" sz="5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144DFD-9C0C-F0A0-3A7A-A6A7306E3D66}"/>
              </a:ext>
            </a:extLst>
          </p:cNvPr>
          <p:cNvSpPr txBox="1">
            <a:spLocks/>
          </p:cNvSpPr>
          <p:nvPr/>
        </p:nvSpPr>
        <p:spPr>
          <a:xfrm>
            <a:off x="3498596" y="1128815"/>
            <a:ext cx="2595880" cy="5293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/>
              <a:t>FOR UNIVERSITIES:</a:t>
            </a:r>
            <a:endParaRPr lang="en-US" sz="1800" dirty="0"/>
          </a:p>
          <a:p>
            <a:r>
              <a:rPr lang="en-US" sz="1800" dirty="0"/>
              <a:t>Implement </a:t>
            </a:r>
            <a:r>
              <a:rPr lang="en-US" sz="1800" b="1" dirty="0"/>
              <a:t>annual curriculum review</a:t>
            </a:r>
            <a:r>
              <a:rPr lang="en-US" sz="1800" dirty="0"/>
              <a:t> with industry</a:t>
            </a:r>
          </a:p>
          <a:p>
            <a:r>
              <a:rPr lang="en-US" sz="1800" dirty="0"/>
              <a:t>Mandate </a:t>
            </a:r>
            <a:r>
              <a:rPr lang="en-US" sz="1800" b="1" dirty="0"/>
              <a:t>industry certification integration</a:t>
            </a:r>
            <a:endParaRPr lang="en-US" sz="1800" dirty="0"/>
          </a:p>
          <a:p>
            <a:r>
              <a:rPr lang="en-US" sz="1800" dirty="0"/>
              <a:t>Establish </a:t>
            </a:r>
            <a:r>
              <a:rPr lang="en-US" sz="1800" b="1" dirty="0"/>
              <a:t>co-op programs</a:t>
            </a:r>
            <a:r>
              <a:rPr lang="en-US" sz="1800" dirty="0"/>
              <a:t> with 50+ companies</a:t>
            </a:r>
          </a:p>
          <a:p>
            <a:r>
              <a:rPr lang="en-US" sz="1800" dirty="0"/>
              <a:t>Create </a:t>
            </a:r>
            <a:r>
              <a:rPr lang="en-US" sz="1800" b="1" dirty="0"/>
              <a:t>micro-credential pathways</a:t>
            </a:r>
            <a:endParaRPr lang="en-US" sz="1800" dirty="0"/>
          </a:p>
          <a:p>
            <a:r>
              <a:rPr lang="en-US" sz="1800" dirty="0"/>
              <a:t>Increase </a:t>
            </a:r>
            <a:r>
              <a:rPr lang="en-US" sz="1800" b="1" dirty="0"/>
              <a:t>practical training</a:t>
            </a:r>
            <a:r>
              <a:rPr lang="en-US" sz="1800" dirty="0"/>
              <a:t> to 40% of curriculum</a:t>
            </a:r>
          </a:p>
          <a:p>
            <a:endParaRPr lang="en-US" sz="5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6AE19A4-AA3E-1726-FB94-327290BFFED2}"/>
              </a:ext>
            </a:extLst>
          </p:cNvPr>
          <p:cNvSpPr txBox="1">
            <a:spLocks/>
          </p:cNvSpPr>
          <p:nvPr/>
        </p:nvSpPr>
        <p:spPr>
          <a:xfrm>
            <a:off x="6295038" y="1129870"/>
            <a:ext cx="2595880" cy="5293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FOR EMPLOYERS:</a:t>
            </a:r>
            <a:endParaRPr lang="en-US" sz="2000" dirty="0"/>
          </a:p>
          <a:p>
            <a:r>
              <a:rPr lang="en-US" sz="2000" dirty="0"/>
              <a:t>Allocate </a:t>
            </a:r>
            <a:r>
              <a:rPr lang="en-US" sz="2000" b="1" dirty="0"/>
              <a:t>5% of payroll</a:t>
            </a:r>
            <a:r>
              <a:rPr lang="en-US" sz="2000" dirty="0"/>
              <a:t> to continuous training</a:t>
            </a:r>
          </a:p>
          <a:p>
            <a:r>
              <a:rPr lang="en-US" sz="2000" dirty="0"/>
              <a:t>Establish </a:t>
            </a:r>
            <a:r>
              <a:rPr lang="en-US" sz="2000" b="1" dirty="0"/>
              <a:t>skills-based career paths</a:t>
            </a:r>
            <a:endParaRPr lang="en-US" sz="2000" dirty="0"/>
          </a:p>
          <a:p>
            <a:r>
              <a:rPr lang="en-US" sz="2000" dirty="0"/>
              <a:t>Implement </a:t>
            </a:r>
            <a:r>
              <a:rPr lang="en-US" sz="2000" b="1" dirty="0"/>
              <a:t>competency-based hiring</a:t>
            </a:r>
            <a:endParaRPr lang="en-US" sz="2000" dirty="0"/>
          </a:p>
          <a:p>
            <a:r>
              <a:rPr lang="en-US" sz="2000" dirty="0"/>
              <a:t>Create </a:t>
            </a:r>
            <a:r>
              <a:rPr lang="en-US" sz="2000" b="1" dirty="0"/>
              <a:t>internal certification programs</a:t>
            </a:r>
            <a:endParaRPr lang="en-US" sz="2000" dirty="0"/>
          </a:p>
          <a:p>
            <a:r>
              <a:rPr lang="en-US" sz="2000" dirty="0"/>
              <a:t>Offer </a:t>
            </a:r>
            <a:r>
              <a:rPr lang="en-US" sz="2000" b="1" dirty="0"/>
              <a:t>flexible work arrangements</a:t>
            </a:r>
            <a:endParaRPr lang="en-US" sz="2000" dirty="0"/>
          </a:p>
          <a:p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530806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6D5319-B7B8-49D8-E726-39A1A4E34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Conclusion</a:t>
            </a:r>
            <a:endParaRPr lang="en-US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78A40-BDE5-C8B8-9320-69AC94CD7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11" y="1591878"/>
            <a:ext cx="5540290" cy="4351338"/>
          </a:xfrm>
        </p:spPr>
        <p:txBody>
          <a:bodyPr>
            <a:noAutofit/>
          </a:bodyPr>
          <a:lstStyle/>
          <a:p>
            <a:pPr lvl="0"/>
            <a:r>
              <a:rPr lang="en-US" sz="2400" b="1" dirty="0"/>
              <a:t>MENA market is in Harmony:</a:t>
            </a:r>
            <a:r>
              <a:rPr lang="en-US" sz="2400" dirty="0"/>
              <a:t> GCC = mega-projects, Jordan = talent/digital services</a:t>
            </a:r>
          </a:p>
          <a:p>
            <a:pPr lvl="0"/>
            <a:r>
              <a:rPr lang="en-US" sz="2400" b="1" dirty="0"/>
              <a:t>Green &amp; digital skills command premium:</a:t>
            </a:r>
            <a:r>
              <a:rPr lang="en-US" sz="2400" dirty="0"/>
              <a:t> 40-60% salary differential</a:t>
            </a:r>
          </a:p>
          <a:p>
            <a:pPr lvl="0"/>
            <a:r>
              <a:rPr lang="en-US" sz="2400" b="1" dirty="0"/>
              <a:t>Jordan's challenge is retention:</a:t>
            </a:r>
            <a:r>
              <a:rPr lang="en-US" sz="2400" dirty="0"/>
              <a:t> Must move from brain drain to brain circulation</a:t>
            </a:r>
          </a:p>
          <a:p>
            <a:pPr lvl="0"/>
            <a:r>
              <a:rPr lang="en-US" sz="2400" b="1" dirty="0"/>
              <a:t>Future belongs to hybrids:</a:t>
            </a:r>
            <a:r>
              <a:rPr lang="en-US" sz="2400" dirty="0"/>
              <a:t> Engineers need technical + digital + business skills</a:t>
            </a:r>
          </a:p>
          <a:p>
            <a:pPr lvl="0"/>
            <a:r>
              <a:rPr lang="en-US" sz="2400" b="1" dirty="0"/>
              <a:t>Regional collaboration essential:</a:t>
            </a:r>
            <a:r>
              <a:rPr lang="en-US" sz="2400" dirty="0"/>
              <a:t> Jordan-Palestine partnership maximizes potential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7C4D82C-E50D-AB3C-C028-4D9D688E6239}"/>
              </a:ext>
            </a:extLst>
          </p:cNvPr>
          <p:cNvSpPr txBox="1">
            <a:spLocks/>
          </p:cNvSpPr>
          <p:nvPr/>
        </p:nvSpPr>
        <p:spPr>
          <a:xfrm>
            <a:off x="6581689" y="1591878"/>
            <a:ext cx="505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/>
              <a:t>NEXT STEPS:</a:t>
            </a:r>
            <a:endParaRPr lang="en-US" sz="2600" dirty="0"/>
          </a:p>
          <a:p>
            <a:r>
              <a:rPr lang="en-US" sz="2600" dirty="0"/>
              <a:t>Conduct organizational skills assessment</a:t>
            </a:r>
          </a:p>
          <a:p>
            <a:r>
              <a:rPr lang="en-US" sz="2600" dirty="0"/>
              <a:t>Develop personalized upskilling roadmap</a:t>
            </a:r>
          </a:p>
          <a:p>
            <a:r>
              <a:rPr lang="en-US" sz="2600" dirty="0"/>
              <a:t>Establish industry-academia partnerships</a:t>
            </a:r>
          </a:p>
          <a:p>
            <a:r>
              <a:rPr lang="en-US" sz="2600" dirty="0"/>
              <a:t>Monitor emerging technology trends</a:t>
            </a:r>
          </a:p>
          <a:p>
            <a:r>
              <a:rPr lang="en-US" sz="2600" dirty="0"/>
              <a:t>Engage in regional collaboration initiatives</a:t>
            </a:r>
          </a:p>
          <a:p>
            <a:r>
              <a:rPr lang="en-US" sz="2600" b="1" dirty="0"/>
              <a:t>Visual:</a:t>
            </a:r>
            <a:r>
              <a:rPr lang="en-US" sz="2600" dirty="0"/>
              <a:t> Future engineering landscape with sustainable city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15731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3104F2-20DA-EBE6-EE70-DEDD8E82A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US" b="1">
                <a:solidFill>
                  <a:srgbClr val="FFFFFF"/>
                </a:solidFill>
              </a:rPr>
              <a:t>PRIMARY DATA SOURCES: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4C45FDF-365C-992D-4AD2-42B80D32AE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0847417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531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E19365-1310-04B9-95A3-9E563EC8A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 b="1"/>
              <a:t>Overview</a:t>
            </a:r>
            <a:endParaRPr lang="en-US" sz="54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865475-5691-CEF1-1208-02EF511E1B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0951166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3673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68F222-567B-7C5D-91DC-01A54191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The $2 Trillion MENA Engineering Market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5CCDF-4775-90F0-8657-8FDA4B877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400" b="1" dirty="0"/>
              <a:t>MARKET CHARACTERISTICS:</a:t>
            </a:r>
            <a:endParaRPr lang="en-US" sz="2400" dirty="0"/>
          </a:p>
          <a:p>
            <a:pPr lvl="0"/>
            <a:r>
              <a:rPr lang="en-US" sz="2400" dirty="0"/>
              <a:t>GCC: Mega-projects, energy transition</a:t>
            </a:r>
          </a:p>
          <a:p>
            <a:pPr lvl="0"/>
            <a:r>
              <a:rPr lang="en-US" sz="2400" dirty="0"/>
              <a:t>Levant: Tech hubs, digital innovation</a:t>
            </a:r>
          </a:p>
          <a:p>
            <a:pPr lvl="0"/>
            <a:r>
              <a:rPr lang="en-US" sz="2400" dirty="0"/>
              <a:t>North Africa: Infrastructure development</a:t>
            </a:r>
          </a:p>
          <a:p>
            <a:r>
              <a:rPr lang="en-US" sz="2400" b="1" dirty="0"/>
              <a:t>KEY STATISTICS:</a:t>
            </a:r>
            <a:endParaRPr lang="en-US" sz="2400" dirty="0"/>
          </a:p>
          <a:p>
            <a:pPr lvl="0"/>
            <a:r>
              <a:rPr lang="en-US" sz="2400" b="1" dirty="0"/>
              <a:t>$2.1 trillion</a:t>
            </a:r>
            <a:r>
              <a:rPr lang="en-US" sz="2400" dirty="0"/>
              <a:t> in planned GCC construction projects </a:t>
            </a:r>
            <a:r>
              <a:rPr lang="en-US" sz="2400" i="1" dirty="0"/>
              <a:t>(MEED Projects)</a:t>
            </a:r>
            <a:endParaRPr lang="en-US" sz="2400" dirty="0"/>
          </a:p>
          <a:p>
            <a:pPr lvl="0"/>
            <a:r>
              <a:rPr lang="en-US" sz="2400" b="1" dirty="0"/>
              <a:t>Vision 2030 investments:</a:t>
            </a:r>
            <a:r>
              <a:rPr lang="en-US" sz="2400" dirty="0"/>
              <a:t> $800+ billion creating 1.2M jobs</a:t>
            </a:r>
          </a:p>
          <a:p>
            <a:pPr lvl="0"/>
            <a:r>
              <a:rPr lang="en-US" sz="2400" b="1" dirty="0"/>
              <a:t>Renewable targets:</a:t>
            </a:r>
            <a:r>
              <a:rPr lang="en-US" sz="2400" dirty="0"/>
              <a:t> 50GW capacity by 2030</a:t>
            </a:r>
          </a:p>
          <a:p>
            <a:pPr lvl="0"/>
            <a:r>
              <a:rPr lang="en-US" sz="2400" b="1" dirty="0"/>
              <a:t>Expatriate dominance:</a:t>
            </a:r>
            <a:r>
              <a:rPr lang="en-US" sz="2400" dirty="0"/>
              <a:t> 70-90% of engineering roles in UAE/Qatar</a:t>
            </a:r>
          </a:p>
          <a:p>
            <a:r>
              <a:rPr lang="en-US" sz="2400" b="1" dirty="0"/>
              <a:t>Sources:</a:t>
            </a:r>
            <a:r>
              <a:rPr lang="en-US" sz="2400" dirty="0"/>
              <a:t> MEED Projects, Saudi Vision 2030, IRENA</a:t>
            </a:r>
          </a:p>
          <a:p>
            <a:pPr lvl="0"/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5876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422AF9-98EB-6A8F-52BE-9DB5082B8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/>
              <a:t>Jordan: Regional Talent Hub</a:t>
            </a:r>
            <a:endParaRPr lang="en-US" sz="54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653CD-F528-BBD3-B226-EE6B929B7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lvl="0"/>
            <a:r>
              <a:rPr lang="en-US" sz="2200" b="1" dirty="0"/>
              <a:t>33,000+</a:t>
            </a:r>
            <a:r>
              <a:rPr lang="en-US" sz="2200" dirty="0"/>
              <a:t> engineering graduates annually </a:t>
            </a:r>
            <a:r>
              <a:rPr lang="en-US" sz="2200" i="1" dirty="0"/>
              <a:t>(JEA)</a:t>
            </a:r>
            <a:endParaRPr lang="en-US" sz="2200" dirty="0"/>
          </a:p>
          <a:p>
            <a:pPr lvl="0"/>
            <a:r>
              <a:rPr lang="en-US" sz="2200" b="1" dirty="0"/>
              <a:t>4th highest</a:t>
            </a:r>
            <a:r>
              <a:rPr lang="en-US" sz="2200" dirty="0"/>
              <a:t> engineering graduate density globally </a:t>
            </a:r>
            <a:r>
              <a:rPr lang="en-US" sz="2200" i="1" dirty="0"/>
              <a:t>(World Bank)</a:t>
            </a:r>
            <a:endParaRPr lang="en-US" sz="2200" dirty="0"/>
          </a:p>
          <a:p>
            <a:pPr lvl="0"/>
            <a:r>
              <a:rPr lang="en-US" sz="2200" b="1" dirty="0"/>
              <a:t>12,000+</a:t>
            </a:r>
            <a:r>
              <a:rPr lang="en-US" sz="2200" dirty="0"/>
              <a:t> software engineers in 700+ tech companies</a:t>
            </a:r>
          </a:p>
          <a:p>
            <a:r>
              <a:rPr lang="en-US" sz="2200" b="1" dirty="0"/>
              <a:t>THE BRAIN DRAIN REALITY:</a:t>
            </a:r>
            <a:endParaRPr lang="en-US" sz="2200" dirty="0"/>
          </a:p>
          <a:p>
            <a:pPr lvl="0"/>
            <a:r>
              <a:rPr lang="en-US" sz="2200" b="1" dirty="0"/>
              <a:t>85%</a:t>
            </a:r>
            <a:r>
              <a:rPr lang="en-US" sz="2200" dirty="0"/>
              <a:t> of graduates seek work abroad </a:t>
            </a:r>
            <a:r>
              <a:rPr lang="en-US" sz="2200" i="1" dirty="0"/>
              <a:t>(JEA Survey)</a:t>
            </a:r>
            <a:endParaRPr lang="en-US" sz="2200" dirty="0"/>
          </a:p>
          <a:p>
            <a:pPr lvl="0"/>
            <a:r>
              <a:rPr lang="en-US" sz="2200" b="1" dirty="0"/>
              <a:t>40%</a:t>
            </a:r>
            <a:r>
              <a:rPr lang="en-US" sz="2200" dirty="0"/>
              <a:t> currently work in GCC countries</a:t>
            </a:r>
          </a:p>
          <a:p>
            <a:r>
              <a:rPr lang="en-US" sz="2200" b="1" dirty="0"/>
              <a:t>Sources:</a:t>
            </a:r>
            <a:r>
              <a:rPr lang="en-US" sz="2200" dirty="0"/>
              <a:t> JEA, World Bank, Jordan Ministry of Digital Economy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38682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27A3C4-F7D1-C0EE-870E-72E943A8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Salary Comparison: MENA vs Jordan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5004D-E24B-6503-824C-8725D0737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400" b="1"/>
              <a:t>GCC PREMIUM SPECIALIZATIONS:</a:t>
            </a:r>
            <a:endParaRPr lang="en-US" sz="2400"/>
          </a:p>
          <a:p>
            <a:pPr lvl="0"/>
            <a:r>
              <a:rPr lang="en-US" sz="2400"/>
              <a:t>AI/ML Engineers: </a:t>
            </a:r>
            <a:r>
              <a:rPr lang="en-US" sz="2400" b="1"/>
              <a:t>$8,000-$15,000+</a:t>
            </a:r>
            <a:r>
              <a:rPr lang="en-US" sz="2400"/>
              <a:t> monthly</a:t>
            </a:r>
          </a:p>
          <a:p>
            <a:pPr lvl="0"/>
            <a:r>
              <a:rPr lang="en-US" sz="2400"/>
              <a:t>Renewable Energy: </a:t>
            </a:r>
            <a:r>
              <a:rPr lang="en-US" sz="2400" b="1"/>
              <a:t>$7,000-$12,000</a:t>
            </a:r>
            <a:r>
              <a:rPr lang="en-US" sz="2400"/>
              <a:t> monthly</a:t>
            </a:r>
          </a:p>
          <a:p>
            <a:pPr lvl="0"/>
            <a:r>
              <a:rPr lang="en-US" sz="2400"/>
              <a:t>Data Center Engineers: </a:t>
            </a:r>
            <a:r>
              <a:rPr lang="en-US" sz="2400" b="1"/>
              <a:t>$6,500-$11,000</a:t>
            </a:r>
            <a:r>
              <a:rPr lang="en-US" sz="2400"/>
              <a:t> monthly</a:t>
            </a:r>
          </a:p>
          <a:p>
            <a:pPr lvl="0"/>
            <a:r>
              <a:rPr lang="en-US" sz="2400"/>
              <a:t>Senior Project Managers: </a:t>
            </a:r>
            <a:r>
              <a:rPr lang="en-US" sz="2400" b="1"/>
              <a:t>$10,000-$20,000</a:t>
            </a:r>
            <a:r>
              <a:rPr lang="en-US" sz="2400"/>
              <a:t> monthly</a:t>
            </a:r>
          </a:p>
          <a:p>
            <a:r>
              <a:rPr lang="en-US" sz="2400" b="1"/>
              <a:t>JORDAN MARKET SALARIES:</a:t>
            </a:r>
            <a:endParaRPr lang="en-US" sz="2400"/>
          </a:p>
          <a:p>
            <a:pPr lvl="0"/>
            <a:r>
              <a:rPr lang="en-US" sz="2400"/>
              <a:t>Senior Software Engineers: </a:t>
            </a:r>
            <a:r>
              <a:rPr lang="en-US" sz="2400" b="1"/>
              <a:t>$2,500-$4,000</a:t>
            </a:r>
            <a:r>
              <a:rPr lang="en-US" sz="2400"/>
              <a:t> monthly</a:t>
            </a:r>
          </a:p>
          <a:p>
            <a:pPr lvl="0"/>
            <a:r>
              <a:rPr lang="en-US" sz="2400"/>
              <a:t>Cybersecurity Experts: </a:t>
            </a:r>
            <a:r>
              <a:rPr lang="en-US" sz="2400" b="1"/>
              <a:t>$2,000-$3,500</a:t>
            </a:r>
            <a:r>
              <a:rPr lang="en-US" sz="2400"/>
              <a:t> monthly</a:t>
            </a:r>
          </a:p>
          <a:p>
            <a:pPr lvl="0"/>
            <a:r>
              <a:rPr lang="en-US" sz="2400"/>
              <a:t>Civil Engineers (5+ years): </a:t>
            </a:r>
            <a:r>
              <a:rPr lang="en-US" sz="2400" b="1"/>
              <a:t>$1,800-$2,800</a:t>
            </a:r>
            <a:r>
              <a:rPr lang="en-US" sz="2400"/>
              <a:t> monthly</a:t>
            </a:r>
          </a:p>
          <a:p>
            <a:pPr lvl="0"/>
            <a:r>
              <a:rPr lang="en-US" sz="2400"/>
              <a:t>Fresh Graduates: </a:t>
            </a:r>
            <a:r>
              <a:rPr lang="en-US" sz="2400" b="1"/>
              <a:t>$700-$1,200</a:t>
            </a:r>
            <a:r>
              <a:rPr lang="en-US" sz="2400"/>
              <a:t> monthly </a:t>
            </a:r>
            <a:r>
              <a:rPr lang="en-US" sz="2400" i="1"/>
              <a:t>(</a:t>
            </a:r>
            <a:r>
              <a:rPr lang="en-US" sz="2400" i="1">
                <a:hlinkClick r:id="rId2"/>
              </a:rPr>
              <a:t>Bayt.com</a:t>
            </a:r>
            <a:r>
              <a:rPr lang="en-US" sz="2400" i="1"/>
              <a:t>)</a:t>
            </a:r>
            <a:endParaRPr lang="en-US" sz="2400"/>
          </a:p>
          <a:p>
            <a:r>
              <a:rPr lang="en-US" sz="2400" b="1"/>
              <a:t>Sources:</a:t>
            </a:r>
            <a:r>
              <a:rPr lang="en-US" sz="2400"/>
              <a:t> Gulf Talent, </a:t>
            </a:r>
            <a:r>
              <a:rPr lang="en-US" sz="2400">
                <a:hlinkClick r:id="rId2"/>
              </a:rPr>
              <a:t>Bayt.com</a:t>
            </a:r>
            <a:r>
              <a:rPr lang="en-US" sz="2400"/>
              <a:t>, LinkedIn Salary Reports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789828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4A9FE8-1D52-E06D-F3ED-2A321354C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 b="1"/>
              <a:t>Critical Skills Gap Analysis</a:t>
            </a:r>
            <a:br>
              <a:rPr lang="en-US" sz="4200"/>
            </a:br>
            <a:endParaRPr lang="en-US" sz="4200"/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1A473-91DC-F60F-F993-C32ADBB5F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5257800" cy="4251960"/>
          </a:xfrm>
        </p:spPr>
        <p:txBody>
          <a:bodyPr>
            <a:normAutofit/>
          </a:bodyPr>
          <a:lstStyle/>
          <a:p>
            <a:r>
              <a:rPr lang="en-US" sz="2400" b="1" dirty="0"/>
              <a:t>JORDAN DATA:</a:t>
            </a:r>
            <a:endParaRPr lang="en-US" sz="2400" dirty="0"/>
          </a:p>
          <a:p>
            <a:pPr lvl="0"/>
            <a:r>
              <a:rPr lang="en-US" sz="2400" b="1" dirty="0"/>
              <a:t>Unemployment Paradox:</a:t>
            </a:r>
            <a:r>
              <a:rPr lang="en-US" sz="2400" dirty="0"/>
              <a:t> 40% graduate unemployment vs 65% employer skills shortage</a:t>
            </a:r>
          </a:p>
          <a:p>
            <a:pPr lvl="0"/>
            <a:r>
              <a:rPr lang="en-US" sz="2400" b="1" dirty="0"/>
              <a:t>Mismatch Severity:</a:t>
            </a:r>
            <a:r>
              <a:rPr lang="en-US" sz="2400" dirty="0"/>
              <a:t> 55% gap between curricula and industry needs</a:t>
            </a:r>
          </a:p>
          <a:p>
            <a:pPr lvl="0"/>
            <a:r>
              <a:rPr lang="en-US" sz="2400" b="1" dirty="0"/>
              <a:t>Remediation Cost:</a:t>
            </a:r>
            <a:r>
              <a:rPr lang="en-US" sz="2400" dirty="0"/>
              <a:t> $8,200/engineer for 6-month upskilling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A9E4409-9C16-39DF-91AC-4A4C63DEB6F3}"/>
              </a:ext>
            </a:extLst>
          </p:cNvPr>
          <p:cNvSpPr txBox="1">
            <a:spLocks/>
          </p:cNvSpPr>
          <p:nvPr/>
        </p:nvSpPr>
        <p:spPr>
          <a:xfrm>
            <a:off x="6096000" y="1929384"/>
            <a:ext cx="5675376" cy="42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/>
              <a:t>MOST IN-DEMAND TECHNICAL SKILLS:</a:t>
            </a:r>
            <a:endParaRPr lang="en-US" sz="2400" dirty="0"/>
          </a:p>
          <a:p>
            <a:r>
              <a:rPr lang="en-US" sz="2400" b="1" dirty="0"/>
              <a:t>Cloud Architecture (AWS/Azure):</a:t>
            </a:r>
            <a:r>
              <a:rPr lang="en-US" sz="2400" dirty="0"/>
              <a:t> 72% YoY growth</a:t>
            </a:r>
          </a:p>
          <a:p>
            <a:r>
              <a:rPr lang="en-US" sz="2400" b="1" dirty="0"/>
              <a:t>AI/ML Engineering:</a:t>
            </a:r>
            <a:r>
              <a:rPr lang="en-US" sz="2400" dirty="0"/>
              <a:t> Only 350 qualified for 2,100 positions</a:t>
            </a:r>
          </a:p>
          <a:p>
            <a:r>
              <a:rPr lang="en-US" sz="2400" b="1" dirty="0"/>
              <a:t>Solar PV Design:</a:t>
            </a:r>
            <a:r>
              <a:rPr lang="en-US" sz="2400" dirty="0"/>
              <a:t> 800+ positions unfilled</a:t>
            </a:r>
          </a:p>
          <a:p>
            <a:r>
              <a:rPr lang="en-US" sz="2400" b="1" dirty="0"/>
              <a:t>BIM Implementation:</a:t>
            </a:r>
            <a:r>
              <a:rPr lang="en-US" sz="2400" dirty="0"/>
              <a:t> Only 1,200 certified vs 4,000 required</a:t>
            </a:r>
          </a:p>
          <a:p>
            <a:r>
              <a:rPr lang="en-US" sz="2400" b="1" dirty="0"/>
              <a:t>Sources:</a:t>
            </a:r>
            <a:r>
              <a:rPr lang="en-US" sz="2400" dirty="0"/>
              <a:t> Jordan Chamber of Industry, </a:t>
            </a:r>
            <a:r>
              <a:rPr lang="en-US" sz="2400" dirty="0">
                <a:hlinkClick r:id="rId2"/>
              </a:rPr>
              <a:t>Bayt.com</a:t>
            </a:r>
            <a:r>
              <a:rPr lang="en-US" sz="2400" dirty="0"/>
              <a:t>, JEA</a:t>
            </a:r>
          </a:p>
        </p:txBody>
      </p:sp>
    </p:spTree>
    <p:extLst>
      <p:ext uri="{BB962C8B-B14F-4D97-AF65-F5344CB8AC3E}">
        <p14:creationId xmlns:p14="http://schemas.microsoft.com/office/powerpoint/2010/main" val="753088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C7FEB17-79F3-C867-9D15-C2094E7DC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052" y="180860"/>
            <a:ext cx="6898640" cy="1066367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Green Engineering Revolution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47EE1-AFE4-0341-5B25-76A7F8C4D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69" y="714043"/>
            <a:ext cx="5008027" cy="4456290"/>
          </a:xfrm>
        </p:spPr>
        <p:txBody>
          <a:bodyPr anchor="ctr">
            <a:norm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MENAGREEN INVESTMENT:</a:t>
            </a:r>
            <a:endParaRPr lang="en-US" sz="2400" dirty="0">
              <a:solidFill>
                <a:schemeClr val="tx2"/>
              </a:solidFill>
            </a:endParaRPr>
          </a:p>
          <a:p>
            <a:pPr lvl="0"/>
            <a:r>
              <a:rPr lang="en-US" sz="2400" b="1" dirty="0">
                <a:solidFill>
                  <a:schemeClr val="tx2"/>
                </a:solidFill>
              </a:rPr>
              <a:t>$200 billion</a:t>
            </a:r>
            <a:r>
              <a:rPr lang="en-US" sz="2400" dirty="0">
                <a:solidFill>
                  <a:schemeClr val="tx2"/>
                </a:solidFill>
              </a:rPr>
              <a:t> in clean energy projects (2024-2030) </a:t>
            </a:r>
            <a:r>
              <a:rPr lang="en-US" sz="2400" i="1" dirty="0">
                <a:solidFill>
                  <a:schemeClr val="tx2"/>
                </a:solidFill>
              </a:rPr>
              <a:t>(APICORP)</a:t>
            </a:r>
            <a:endParaRPr lang="en-US" sz="2400" dirty="0">
              <a:solidFill>
                <a:schemeClr val="tx2"/>
              </a:solidFill>
            </a:endParaRPr>
          </a:p>
          <a:p>
            <a:pPr lvl="0"/>
            <a:r>
              <a:rPr lang="en-US" sz="2400" b="1" dirty="0">
                <a:solidFill>
                  <a:schemeClr val="tx2"/>
                </a:solidFill>
              </a:rPr>
              <a:t>250,000+</a:t>
            </a:r>
            <a:r>
              <a:rPr lang="en-US" sz="2400" dirty="0">
                <a:solidFill>
                  <a:schemeClr val="tx2"/>
                </a:solidFill>
              </a:rPr>
              <a:t> new green jobs by 2030 </a:t>
            </a:r>
            <a:r>
              <a:rPr lang="en-US" sz="2400" i="1" dirty="0">
                <a:solidFill>
                  <a:schemeClr val="tx2"/>
                </a:solidFill>
              </a:rPr>
              <a:t>(ILO)</a:t>
            </a:r>
            <a:endParaRPr lang="en-US" sz="2400" dirty="0">
              <a:solidFill>
                <a:schemeClr val="tx2"/>
              </a:solidFill>
            </a:endParaRPr>
          </a:p>
          <a:p>
            <a:pPr lvl="0"/>
            <a:r>
              <a:rPr lang="en-US" sz="2400" b="1" dirty="0">
                <a:solidFill>
                  <a:schemeClr val="tx2"/>
                </a:solidFill>
              </a:rPr>
              <a:t>65%</a:t>
            </a:r>
            <a:r>
              <a:rPr lang="en-US" sz="2400" dirty="0">
                <a:solidFill>
                  <a:schemeClr val="tx2"/>
                </a:solidFill>
              </a:rPr>
              <a:t> of engineering roles require green skills by 2030 </a:t>
            </a:r>
            <a:r>
              <a:rPr lang="en-US" sz="2400" i="1" dirty="0">
                <a:solidFill>
                  <a:schemeClr val="tx2"/>
                </a:solidFill>
              </a:rPr>
              <a:t>(LinkedIn)</a:t>
            </a:r>
            <a:endParaRPr lang="en-US" sz="2400" dirty="0">
              <a:solidFill>
                <a:schemeClr val="tx2"/>
              </a:solidFill>
            </a:endParaRPr>
          </a:p>
          <a:p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6B78231-C702-857A-25E4-08BCD36CCD73}"/>
              </a:ext>
            </a:extLst>
          </p:cNvPr>
          <p:cNvSpPr txBox="1">
            <a:spLocks/>
          </p:cNvSpPr>
          <p:nvPr/>
        </p:nvSpPr>
        <p:spPr>
          <a:xfrm>
            <a:off x="6491069" y="993604"/>
            <a:ext cx="4237783" cy="5230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tx2"/>
                </a:solidFill>
              </a:rPr>
              <a:t>HIGH-DEMAND GREEN SPECIALIZATIONS:</a:t>
            </a:r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Carbon Capture Engineers: </a:t>
            </a:r>
            <a:r>
              <a:rPr lang="en-US" sz="2400" b="1" dirty="0">
                <a:solidFill>
                  <a:schemeClr val="tx2"/>
                </a:solidFill>
              </a:rPr>
              <a:t>$12,000-$18,000</a:t>
            </a:r>
            <a:r>
              <a:rPr lang="en-US" sz="2400" dirty="0">
                <a:solidFill>
                  <a:schemeClr val="tx2"/>
                </a:solidFill>
              </a:rPr>
              <a:t> monthly (75% growth)</a:t>
            </a:r>
          </a:p>
          <a:p>
            <a:r>
              <a:rPr lang="en-US" sz="2400" dirty="0">
                <a:solidFill>
                  <a:schemeClr val="tx2"/>
                </a:solidFill>
              </a:rPr>
              <a:t>Green Hydrogen Engineers: </a:t>
            </a:r>
            <a:r>
              <a:rPr lang="en-US" sz="2400" b="1" dirty="0">
                <a:solidFill>
                  <a:schemeClr val="tx2"/>
                </a:solidFill>
              </a:rPr>
              <a:t>$10,000-$16,000</a:t>
            </a:r>
            <a:r>
              <a:rPr lang="en-US" sz="2400" dirty="0">
                <a:solidFill>
                  <a:schemeClr val="tx2"/>
                </a:solidFill>
              </a:rPr>
              <a:t> monthly (60% growth)</a:t>
            </a:r>
          </a:p>
          <a:p>
            <a:r>
              <a:rPr lang="en-US" sz="2400" dirty="0">
                <a:solidFill>
                  <a:schemeClr val="tx2"/>
                </a:solidFill>
              </a:rPr>
              <a:t>Solar PV Specialists: </a:t>
            </a:r>
            <a:r>
              <a:rPr lang="en-US" sz="2400" b="1" dirty="0">
                <a:solidFill>
                  <a:schemeClr val="tx2"/>
                </a:solidFill>
              </a:rPr>
              <a:t>$8,000-$13,000</a:t>
            </a:r>
            <a:r>
              <a:rPr lang="en-US" sz="2400" dirty="0">
                <a:solidFill>
                  <a:schemeClr val="tx2"/>
                </a:solidFill>
              </a:rPr>
              <a:t> monthly (40% growth)</a:t>
            </a:r>
          </a:p>
          <a:p>
            <a:r>
              <a:rPr lang="en-US" sz="2400" b="1" dirty="0">
                <a:solidFill>
                  <a:schemeClr val="tx2"/>
                </a:solidFill>
              </a:rPr>
              <a:t>Sources:</a:t>
            </a:r>
            <a:r>
              <a:rPr lang="en-US" sz="2400" dirty="0">
                <a:solidFill>
                  <a:schemeClr val="tx2"/>
                </a:solidFill>
              </a:rPr>
              <a:t>  ILO, LinkedIn, World Bank</a:t>
            </a:r>
          </a:p>
          <a:p>
            <a:endParaRPr lang="en-US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936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447EDEB-9F30-8E92-1B5E-212946D99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567" y="285689"/>
            <a:ext cx="6384313" cy="1016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Required Green Competencies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23024-2B97-46A2-548B-F558201F9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18" y="1245813"/>
            <a:ext cx="5763416" cy="4366373"/>
          </a:xfrm>
        </p:spPr>
        <p:txBody>
          <a:bodyPr anchor="ctr">
            <a:normAutofit lnSpcReduction="10000"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TECHNICAL SKILLS DEMAND:</a:t>
            </a:r>
            <a:endParaRPr lang="en-US" sz="2000" dirty="0">
              <a:solidFill>
                <a:schemeClr val="tx2"/>
              </a:solidFill>
            </a:endParaRPr>
          </a:p>
          <a:p>
            <a:pPr lvl="0"/>
            <a:r>
              <a:rPr lang="en-US" sz="2000" dirty="0">
                <a:solidFill>
                  <a:schemeClr val="tx2"/>
                </a:solidFill>
              </a:rPr>
              <a:t>Life Cycle Assessment (LCA): </a:t>
            </a:r>
            <a:r>
              <a:rPr lang="en-US" sz="2000" b="1" dirty="0">
                <a:solidFill>
                  <a:schemeClr val="tx2"/>
                </a:solidFill>
              </a:rPr>
              <a:t>67%</a:t>
            </a:r>
            <a:r>
              <a:rPr lang="en-US" sz="2000" dirty="0">
                <a:solidFill>
                  <a:schemeClr val="tx2"/>
                </a:solidFill>
              </a:rPr>
              <a:t> of employers list as critical</a:t>
            </a:r>
          </a:p>
          <a:p>
            <a:pPr lvl="0"/>
            <a:r>
              <a:rPr lang="en-US" sz="2000" dirty="0">
                <a:solidFill>
                  <a:schemeClr val="tx2"/>
                </a:solidFill>
              </a:rPr>
              <a:t>Renewable Energy Systems Design: </a:t>
            </a:r>
            <a:r>
              <a:rPr lang="en-US" sz="2000" b="1" dirty="0">
                <a:solidFill>
                  <a:schemeClr val="tx2"/>
                </a:solidFill>
              </a:rPr>
              <a:t>62%</a:t>
            </a:r>
            <a:r>
              <a:rPr lang="en-US" sz="2000" dirty="0">
                <a:solidFill>
                  <a:schemeClr val="tx2"/>
                </a:solidFill>
              </a:rPr>
              <a:t> demand</a:t>
            </a:r>
          </a:p>
          <a:p>
            <a:pPr lvl="0"/>
            <a:r>
              <a:rPr lang="en-US" sz="2000" dirty="0">
                <a:solidFill>
                  <a:schemeClr val="tx2"/>
                </a:solidFill>
              </a:rPr>
              <a:t>Circular Economy Implementation: </a:t>
            </a:r>
            <a:r>
              <a:rPr lang="en-US" sz="2000" b="1" dirty="0">
                <a:solidFill>
                  <a:schemeClr val="tx2"/>
                </a:solidFill>
              </a:rPr>
              <a:t>55%</a:t>
            </a:r>
            <a:r>
              <a:rPr lang="en-US" sz="2000" dirty="0">
                <a:solidFill>
                  <a:schemeClr val="tx2"/>
                </a:solidFill>
              </a:rPr>
              <a:t> required</a:t>
            </a:r>
          </a:p>
          <a:p>
            <a:pPr lvl="0"/>
            <a:r>
              <a:rPr lang="en-US" sz="2000" dirty="0">
                <a:solidFill>
                  <a:schemeClr val="tx2"/>
                </a:solidFill>
              </a:rPr>
              <a:t>Water-Energy-Food Nexus: </a:t>
            </a:r>
            <a:r>
              <a:rPr lang="en-US" sz="2000" b="1" dirty="0">
                <a:solidFill>
                  <a:schemeClr val="tx2"/>
                </a:solidFill>
              </a:rPr>
              <a:t>58%</a:t>
            </a:r>
            <a:r>
              <a:rPr lang="en-US" sz="2000" dirty="0">
                <a:solidFill>
                  <a:schemeClr val="tx2"/>
                </a:solidFill>
              </a:rPr>
              <a:t> growth since 2022</a:t>
            </a:r>
          </a:p>
          <a:p>
            <a:r>
              <a:rPr lang="en-US" sz="2000" b="1" dirty="0">
                <a:solidFill>
                  <a:schemeClr val="tx2"/>
                </a:solidFill>
              </a:rPr>
              <a:t>CERTIFICATION PREMIUMS:</a:t>
            </a:r>
            <a:endParaRPr lang="en-US" sz="2000" dirty="0">
              <a:solidFill>
                <a:schemeClr val="tx2"/>
              </a:solidFill>
            </a:endParaRPr>
          </a:p>
          <a:p>
            <a:pPr lvl="0"/>
            <a:r>
              <a:rPr lang="en-US" sz="2000" dirty="0">
                <a:solidFill>
                  <a:schemeClr val="tx2"/>
                </a:solidFill>
              </a:rPr>
              <a:t>LEED AP: </a:t>
            </a:r>
            <a:r>
              <a:rPr lang="en-US" sz="2000" b="1" dirty="0">
                <a:solidFill>
                  <a:schemeClr val="tx2"/>
                </a:solidFill>
              </a:rPr>
              <a:t>22%</a:t>
            </a:r>
            <a:r>
              <a:rPr lang="en-US" sz="2000" dirty="0">
                <a:solidFill>
                  <a:schemeClr val="tx2"/>
                </a:solidFill>
              </a:rPr>
              <a:t> salary premium</a:t>
            </a:r>
          </a:p>
          <a:p>
            <a:pPr lvl="0"/>
            <a:r>
              <a:rPr lang="en-US" sz="2000" dirty="0">
                <a:solidFill>
                  <a:schemeClr val="tx2"/>
                </a:solidFill>
              </a:rPr>
              <a:t>CEM (Certified Energy Manager): </a:t>
            </a:r>
            <a:r>
              <a:rPr lang="en-US" sz="2000" b="1" dirty="0">
                <a:solidFill>
                  <a:schemeClr val="tx2"/>
                </a:solidFill>
              </a:rPr>
              <a:t>28%</a:t>
            </a:r>
            <a:r>
              <a:rPr lang="en-US" sz="2000" dirty="0">
                <a:solidFill>
                  <a:schemeClr val="tx2"/>
                </a:solidFill>
              </a:rPr>
              <a:t> premium</a:t>
            </a:r>
          </a:p>
          <a:p>
            <a:pPr lvl="0"/>
            <a:r>
              <a:rPr lang="en-US" sz="2000" dirty="0">
                <a:solidFill>
                  <a:schemeClr val="tx2"/>
                </a:solidFill>
              </a:rPr>
              <a:t>PMI Sustainability Practitioner: </a:t>
            </a:r>
            <a:r>
              <a:rPr lang="en-US" sz="2000" b="1" dirty="0">
                <a:solidFill>
                  <a:schemeClr val="tx2"/>
                </a:solidFill>
              </a:rPr>
              <a:t>35%</a:t>
            </a:r>
            <a:r>
              <a:rPr lang="en-US" sz="2000" dirty="0">
                <a:solidFill>
                  <a:schemeClr val="tx2"/>
                </a:solidFill>
              </a:rPr>
              <a:t> premium</a:t>
            </a:r>
          </a:p>
          <a:p>
            <a:pPr lvl="0"/>
            <a:r>
              <a:rPr lang="en-US" sz="2000" dirty="0">
                <a:solidFill>
                  <a:schemeClr val="tx2"/>
                </a:solidFill>
              </a:rPr>
              <a:t>AWS Solutions Architect: </a:t>
            </a:r>
            <a:r>
              <a:rPr lang="en-US" sz="2000" b="1" dirty="0">
                <a:solidFill>
                  <a:schemeClr val="tx2"/>
                </a:solidFill>
              </a:rPr>
              <a:t>+$1,200</a:t>
            </a:r>
            <a:r>
              <a:rPr lang="en-US" sz="2000" dirty="0">
                <a:solidFill>
                  <a:schemeClr val="tx2"/>
                </a:solidFill>
              </a:rPr>
              <a:t> monthly premium</a:t>
            </a:r>
          </a:p>
          <a:p>
            <a:endParaRPr lang="en-US" sz="1500" dirty="0">
              <a:solidFill>
                <a:schemeClr val="tx2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10708BF-D819-592E-F213-EF296D801B20}"/>
              </a:ext>
            </a:extLst>
          </p:cNvPr>
          <p:cNvSpPr txBox="1">
            <a:spLocks/>
          </p:cNvSpPr>
          <p:nvPr/>
        </p:nvSpPr>
        <p:spPr>
          <a:xfrm>
            <a:off x="6195267" y="577061"/>
            <a:ext cx="4935735" cy="44528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tx2"/>
                </a:solidFill>
              </a:rPr>
              <a:t>DIGITAL-GREEN CONVERGENCE:</a:t>
            </a:r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AI for Energy Optimization: 20-30% energy reduction</a:t>
            </a:r>
          </a:p>
          <a:p>
            <a:r>
              <a:rPr lang="en-US" sz="2400" dirty="0">
                <a:solidFill>
                  <a:schemeClr val="tx2"/>
                </a:solidFill>
              </a:rPr>
              <a:t>IoT for Smart Grids: 25% annual growth</a:t>
            </a:r>
          </a:p>
          <a:p>
            <a:r>
              <a:rPr lang="en-US" sz="2400" dirty="0">
                <a:solidFill>
                  <a:schemeClr val="tx2"/>
                </a:solidFill>
              </a:rPr>
              <a:t>Digital Twins for Sustainable Cities: 15+ major implementations</a:t>
            </a:r>
          </a:p>
          <a:p>
            <a:r>
              <a:rPr lang="en-US" sz="2400" b="1" dirty="0">
                <a:solidFill>
                  <a:schemeClr val="tx2"/>
                </a:solidFill>
              </a:rPr>
              <a:t>Sources:</a:t>
            </a:r>
            <a:r>
              <a:rPr lang="en-US" sz="2400" dirty="0">
                <a:solidFill>
                  <a:schemeClr val="tx2"/>
                </a:solidFill>
              </a:rPr>
              <a:t> Middle East Green Building Council, Gulf Talent, PwC</a:t>
            </a:r>
          </a:p>
          <a:p>
            <a:endParaRPr lang="en-US" sz="1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540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0D1518-8E3A-EF8A-55DC-77C49DBA9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Women in Engineering Analysis</a:t>
            </a:r>
            <a:endParaRPr lang="en-US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7F817-2B76-4996-640E-DE71D13C2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820" y="1790365"/>
            <a:ext cx="5402179" cy="4702509"/>
          </a:xfrm>
        </p:spPr>
        <p:txBody>
          <a:bodyPr>
            <a:normAutofit fontScale="92500" lnSpcReduction="10000"/>
          </a:bodyPr>
          <a:lstStyle/>
          <a:p>
            <a:r>
              <a:rPr lang="en-US" sz="2200" b="1" dirty="0"/>
              <a:t>JORDAN CURRENT STATUS:</a:t>
            </a:r>
            <a:endParaRPr lang="en-US" sz="2200" dirty="0"/>
          </a:p>
          <a:p>
            <a:pPr lvl="0"/>
            <a:r>
              <a:rPr lang="en-US" sz="2200" b="1" dirty="0"/>
              <a:t>Graduation Rate:</a:t>
            </a:r>
            <a:r>
              <a:rPr lang="en-US" sz="2200" dirty="0"/>
              <a:t> 42% of engineering graduates are female</a:t>
            </a:r>
          </a:p>
          <a:p>
            <a:pPr lvl="0"/>
            <a:r>
              <a:rPr lang="en-US" sz="2200" b="1" dirty="0"/>
              <a:t>Workforce Participation:</a:t>
            </a:r>
            <a:r>
              <a:rPr lang="en-US" sz="2200" dirty="0"/>
              <a:t> Only 22% remain in engineering</a:t>
            </a:r>
          </a:p>
          <a:p>
            <a:pPr lvl="0"/>
            <a:r>
              <a:rPr lang="en-US" sz="2200" b="1" dirty="0"/>
              <a:t>Attrition Rate:</a:t>
            </a:r>
            <a:r>
              <a:rPr lang="en-US" sz="2200" dirty="0"/>
              <a:t> 45% leave within 5 years</a:t>
            </a:r>
          </a:p>
          <a:p>
            <a:pPr lvl="0"/>
            <a:r>
              <a:rPr lang="en-US" sz="2200" b="1" dirty="0"/>
              <a:t>Leadership Positions:</a:t>
            </a:r>
            <a:r>
              <a:rPr lang="en-US" sz="2200" dirty="0"/>
              <a:t> 8% of engineering managers are women</a:t>
            </a:r>
          </a:p>
          <a:p>
            <a:r>
              <a:rPr lang="en-US" sz="2200" b="1" dirty="0"/>
              <a:t>ECONOMIC IMPACT:</a:t>
            </a:r>
            <a:endParaRPr lang="en-US" sz="2200" dirty="0"/>
          </a:p>
          <a:p>
            <a:pPr lvl="0"/>
            <a:r>
              <a:rPr lang="en-US" sz="2200" dirty="0"/>
              <a:t>Companies with female engineering leadership: </a:t>
            </a:r>
            <a:r>
              <a:rPr lang="en-US" sz="2200" b="1" dirty="0"/>
              <a:t>35%</a:t>
            </a:r>
            <a:r>
              <a:rPr lang="en-US" sz="2200" dirty="0"/>
              <a:t> more profitable</a:t>
            </a:r>
          </a:p>
          <a:p>
            <a:pPr lvl="0"/>
            <a:r>
              <a:rPr lang="en-US" sz="2200" dirty="0"/>
              <a:t>Gender-diverse engineering teams: </a:t>
            </a:r>
            <a:r>
              <a:rPr lang="en-US" sz="2200" b="1" dirty="0"/>
              <a:t>45%</a:t>
            </a:r>
            <a:r>
              <a:rPr lang="en-US" sz="2200" dirty="0"/>
              <a:t> more innovative</a:t>
            </a:r>
          </a:p>
          <a:p>
            <a:pPr lvl="0"/>
            <a:r>
              <a:rPr lang="en-US" sz="2200" dirty="0"/>
              <a:t>ROI on women's engineering training: </a:t>
            </a:r>
            <a:r>
              <a:rPr lang="en-US" sz="2200" b="1" dirty="0"/>
              <a:t>3.2:1</a:t>
            </a:r>
            <a:endParaRPr lang="en-US" sz="2200" dirty="0"/>
          </a:p>
          <a:p>
            <a:pPr marL="0" indent="0">
              <a:buNone/>
            </a:pPr>
            <a:endParaRPr lang="en-US" sz="11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B0D6D40-BC8C-52E9-35C8-26792690E2BB}"/>
              </a:ext>
            </a:extLst>
          </p:cNvPr>
          <p:cNvSpPr txBox="1">
            <a:spLocks/>
          </p:cNvSpPr>
          <p:nvPr/>
        </p:nvSpPr>
        <p:spPr>
          <a:xfrm>
            <a:off x="6870301" y="1825625"/>
            <a:ext cx="493268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INITIATIVES &amp; SUCCESS FACTORS:</a:t>
            </a:r>
            <a:endParaRPr lang="en-US" sz="2000" dirty="0"/>
          </a:p>
          <a:p>
            <a:r>
              <a:rPr lang="en-US" sz="2000" dirty="0"/>
              <a:t>Flexible work arrangements</a:t>
            </a:r>
          </a:p>
          <a:p>
            <a:r>
              <a:rPr lang="en-US" sz="2000" dirty="0"/>
              <a:t>Women-only certification programs</a:t>
            </a:r>
          </a:p>
          <a:p>
            <a:r>
              <a:rPr lang="en-US" sz="2000" dirty="0"/>
              <a:t>Executive presence training</a:t>
            </a:r>
          </a:p>
          <a:p>
            <a:r>
              <a:rPr lang="en-US" sz="2000" dirty="0"/>
              <a:t>Mentorship programs</a:t>
            </a:r>
          </a:p>
          <a:p>
            <a:r>
              <a:rPr lang="en-US" sz="2000" b="1" dirty="0"/>
              <a:t>Sources:</a:t>
            </a:r>
            <a:r>
              <a:rPr lang="en-US" sz="2000" dirty="0"/>
              <a:t> JEA Gender Report, Jordan Strategy Forum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77532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1304</Words>
  <Application>Microsoft Office PowerPoint</Application>
  <PresentationFormat>Widescreen</PresentationFormat>
  <Paragraphs>188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 </vt:lpstr>
      <vt:lpstr>Overview</vt:lpstr>
      <vt:lpstr>The $2 Trillion MENA Engineering Market</vt:lpstr>
      <vt:lpstr>Jordan: Regional Talent Hub</vt:lpstr>
      <vt:lpstr>Salary Comparison: MENA vs Jordan</vt:lpstr>
      <vt:lpstr>Critical Skills Gap Analysis </vt:lpstr>
      <vt:lpstr>Green Engineering Revolution</vt:lpstr>
      <vt:lpstr>Required Green Competencies</vt:lpstr>
      <vt:lpstr>Women in Engineering Analysis</vt:lpstr>
      <vt:lpstr>Future Trends 2025-2035</vt:lpstr>
      <vt:lpstr>University-Industry Gap Analysis</vt:lpstr>
      <vt:lpstr>Benefits Analysis - Skills Development</vt:lpstr>
      <vt:lpstr>Strategic Recommendations</vt:lpstr>
      <vt:lpstr>Conclusion</vt:lpstr>
      <vt:lpstr>PRIMARY DATA SOURCES: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C-ROAD</dc:creator>
  <cp:lastModifiedBy>C-ROAD</cp:lastModifiedBy>
  <cp:revision>46</cp:revision>
  <dcterms:created xsi:type="dcterms:W3CDTF">2025-12-25T06:46:38Z</dcterms:created>
  <dcterms:modified xsi:type="dcterms:W3CDTF">2026-06-18T17:55:59Z</dcterms:modified>
</cp:coreProperties>
</file>